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2.png"/><Relationship Id="rId5" Type="http://schemas.openxmlformats.org/officeDocument/2006/relationships/image" Target="../media/image-5-3.png"/><Relationship Id="rId6" Type="http://schemas.openxmlformats.org/officeDocument/2006/relationships/image" Target="../media/image-5-2.png"/><Relationship Id="rId7" Type="http://schemas.openxmlformats.org/officeDocument/2006/relationships/image" Target="../media/image-5-3.png"/><Relationship Id="rId8" Type="http://schemas.openxmlformats.org/officeDocument/2006/relationships/image" Target="../media/image-5-2.png"/><Relationship Id="rId9" Type="http://schemas.openxmlformats.org/officeDocument/2006/relationships/image" Target="../media/image-5-3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0" y="2314575"/>
            <a:ext cx="45720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3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Lean Project Mastery: Oil &amp; Gas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1828800" y="3600450"/>
            <a:ext cx="548640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Streamlining Operations, Maximizing Value, and Embracing Sustainable Energy Practices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TIMWOOD: Eliminating Waste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Putting more effort or complexity into a task than is necessary wastes time and resources without adding value.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07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Errors, mistakes, and rework require additional time and resources to correct, impacting project timelines and budgets.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Oil &amp; Gas PM: Future Trends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Digital twins offer real-time monitoring and predictive maintenance, optimizing asset performance and reducing downtime significantly in projects.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Artificial intelligence enhances risk assessment, resource allocation, and decision-making for better project outcomes and improved efficiency.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Advanced sensors and IoT enable remote equipment monitoring, minimizing site visits and improving safety across geographically dispersed projects.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Harnessing big data provides deeper insights into project performance, facilitating informed adjustments and driving continuous improvement efforts.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Growing emphasis on environmentally friendly practices is reshaping project planning and execution to minimize environmental impact and promote sustainability.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Oil &amp; Gas PM: Future Trends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Agile methodologies are being adopted to increase flexibility, adapt to changing requirements, and enhance collaboration in complex projects.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28700"/>
            <a:ext cx="4206240" cy="10287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0" y="113157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08013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Lean in Oil &amp; Gas: A Roadmap</a:t>
            </a:r>
            <a:endParaRPr lang="en-US" sz="1300" dirty="0"/>
          </a:p>
        </p:txBody>
      </p:sp>
      <p:pic>
        <p:nvPicPr>
          <p:cNvPr id="6" name="Image 1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0" y="1028700"/>
            <a:ext cx="4206240" cy="10287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54880" y="113157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5120640" y="108013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Oil &amp; Gas Unveiled</a:t>
            </a:r>
            <a:endParaRPr lang="en-US" sz="1300" dirty="0"/>
          </a:p>
        </p:txBody>
      </p:sp>
      <p:pic>
        <p:nvPicPr>
          <p:cNvPr id="9" name="Image 2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2005965"/>
            <a:ext cx="4206240" cy="10287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57200" y="2108835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822960" y="2057400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Lean Six Sigma: Oil &amp; Gas Projects</a:t>
            </a:r>
            <a:endParaRPr lang="en-US" sz="1300" dirty="0"/>
          </a:p>
        </p:txBody>
      </p:sp>
      <p:pic>
        <p:nvPicPr>
          <p:cNvPr id="12" name="Image 3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0" y="2005965"/>
            <a:ext cx="4206240" cy="10287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754880" y="2108835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5120640" y="2057400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TIMWOOD: Eliminating Waste</a:t>
            </a:r>
            <a:endParaRPr lang="en-US" sz="1300" dirty="0"/>
          </a:p>
        </p:txBody>
      </p:sp>
      <p:pic>
        <p:nvPicPr>
          <p:cNvPr id="15" name="Image 4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" y="2983230"/>
            <a:ext cx="4206240" cy="10287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457200" y="308610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822960" y="303466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Oil &amp; Gas PM: Future Trends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Lean in Oil &amp; Gas: A Roadmap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Presentation overview, speaker introduction, and key topics: a concise guide to Lean in Oil &amp; Gas.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Core Lean principles: Value stream mapping, waste reduction, and continuous improvement in O&amp;G context.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Practical examples of Lean applied to upstream, midstream, and downstream oil &amp; gas operations.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Quantifiable benefits: increased efficiency, reduced costs, and improved safety through Lean implementation.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Step-by-step guide: Implementing Lean methodology in your Oil &amp; Gas organization for lasting results.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Lean in Oil &amp; Gas: A Roadmap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Real-world examples: successful Lean transformations in Oil &amp; Gas companies, showcasing proven results.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2571750"/>
            <a:ext cx="91440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</a:ln>
        </p:spPr>
      </p:sp>
      <p:sp>
        <p:nvSpPr>
          <p:cNvPr id="3" name="Text 1"/>
          <p:cNvSpPr/>
          <p:nvPr/>
        </p:nvSpPr>
        <p:spPr>
          <a:xfrm>
            <a:off x="182880" y="411480"/>
            <a:ext cx="8229600" cy="51435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Sans Serif" pitchFamily="34" charset="0"/>
                <a:ea typeface="Sans Serif" pitchFamily="34" charset="-122"/>
                <a:cs typeface="Sans Serif" pitchFamily="34" charset="-120"/>
              </a:rPr>
              <a:t>Oil &amp; Gas Unveiled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182880" y="1131570"/>
            <a:ext cx="30175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Sans Serif" pitchFamily="34" charset="0"/>
                <a:ea typeface="Sans Serif" pitchFamily="34" charset="-122"/>
                <a:cs typeface="Sans Serif" pitchFamily="34" charset="-120"/>
              </a:rPr>
              <a:t>Conceptualization Phase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82880" y="1388745"/>
            <a:ext cx="274320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Sans Serif" pitchFamily="34" charset="0"/>
                <a:ea typeface="Sans Serif" pitchFamily="34" charset="-122"/>
                <a:cs typeface="Sans Serif" pitchFamily="34" charset="-120"/>
              </a:rPr>
              <a:t>This initial stage involves defining project objectives, assessing feasibility, and identifying potential resources. Key risks include inaccurate market analysis and inadequate resource allocation. A crucial success factor is thorough planning...</a:t>
            </a:r>
            <a:endParaRPr lang="en-US" sz="1000" dirty="0"/>
          </a:p>
        </p:txBody>
      </p:sp>
      <p:pic>
        <p:nvPicPr>
          <p:cNvPr id="6" name="Image 0" descr="https://djgurnpwsdoqjscwqbsj.supabase.co/storage/v1/object/public/presentation-templates-data/section2_pointer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463040" y="2005965"/>
            <a:ext cx="91440" cy="360045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822960" y="2391728"/>
            <a:ext cx="1188720" cy="360045"/>
          </a:xfrm>
          <a:prstGeom prst="chevron">
            <a:avLst/>
          </a:prstGeom>
          <a:solidFill>
            <a:srgbClr val="FFFFFF"/>
          </a:solidFill>
          <a:ln/>
        </p:spPr>
      </p:sp>
      <p:pic>
        <p:nvPicPr>
          <p:cNvPr id="8" name="Image 1" descr="https://djgurnpwsdoqjscwqbsj.supabase.co/storage/v1/object/public/presentation-templates-data/section2_arrow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185988"/>
            <a:ext cx="1463040" cy="77152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14400" y="2391728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2024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2286000" y="3703320"/>
            <a:ext cx="30175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Sans Serif" pitchFamily="34" charset="0"/>
                <a:ea typeface="Sans Serif" pitchFamily="34" charset="-122"/>
                <a:cs typeface="Sans Serif" pitchFamily="34" charset="-120"/>
              </a:rPr>
              <a:t>Exploration &amp; Appraisal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2286000" y="3960495"/>
            <a:ext cx="274320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Sans Serif" pitchFamily="34" charset="0"/>
                <a:ea typeface="Sans Serif" pitchFamily="34" charset="-122"/>
                <a:cs typeface="Sans Serif" pitchFamily="34" charset="-120"/>
              </a:rPr>
              <a:t>Exploration involves surveying potential sites, drilling exploratory wells, and evaluating resource potential. Appraisal involves further defining the size and characteristics of the discovered resource. Managing geological uncertainty and securing necessary...</a:t>
            </a:r>
            <a:endParaRPr lang="en-US" sz="1000" dirty="0"/>
          </a:p>
        </p:txBody>
      </p:sp>
      <p:pic>
        <p:nvPicPr>
          <p:cNvPr id="12" name="Image 2" descr="https://djgurnpwsdoqjscwqbsj.supabase.co/storage/v1/object/public/presentation-templates-data/section2_pointer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160" y="2828925"/>
            <a:ext cx="91440" cy="360045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2926080" y="2391728"/>
            <a:ext cx="1188720" cy="360045"/>
          </a:xfrm>
          <a:prstGeom prst="chevron">
            <a:avLst/>
          </a:prstGeom>
          <a:solidFill>
            <a:srgbClr val="FFFFFF"/>
          </a:solidFill>
          <a:ln/>
        </p:spPr>
      </p:sp>
      <p:pic>
        <p:nvPicPr>
          <p:cNvPr id="14" name="Image 3" descr="https://djgurnpwsdoqjscwqbsj.supabase.co/storage/v1/object/public/presentation-templates-data/section2_arrow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640" y="2185988"/>
            <a:ext cx="1463040" cy="771525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3017520" y="2391728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2025</a:t>
            </a:r>
            <a:endParaRPr lang="en-US" sz="1500" dirty="0"/>
          </a:p>
        </p:txBody>
      </p:sp>
      <p:sp>
        <p:nvSpPr>
          <p:cNvPr id="16" name="Text 10"/>
          <p:cNvSpPr/>
          <p:nvPr/>
        </p:nvSpPr>
        <p:spPr>
          <a:xfrm>
            <a:off x="4389120" y="1131570"/>
            <a:ext cx="30175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Sans Serif" pitchFamily="34" charset="0"/>
                <a:ea typeface="Sans Serif" pitchFamily="34" charset="-122"/>
                <a:cs typeface="Sans Serif" pitchFamily="34" charset="-120"/>
              </a:rPr>
              <a:t>Development &amp; Construction</a:t>
            </a:r>
            <a:endParaRPr lang="en-US" sz="1600" dirty="0"/>
          </a:p>
        </p:txBody>
      </p:sp>
      <p:sp>
        <p:nvSpPr>
          <p:cNvPr id="17" name="Text 11"/>
          <p:cNvSpPr/>
          <p:nvPr/>
        </p:nvSpPr>
        <p:spPr>
          <a:xfrm>
            <a:off x="4389120" y="1388745"/>
            <a:ext cx="274320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Sans Serif" pitchFamily="34" charset="0"/>
                <a:ea typeface="Sans Serif" pitchFamily="34" charset="-122"/>
                <a:cs typeface="Sans Serif" pitchFamily="34" charset="-120"/>
              </a:rPr>
              <a:t>This phase focuses on constructing the necessary infrastructure for resource extraction, processing, and transportation. Project management, cost control, and adherence to safety regulations are paramount. Cost overruns and project delays...</a:t>
            </a:r>
            <a:endParaRPr lang="en-US" sz="1000" dirty="0"/>
          </a:p>
        </p:txBody>
      </p:sp>
      <p:pic>
        <p:nvPicPr>
          <p:cNvPr id="18" name="Image 4" descr="https://djgurnpwsdoqjscwqbsj.supabase.co/storage/v1/object/public/presentation-templates-data/section2_pointer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669280" y="2005965"/>
            <a:ext cx="91440" cy="360045"/>
          </a:xfrm>
          <a:prstGeom prst="rect">
            <a:avLst/>
          </a:prstGeom>
        </p:spPr>
      </p:pic>
      <p:sp>
        <p:nvSpPr>
          <p:cNvPr id="19" name="Shape 12"/>
          <p:cNvSpPr/>
          <p:nvPr/>
        </p:nvSpPr>
        <p:spPr>
          <a:xfrm>
            <a:off x="5029200" y="2391728"/>
            <a:ext cx="1188720" cy="360045"/>
          </a:xfrm>
          <a:prstGeom prst="chevron">
            <a:avLst/>
          </a:prstGeom>
          <a:solidFill>
            <a:srgbClr val="FFFFFF"/>
          </a:solidFill>
          <a:ln/>
        </p:spPr>
      </p:sp>
      <p:pic>
        <p:nvPicPr>
          <p:cNvPr id="20" name="Image 5" descr="https://djgurnpwsdoqjscwqbsj.supabase.co/storage/v1/object/public/presentation-templates-data/section2_arrow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7760" y="2185988"/>
            <a:ext cx="1463040" cy="771525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5120640" y="2391728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2027</a:t>
            </a:r>
            <a:endParaRPr lang="en-US" sz="1500" dirty="0"/>
          </a:p>
        </p:txBody>
      </p:sp>
      <p:sp>
        <p:nvSpPr>
          <p:cNvPr id="22" name="Text 14"/>
          <p:cNvSpPr/>
          <p:nvPr/>
        </p:nvSpPr>
        <p:spPr>
          <a:xfrm>
            <a:off x="6492240" y="3703320"/>
            <a:ext cx="30175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Sans Serif" pitchFamily="34" charset="0"/>
                <a:ea typeface="Sans Serif" pitchFamily="34" charset="-122"/>
                <a:cs typeface="Sans Serif" pitchFamily="34" charset="-120"/>
              </a:rPr>
              <a:t>Production &amp; Operations</a:t>
            </a:r>
            <a:endParaRPr lang="en-US" sz="1600" dirty="0"/>
          </a:p>
        </p:txBody>
      </p:sp>
      <p:sp>
        <p:nvSpPr>
          <p:cNvPr id="23" name="Text 15"/>
          <p:cNvSpPr/>
          <p:nvPr/>
        </p:nvSpPr>
        <p:spPr>
          <a:xfrm>
            <a:off x="6492240" y="3960495"/>
            <a:ext cx="274320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Sans Serif" pitchFamily="34" charset="0"/>
                <a:ea typeface="Sans Serif" pitchFamily="34" charset="-122"/>
                <a:cs typeface="Sans Serif" pitchFamily="34" charset="-120"/>
              </a:rPr>
              <a:t>This stage involves extracting, processing, and transporting the oil or gas. Maintaining operational efficiency, minimizing environmental impact, and ensuring worker safety are essential. Market fluctuations and equipment failures pose continuous...</a:t>
            </a:r>
            <a:endParaRPr lang="en-US" sz="1000" dirty="0"/>
          </a:p>
        </p:txBody>
      </p:sp>
      <p:pic>
        <p:nvPicPr>
          <p:cNvPr id="24" name="Image 6" descr="https://djgurnpwsdoqjscwqbsj.supabase.co/storage/v1/object/public/presentation-templates-data/section2_pointer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400" y="2828925"/>
            <a:ext cx="91440" cy="360045"/>
          </a:xfrm>
          <a:prstGeom prst="rect">
            <a:avLst/>
          </a:prstGeom>
        </p:spPr>
      </p:pic>
      <p:sp>
        <p:nvSpPr>
          <p:cNvPr id="25" name="Shape 16"/>
          <p:cNvSpPr/>
          <p:nvPr/>
        </p:nvSpPr>
        <p:spPr>
          <a:xfrm>
            <a:off x="7132320" y="2391728"/>
            <a:ext cx="1188720" cy="360045"/>
          </a:xfrm>
          <a:prstGeom prst="chevron">
            <a:avLst/>
          </a:prstGeom>
          <a:solidFill>
            <a:srgbClr val="FFFFFF"/>
          </a:solidFill>
          <a:ln/>
        </p:spPr>
      </p:sp>
      <p:pic>
        <p:nvPicPr>
          <p:cNvPr id="26" name="Image 7" descr="https://djgurnpwsdoqjscwqbsj.supabase.co/storage/v1/object/public/presentation-templates-data/section2_arrow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0880" y="2185988"/>
            <a:ext cx="1463040" cy="771525"/>
          </a:xfrm>
          <a:prstGeom prst="rect">
            <a:avLst/>
          </a:prstGeom>
        </p:spPr>
      </p:pic>
      <p:sp>
        <p:nvSpPr>
          <p:cNvPr id="27" name="Text 17"/>
          <p:cNvSpPr/>
          <p:nvPr/>
        </p:nvSpPr>
        <p:spPr>
          <a:xfrm>
            <a:off x="7223760" y="2391728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2030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2571750"/>
            <a:ext cx="91440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</a:ln>
        </p:spPr>
      </p:sp>
      <p:sp>
        <p:nvSpPr>
          <p:cNvPr id="3" name="Text 1"/>
          <p:cNvSpPr/>
          <p:nvPr/>
        </p:nvSpPr>
        <p:spPr>
          <a:xfrm>
            <a:off x="182880" y="411480"/>
            <a:ext cx="8229600" cy="51435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Sans Serif" pitchFamily="34" charset="0"/>
                <a:ea typeface="Sans Serif" pitchFamily="34" charset="-122"/>
                <a:cs typeface="Sans Serif" pitchFamily="34" charset="-120"/>
              </a:rPr>
              <a:t>Oil &amp; Gas Unveiled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182880" y="1131570"/>
            <a:ext cx="30175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Sans Serif" pitchFamily="34" charset="0"/>
                <a:ea typeface="Sans Serif" pitchFamily="34" charset="-122"/>
                <a:cs typeface="Sans Serif" pitchFamily="34" charset="-120"/>
              </a:rPr>
              <a:t>Decommissioning Phase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82880" y="1388745"/>
            <a:ext cx="274320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Sans Serif" pitchFamily="34" charset="0"/>
                <a:ea typeface="Sans Serif" pitchFamily="34" charset="-122"/>
                <a:cs typeface="Sans Serif" pitchFamily="34" charset="-120"/>
              </a:rPr>
              <a:t>Once production declines to an uneconomical level, decommissioning involves safely dismantling and removing infrastructure, restoring the environment, and complying with regulatory requirements. Proper planning and funding are crucial to minimize...</a:t>
            </a:r>
            <a:endParaRPr lang="en-US" sz="1000" dirty="0"/>
          </a:p>
        </p:txBody>
      </p:sp>
      <p:pic>
        <p:nvPicPr>
          <p:cNvPr id="6" name="Image 0" descr="https://djgurnpwsdoqjscwqbsj.supabase.co/storage/v1/object/public/presentation-templates-data/section2_pointer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463040" y="2005965"/>
            <a:ext cx="91440" cy="360045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822960" y="2391728"/>
            <a:ext cx="1188720" cy="360045"/>
          </a:xfrm>
          <a:prstGeom prst="chevron">
            <a:avLst/>
          </a:prstGeom>
          <a:solidFill>
            <a:srgbClr val="FFFFFF"/>
          </a:solidFill>
          <a:ln/>
        </p:spPr>
      </p:sp>
      <p:pic>
        <p:nvPicPr>
          <p:cNvPr id="8" name="Image 1" descr="https://djgurnpwsdoqjscwqbsj.supabase.co/storage/v1/object/public/presentation-templates-data/section2_arrow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185988"/>
            <a:ext cx="1463040" cy="77152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14400" y="2391728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2045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Lean Six Sigma: Oil &amp; Gas Projects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Clearly define project goals and customer needs to prevent scope creep and ensure alignment with objectives.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Implement metrics to track progress, identify bottlenecks, and quantify improvements achieved during the project lifecycle.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Utilize root cause analysis techniques to pinpoint the underlying issues impacting project efficiency and effectiveness.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Develop and implement solutions to streamline workflows, reduce waste, and optimize resource utilization for enhanced outcomes.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Establish monitoring systems to sustain improvements, prevent regression, and ensure long-term project success in Oil &amp; Gas.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Lean Six Sigma: Oil &amp; Gas Projects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Identify and eliminate non-value-added activities and excess inventory to optimize project timelines and resource allocation.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TIMWOOD: Eliminating Waste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Unnecessary movement of materials or information adds cost and time without adding value to the project.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Excess inventory ties up capital, requires storage space, and increases the risk of obsolescence or damage.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Unnecessary movement of people wastes time and energy, and can lead to injuries or errors in the process.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Delays in the process, whether for materials, information, or decisions, lead to idle time and longer lead times.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Producing more than is needed or earlier than required results in excess inventory and increased storage costs.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2025-07-12T18:02:14Z</dcterms:created>
  <dcterms:modified xsi:type="dcterms:W3CDTF">2025-07-12T18:02:14Z</dcterms:modified>
</cp:coreProperties>
</file>