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2-image-1.png"/><Relationship Id="rId2" Type="http://schemas.openxmlformats.org/officeDocument/2006/relationships/image" Target="../media/image-2-2.png"/><Relationship Id="rId3" Type="http://schemas.openxmlformats.org/officeDocument/2006/relationships/image" Target="../media/image-2-3.png"/><Relationship Id="rId4" Type="http://schemas.openxmlformats.org/officeDocument/2006/relationships/image" Target="../media/image-2-2.png"/><Relationship Id="rId5" Type="http://schemas.openxmlformats.org/officeDocument/2006/relationships/image" Target="../media/image-2-2.png"/><Relationship Id="rId6" Type="http://schemas.openxmlformats.org/officeDocument/2006/relationships/image" Target="../media/image-2-3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3-image-1.png"/><Relationship Id="rId2" Type="http://schemas.openxmlformats.org/officeDocument/2006/relationships/image" Target="../media/image-3-2.png"/><Relationship Id="rId3" Type="http://schemas.openxmlformats.org/officeDocument/2006/relationships/image" Target="../media/image-3-2.png"/><Relationship Id="rId4" Type="http://schemas.openxmlformats.org/officeDocument/2006/relationships/image" Target="../media/image-3-2.png"/><Relationship Id="rId5" Type="http://schemas.openxmlformats.org/officeDocument/2006/relationships/image" Target="../media/image-3-2.png"/><Relationship Id="rId6" Type="http://schemas.openxmlformats.org/officeDocument/2006/relationships/image" Target="../media/image-3-2.png"/><Relationship Id="rId7" Type="http://schemas.openxmlformats.org/officeDocument/2006/relationships/slideLayout" Target="../slideLayouts/slideLayout2.xml"/><Relationship Id="rId8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Slide-4-image-1.png"/><Relationship Id="rId2" Type="http://schemas.openxmlformats.org/officeDocument/2006/relationships/image" Target="../media/image-4-2.png"/><Relationship Id="rId3" Type="http://schemas.openxmlformats.org/officeDocument/2006/relationships/image" Target="../media/image-4-3.png"/><Relationship Id="rId4" Type="http://schemas.openxmlformats.org/officeDocument/2006/relationships/slideLayout" Target="../slideLayouts/slideLayout2.xml"/><Relationship Id="rId5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Slide-5-image-1.pn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Slide-6-image-1.png"/><Relationship Id="rId2" Type="http://schemas.openxmlformats.org/officeDocument/2006/relationships/image" Target="../media/image-6-2.png"/><Relationship Id="rId3" Type="http://schemas.openxmlformats.org/officeDocument/2006/relationships/image" Target="../media/image-6-2.png"/><Relationship Id="rId4" Type="http://schemas.openxmlformats.org/officeDocument/2006/relationships/image" Target="../media/image-6-2.png"/><Relationship Id="rId5" Type="http://schemas.openxmlformats.org/officeDocument/2006/relationships/image" Target="../media/image-6-2.png"/><Relationship Id="rId6" Type="http://schemas.openxmlformats.org/officeDocument/2006/relationships/image" Target="../media/image-6-2.png"/><Relationship Id="rId7" Type="http://schemas.openxmlformats.org/officeDocument/2006/relationships/image" Target="../media/image-6-2.png"/><Relationship Id="rId8" Type="http://schemas.openxmlformats.org/officeDocument/2006/relationships/slideLayout" Target="../slideLayouts/slideLayout2.xml"/><Relationship Id="rId9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image" Target="../media/Slide-7-image-1.png"/><Relationship Id="rId2" Type="http://schemas.openxmlformats.org/officeDocument/2006/relationships/image" Target="../media/image-7-2.png"/><Relationship Id="rId3" Type="http://schemas.openxmlformats.org/officeDocument/2006/relationships/image" Target="../media/image-7-2.png"/><Relationship Id="rId4" Type="http://schemas.openxmlformats.org/officeDocument/2006/relationships/image" Target="../media/image-7-2.png"/><Relationship Id="rId5" Type="http://schemas.openxmlformats.org/officeDocument/2006/relationships/image" Target="../media/image-7-2.png"/><Relationship Id="rId6" Type="http://schemas.openxmlformats.org/officeDocument/2006/relationships/image" Target="../media/image-7-2.png"/><Relationship Id="rId7" Type="http://schemas.openxmlformats.org/officeDocument/2006/relationships/image" Target="../media/image-7-2.png"/><Relationship Id="rId8" Type="http://schemas.openxmlformats.org/officeDocument/2006/relationships/slideLayout" Target="../slideLayouts/slideLayout2.xml"/><Relationship Id="rId9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1285875"/>
            <a:ext cx="6400800" cy="154305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ctr" indent="0" marL="0">
              <a:buNone/>
            </a:pPr>
            <a:r>
              <a:rPr lang="en-US" sz="4000" b="1" dirty="0">
                <a:solidFill>
                  <a:srgbClr val="000000"/>
                </a:solidFill>
                <a:latin typeface="Urbanist" pitchFamily="34" charset="0"/>
                <a:ea typeface="Urbanist" pitchFamily="34" charset="-122"/>
                <a:cs typeface="Urbanist" pitchFamily="34" charset="-120"/>
              </a:rPr>
              <a:t>E-Commerce Strategies: Supply Chain &amp; Product Classification</a:t>
            </a:r>
            <a:endParaRPr lang="en-US" sz="4000" dirty="0"/>
          </a:p>
        </p:txBody>
      </p:sp>
      <p:sp>
        <p:nvSpPr>
          <p:cNvPr id="3" name="Text 1"/>
          <p:cNvSpPr/>
          <p:nvPr/>
        </p:nvSpPr>
        <p:spPr>
          <a:xfrm>
            <a:off x="1371600" y="2983230"/>
            <a:ext cx="6400800" cy="5143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5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Unlocking Efficiency: Product Classification and Supply Chain Management in E-Commerce</a:t>
            </a:r>
            <a:endParaRPr lang="en-US" sz="1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Table of Contents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TOC_box1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285875"/>
            <a:ext cx="457200" cy="41148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64008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</a:t>
            </a:r>
            <a:endParaRPr lang="en-US" sz="1400" dirty="0"/>
          </a:p>
        </p:txBody>
      </p:sp>
      <p:sp>
        <p:nvSpPr>
          <p:cNvPr id="5" name="Text 2"/>
          <p:cNvSpPr/>
          <p:nvPr/>
        </p:nvSpPr>
        <p:spPr>
          <a:xfrm>
            <a:off x="1097280" y="12858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E-Commerce Essentials</a:t>
            </a:r>
            <a:endParaRPr lang="en-US" sz="1200" dirty="0"/>
          </a:p>
        </p:txBody>
      </p:sp>
      <p:pic>
        <p:nvPicPr>
          <p:cNvPr id="6" name="Image 1" descr="https://djgurnpwsdoqjscwqbsj.supabase.co/storage/v1/object/public/presentation-templates-data/section20_TOC_box2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4720" y="1285875"/>
            <a:ext cx="457200" cy="41148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347472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</a:t>
            </a:r>
            <a:endParaRPr lang="en-US" sz="1400" dirty="0"/>
          </a:p>
        </p:txBody>
      </p:sp>
      <p:sp>
        <p:nvSpPr>
          <p:cNvPr id="8" name="Text 4"/>
          <p:cNvSpPr/>
          <p:nvPr/>
        </p:nvSpPr>
        <p:spPr>
          <a:xfrm>
            <a:off x="3931920" y="12858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E-Commerce Project: A Retrospective</a:t>
            </a:r>
            <a:endParaRPr lang="en-US" sz="1200" dirty="0"/>
          </a:p>
        </p:txBody>
      </p:sp>
      <p:pic>
        <p:nvPicPr>
          <p:cNvPr id="9" name="Image 2" descr="https://djgurnpwsdoqjscwqbsj.supabase.co/storage/v1/object/public/presentation-templates-data/section20_TOC_box1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09360" y="1285875"/>
            <a:ext cx="457200" cy="41148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630936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</a:t>
            </a:r>
            <a:endParaRPr lang="en-US" sz="1400" dirty="0"/>
          </a:p>
        </p:txBody>
      </p:sp>
      <p:sp>
        <p:nvSpPr>
          <p:cNvPr id="11" name="Text 6"/>
          <p:cNvSpPr/>
          <p:nvPr/>
        </p:nvSpPr>
        <p:spPr>
          <a:xfrm>
            <a:off x="6766560" y="12858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E-commerce Supply Chains</a:t>
            </a:r>
            <a:endParaRPr lang="en-US" sz="1200" dirty="0"/>
          </a:p>
        </p:txBody>
      </p:sp>
      <p:pic>
        <p:nvPicPr>
          <p:cNvPr id="12" name="Image 3" descr="https://djgurnpwsdoqjscwqbsj.supabase.co/storage/v1/object/public/presentation-templates-data/section20_TOC_box1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0080" y="2314575"/>
            <a:ext cx="457200" cy="41148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640080" y="23660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</a:t>
            </a:r>
            <a:endParaRPr lang="en-US" sz="1400" dirty="0"/>
          </a:p>
        </p:txBody>
      </p:sp>
      <p:sp>
        <p:nvSpPr>
          <p:cNvPr id="14" name="Text 8"/>
          <p:cNvSpPr/>
          <p:nvPr/>
        </p:nvSpPr>
        <p:spPr>
          <a:xfrm>
            <a:off x="1097280" y="23145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E-Commerce Product Flow</a:t>
            </a:r>
            <a:endParaRPr lang="en-US" sz="1200" dirty="0"/>
          </a:p>
        </p:txBody>
      </p:sp>
      <p:pic>
        <p:nvPicPr>
          <p:cNvPr id="15" name="Image 4" descr="https://djgurnpwsdoqjscwqbsj.supabase.co/storage/v1/object/public/presentation-templates-data/section20_TOC_box2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74720" y="2314575"/>
            <a:ext cx="457200" cy="41148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3474720" y="23660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</a:t>
            </a:r>
            <a:endParaRPr lang="en-US" sz="1400" dirty="0"/>
          </a:p>
        </p:txBody>
      </p:sp>
      <p:sp>
        <p:nvSpPr>
          <p:cNvPr id="17" name="Text 10"/>
          <p:cNvSpPr/>
          <p:nvPr/>
        </p:nvSpPr>
        <p:spPr>
          <a:xfrm>
            <a:off x="3931920" y="23145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SCM: Quality &amp; Edge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E-Commerce Essentials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What is E-Commerce?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Understanding electronic commerce: buying and selling goods/services over the internet. Key definitions and scope.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E-Commerce Landscape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Exploring the diverse E-Commerce ecosystem: B2B, B2C, C2C models and market trends in the field.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Assignment Overview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Detailed breakdown of the structured assignment: objectives, deliverables, and grading criteria for the course.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Key Concepts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Essential concepts to master: online marketing, payments, logistics, and customer relationship management in E-Commerce.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Getting Started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Resources and guidance to kickstart your E-Commerce journey and the assignment's preliminary research stage.</a:t>
            </a:r>
            <a:endParaRPr lang="en-US" sz="1100" dirty="0"/>
          </a:p>
        </p:txBody>
      </p:sp>
      <p:sp>
        <p:nvSpPr>
          <p:cNvPr id="18" name="Text 11"/>
          <p:cNvSpPr/>
          <p:nvPr/>
        </p:nvSpPr>
        <p:spPr>
          <a:xfrm>
            <a:off x="8321040" y="452628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lnSpc>
                <a:spcPts val="3500"/>
              </a:lnSpc>
              <a:buNone/>
            </a:pPr>
            <a:r>
              <a:rPr lang="en-US" sz="1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51435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E-Commerce Project: A Retrospective</a:t>
            </a:r>
            <a:endParaRPr lang="en-US" sz="2500" dirty="0"/>
          </a:p>
        </p:txBody>
      </p:sp>
      <p:sp>
        <p:nvSpPr>
          <p:cNvPr id="3" name="Shape 1"/>
          <p:cNvSpPr/>
          <p:nvPr/>
        </p:nvSpPr>
        <p:spPr>
          <a:xfrm>
            <a:off x="457200" y="1183005"/>
            <a:ext cx="4114800" cy="3343275"/>
          </a:xfrm>
          <a:prstGeom prst="roundRect">
            <a:avLst>
              <a:gd name="adj" fmla="val 821"/>
            </a:avLst>
          </a:prstGeom>
          <a:noFill/>
          <a:ln w="8890">
            <a:solidFill>
              <a:srgbClr val="000000"/>
            </a:solidFill>
            <a:prstDash val="solid"/>
          </a:ln>
        </p:spPr>
      </p:sp>
      <p:sp>
        <p:nvSpPr>
          <p:cNvPr id="4" name="Shape 2"/>
          <p:cNvSpPr/>
          <p:nvPr/>
        </p:nvSpPr>
        <p:spPr>
          <a:xfrm>
            <a:off x="4663440" y="1183005"/>
            <a:ext cx="4114800" cy="3343275"/>
          </a:xfrm>
          <a:prstGeom prst="roundRect">
            <a:avLst>
              <a:gd name="adj" fmla="val 821"/>
            </a:avLst>
          </a:prstGeom>
          <a:noFill/>
          <a:ln w="8890">
            <a:solidFill>
              <a:srgbClr val="000000"/>
            </a:solidFill>
            <a:prstDash val="solid"/>
          </a:ln>
        </p:spPr>
      </p:sp>
      <p:sp>
        <p:nvSpPr>
          <p:cNvPr id="5" name="Text 3"/>
          <p:cNvSpPr/>
          <p:nvPr/>
        </p:nvSpPr>
        <p:spPr>
          <a:xfrm>
            <a:off x="640080" y="1285875"/>
            <a:ext cx="2743200" cy="488633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Wins Achieved</a:t>
            </a:r>
            <a:endParaRPr lang="en-US" sz="1500" dirty="0"/>
          </a:p>
        </p:txBody>
      </p:sp>
      <p:sp>
        <p:nvSpPr>
          <p:cNvPr id="6" name="Text 4"/>
          <p:cNvSpPr/>
          <p:nvPr/>
        </p:nvSpPr>
        <p:spPr>
          <a:xfrm>
            <a:off x="4846320" y="1285875"/>
            <a:ext cx="2743200" cy="488633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Challenges Faced</a:t>
            </a:r>
            <a:endParaRPr lang="en-US" sz="1500" dirty="0"/>
          </a:p>
        </p:txBody>
      </p:sp>
      <p:pic>
        <p:nvPicPr>
          <p:cNvPr id="7" name="Image 0" descr="https://djgurnpwsdoqjscwqbsj.supabase.co/storage/v1/object/public/presentation-templates-data/like_black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800" y="1440180"/>
            <a:ext cx="182880" cy="205740"/>
          </a:xfrm>
          <a:prstGeom prst="rect">
            <a:avLst/>
          </a:prstGeom>
        </p:spPr>
      </p:pic>
      <p:pic>
        <p:nvPicPr>
          <p:cNvPr id="8" name="Image 1" descr="https://djgurnpwsdoqjscwqbsj.supabase.co/storage/v1/object/public/presentation-templates-data/dislike_black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1040" y="1440180"/>
            <a:ext cx="201168" cy="216027"/>
          </a:xfrm>
          <a:prstGeom prst="rect">
            <a:avLst/>
          </a:prstGeom>
        </p:spPr>
      </p:pic>
      <p:sp>
        <p:nvSpPr>
          <p:cNvPr id="9" name="Text 5"/>
          <p:cNvSpPr/>
          <p:nvPr/>
        </p:nvSpPr>
        <p:spPr>
          <a:xfrm>
            <a:off x="640080" y="1800225"/>
            <a:ext cx="3840480" cy="18288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1200"/>
              </a:lnSpc>
              <a:spcAft>
                <a:spcPts val="1100"/>
              </a:spcAft>
              <a:buSzPct val="100000"/>
              <a:buChar char="✓"/>
            </a:pPr>
            <a:r>
              <a:rPr lang="en-US" sz="800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Successfully launched the e-commerce platform, providing a seamless online shopping experience for our target customers.</a:t>
            </a:r>
            <a:endParaRPr lang="en-US" sz="800" dirty="0"/>
          </a:p>
          <a:p>
            <a:pPr marL="342900" indent="-342900">
              <a:lnSpc>
                <a:spcPts val="1200"/>
              </a:lnSpc>
              <a:spcAft>
                <a:spcPts val="1100"/>
              </a:spcAft>
              <a:buSzPct val="100000"/>
              <a:buChar char="✓"/>
            </a:pPr>
            <a:r>
              <a:rPr lang="en-US" sz="800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Implemented secure payment gateway integration, ensuring safe and reliable transactions for all users, boosting user trust.</a:t>
            </a:r>
            <a:endParaRPr lang="en-US" sz="800" dirty="0"/>
          </a:p>
          <a:p>
            <a:pPr marL="342900" indent="-342900">
              <a:lnSpc>
                <a:spcPts val="1200"/>
              </a:lnSpc>
              <a:spcAft>
                <a:spcPts val="1100"/>
              </a:spcAft>
              <a:buSzPct val="100000"/>
              <a:buChar char="✓"/>
            </a:pPr>
            <a:r>
              <a:rPr lang="en-US" sz="800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Achieved a significant increase in online sales and customer engagement, exceeding initial project goals and expectations.</a:t>
            </a:r>
            <a:endParaRPr lang="en-US" sz="800" dirty="0"/>
          </a:p>
          <a:p>
            <a:pPr marL="342900" indent="-342900">
              <a:lnSpc>
                <a:spcPts val="1200"/>
              </a:lnSpc>
              <a:spcAft>
                <a:spcPts val="1100"/>
              </a:spcAft>
              <a:buSzPct val="100000"/>
              <a:buChar char="✓"/>
            </a:pPr>
            <a:r>
              <a:rPr lang="en-US" sz="800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Developed a user-friendly interface and intuitive navigation, resulting in positive customer feedback and improved conversion rates.</a:t>
            </a:r>
            <a:endParaRPr lang="en-US" sz="800" dirty="0"/>
          </a:p>
        </p:txBody>
      </p:sp>
      <p:sp>
        <p:nvSpPr>
          <p:cNvPr id="10" name="Text 6"/>
          <p:cNvSpPr/>
          <p:nvPr/>
        </p:nvSpPr>
        <p:spPr>
          <a:xfrm>
            <a:off x="4846320" y="1800225"/>
            <a:ext cx="3840480" cy="18288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1200"/>
              </a:lnSpc>
              <a:spcAft>
                <a:spcPts val="1100"/>
              </a:spcAft>
              <a:buSzPct val="100000"/>
              <a:buChar char="✓"/>
            </a:pPr>
            <a:r>
              <a:rPr lang="en-US" sz="800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Encountered initial delays in database migration due to unforeseen compatibility issues, requiring additional troubleshooting efforts.</a:t>
            </a:r>
            <a:endParaRPr lang="en-US" sz="800" dirty="0"/>
          </a:p>
          <a:p>
            <a:pPr marL="342900" indent="-342900">
              <a:lnSpc>
                <a:spcPts val="1200"/>
              </a:lnSpc>
              <a:spcAft>
                <a:spcPts val="1100"/>
              </a:spcAft>
              <a:buSzPct val="100000"/>
              <a:buChar char="✓"/>
            </a:pPr>
            <a:r>
              <a:rPr lang="en-US" sz="800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Experienced unexpected server downtime during peak hours, impacting user experience and requiring immediate technical support intervention.</a:t>
            </a:r>
            <a:endParaRPr lang="en-US" sz="800" dirty="0"/>
          </a:p>
          <a:p>
            <a:pPr marL="342900" indent="-342900">
              <a:lnSpc>
                <a:spcPts val="1200"/>
              </a:lnSpc>
              <a:spcAft>
                <a:spcPts val="1100"/>
              </a:spcAft>
              <a:buSzPct val="100000"/>
              <a:buChar char="✓"/>
            </a:pPr>
            <a:r>
              <a:rPr lang="en-US" sz="800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Faced challenges in integrating third-party marketing tools, limiting initial promotional campaign effectiveness; this required workarounds.</a:t>
            </a:r>
            <a:endParaRPr lang="en-US" sz="800" dirty="0"/>
          </a:p>
          <a:p>
            <a:pPr marL="342900" indent="-342900">
              <a:lnSpc>
                <a:spcPts val="1200"/>
              </a:lnSpc>
              <a:spcAft>
                <a:spcPts val="1100"/>
              </a:spcAft>
              <a:buSzPct val="100000"/>
              <a:buChar char="✓"/>
            </a:pPr>
            <a:r>
              <a:rPr lang="en-US" sz="800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Underestimated the complexity of optimizing website performance for mobile devices, leading to some initial loading speed issues.</a:t>
            </a:r>
            <a:endParaRPr lang="en-US" sz="800" dirty="0"/>
          </a:p>
        </p:txBody>
      </p:sp>
      <p:sp>
        <p:nvSpPr>
          <p:cNvPr id="11" name="Text 7"/>
          <p:cNvSpPr/>
          <p:nvPr/>
        </p:nvSpPr>
        <p:spPr>
          <a:xfrm>
            <a:off x="8321040" y="452628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lnSpc>
                <a:spcPts val="3500"/>
              </a:lnSpc>
              <a:buNone/>
            </a:pPr>
            <a:r>
              <a:rPr lang="en-US" sz="1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E-commerce Supply Chains</a:t>
            </a:r>
            <a:endParaRPr lang="en-US" sz="2500" dirty="0"/>
          </a:p>
        </p:txBody>
      </p:sp>
      <p:sp>
        <p:nvSpPr>
          <p:cNvPr id="3" name="Text 1"/>
          <p:cNvSpPr/>
          <p:nvPr/>
        </p:nvSpPr>
        <p:spPr>
          <a:xfrm>
            <a:off x="502920" y="1183005"/>
            <a:ext cx="2286000" cy="2286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1500"/>
              </a:lnSpc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</a:t>
            </a:r>
            <a:endParaRPr lang="en-US" sz="1200" dirty="0"/>
          </a:p>
        </p:txBody>
      </p:sp>
      <p:sp>
        <p:nvSpPr>
          <p:cNvPr id="4" name="Text 2"/>
          <p:cNvSpPr/>
          <p:nvPr/>
        </p:nvSpPr>
        <p:spPr>
          <a:xfrm>
            <a:off x="502920" y="1440180"/>
            <a:ext cx="2560320" cy="2286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500"/>
              </a:lnSpc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SCM Overview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502920" y="1697355"/>
            <a:ext cx="2560320" cy="6172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lnSpc>
                <a:spcPts val="1300"/>
              </a:lnSpc>
              <a:buNone/>
            </a:pPr>
            <a:r>
              <a:rPr lang="en-US" sz="900" dirty="0">
                <a:solidFill>
                  <a:srgbClr val="262527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Understanding Supply Chain Management (SCM) optimizes e-commerce operations for efficiency and customer satisfaction.</a:t>
            </a:r>
            <a:endParaRPr lang="en-US" sz="900" dirty="0"/>
          </a:p>
        </p:txBody>
      </p:sp>
      <p:sp>
        <p:nvSpPr>
          <p:cNvPr id="6" name="Text 4"/>
          <p:cNvSpPr/>
          <p:nvPr/>
        </p:nvSpPr>
        <p:spPr>
          <a:xfrm>
            <a:off x="3337560" y="1183005"/>
            <a:ext cx="2286000" cy="2286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1500"/>
              </a:lnSpc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3337560" y="1440180"/>
            <a:ext cx="2560320" cy="2286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500"/>
              </a:lnSpc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Core Concepts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337560" y="1697355"/>
            <a:ext cx="2560320" cy="6172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lnSpc>
                <a:spcPts val="1300"/>
              </a:lnSpc>
              <a:buNone/>
            </a:pPr>
            <a:r>
              <a:rPr lang="en-US" sz="900" dirty="0">
                <a:solidFill>
                  <a:srgbClr val="262527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Explores the core concepts of Supply Chain Management (SCM) within the E-commerce landscape today.</a:t>
            </a:r>
            <a:endParaRPr lang="en-US" sz="900" dirty="0"/>
          </a:p>
        </p:txBody>
      </p:sp>
      <p:sp>
        <p:nvSpPr>
          <p:cNvPr id="9" name="Text 7"/>
          <p:cNvSpPr/>
          <p:nvPr/>
        </p:nvSpPr>
        <p:spPr>
          <a:xfrm>
            <a:off x="6172200" y="1183005"/>
            <a:ext cx="2286000" cy="2286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1500"/>
              </a:lnSpc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6172200" y="1440180"/>
            <a:ext cx="2560320" cy="2286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500"/>
              </a:lnSpc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Key Components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6172200" y="1697355"/>
            <a:ext cx="2560320" cy="6172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lnSpc>
                <a:spcPts val="1300"/>
              </a:lnSpc>
              <a:buNone/>
            </a:pPr>
            <a:r>
              <a:rPr lang="en-US" sz="900" dirty="0">
                <a:solidFill>
                  <a:srgbClr val="262527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Focuses on logistics, warehousing, inventory, and distribution; all crucial elements for e-commerce success.</a:t>
            </a:r>
            <a:endParaRPr lang="en-US" sz="900" dirty="0"/>
          </a:p>
        </p:txBody>
      </p:sp>
      <p:sp>
        <p:nvSpPr>
          <p:cNvPr id="12" name="Text 10"/>
          <p:cNvSpPr/>
          <p:nvPr/>
        </p:nvSpPr>
        <p:spPr>
          <a:xfrm>
            <a:off x="502920" y="3034665"/>
            <a:ext cx="2286000" cy="2286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1500"/>
              </a:lnSpc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502920" y="3291840"/>
            <a:ext cx="2560320" cy="2286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500"/>
              </a:lnSpc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E-commerce Impact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502920" y="3549015"/>
            <a:ext cx="2560320" cy="6172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lnSpc>
                <a:spcPts val="1300"/>
              </a:lnSpc>
              <a:buNone/>
            </a:pPr>
            <a:r>
              <a:rPr lang="en-US" sz="900" dirty="0">
                <a:solidFill>
                  <a:srgbClr val="262527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Analyzes how SCM directly affects order fulfillment speed, cost efficiency, and overall customer experience online.</a:t>
            </a:r>
            <a:endParaRPr lang="en-US" sz="900" dirty="0"/>
          </a:p>
        </p:txBody>
      </p:sp>
      <p:sp>
        <p:nvSpPr>
          <p:cNvPr id="15" name="Text 13"/>
          <p:cNvSpPr/>
          <p:nvPr/>
        </p:nvSpPr>
        <p:spPr>
          <a:xfrm>
            <a:off x="3337560" y="3034665"/>
            <a:ext cx="2286000" cy="2286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1500"/>
              </a:lnSpc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337560" y="3291840"/>
            <a:ext cx="2560320" cy="2286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500"/>
              </a:lnSpc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Future Trends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3337560" y="3549015"/>
            <a:ext cx="2560320" cy="6172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lnSpc>
                <a:spcPts val="1300"/>
              </a:lnSpc>
              <a:buNone/>
            </a:pPr>
            <a:r>
              <a:rPr lang="en-US" sz="900" dirty="0">
                <a:solidFill>
                  <a:srgbClr val="262527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Discusses emerging technologies and innovative strategies shaping the future of e-commerce SCM.</a:t>
            </a:r>
            <a:endParaRPr lang="en-US" sz="900" dirty="0"/>
          </a:p>
        </p:txBody>
      </p:sp>
      <p:sp>
        <p:nvSpPr>
          <p:cNvPr id="18" name="Text 16"/>
          <p:cNvSpPr/>
          <p:nvPr/>
        </p:nvSpPr>
        <p:spPr>
          <a:xfrm>
            <a:off x="8321040" y="452628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lnSpc>
                <a:spcPts val="3500"/>
              </a:lnSpc>
              <a:buNone/>
            </a:pPr>
            <a:r>
              <a:rPr lang="en-US" sz="1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E-Commerce Product Flow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Product Categories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Defines the type and nature of goods significantly affecting warehousing and transportation requirements.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Supply Chain Impact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Product classification directly shapes supply chain design, influencing speed and overall effectiveness.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Efficiency Boost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Effective categorization enhances inventory management, minimizing holding costs and stockouts for profit.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Data Driven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Leverage data analytics in product classification for better demand forecasting and optimized inventory positioning.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Strategic Advantage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Using classification well provides a competitive edge in E-commerce by improving response to customer needs.</a:t>
            </a:r>
            <a:endParaRPr lang="en-US" sz="1100" dirty="0"/>
          </a:p>
        </p:txBody>
      </p:sp>
      <p:pic>
        <p:nvPicPr>
          <p:cNvPr id="18" name="Image 5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3703320"/>
            <a:ext cx="3657600" cy="1131570"/>
          </a:xfrm>
          <a:prstGeom prst="rect">
            <a:avLst/>
          </a:prstGeom>
        </p:spPr>
      </p:pic>
      <p:sp>
        <p:nvSpPr>
          <p:cNvPr id="19" name="Text 11"/>
          <p:cNvSpPr/>
          <p:nvPr/>
        </p:nvSpPr>
        <p:spPr>
          <a:xfrm>
            <a:off x="475488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06. Optimal Delivery</a:t>
            </a:r>
            <a:endParaRPr lang="en-US" sz="1300" dirty="0"/>
          </a:p>
        </p:txBody>
      </p:sp>
      <p:sp>
        <p:nvSpPr>
          <p:cNvPr id="20" name="Text 12"/>
          <p:cNvSpPr/>
          <p:nvPr/>
        </p:nvSpPr>
        <p:spPr>
          <a:xfrm>
            <a:off x="475488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Categorization impacts last mile strategies, helping businesses minimize delivery costs and boost customer satisfaction.</a:t>
            </a:r>
            <a:endParaRPr lang="en-US" sz="1100" dirty="0"/>
          </a:p>
        </p:txBody>
      </p:sp>
      <p:sp>
        <p:nvSpPr>
          <p:cNvPr id="21" name="Text 13"/>
          <p:cNvSpPr/>
          <p:nvPr/>
        </p:nvSpPr>
        <p:spPr>
          <a:xfrm>
            <a:off x="8321040" y="452628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lnSpc>
                <a:spcPts val="3500"/>
              </a:lnSpc>
              <a:buNone/>
            </a:pPr>
            <a:r>
              <a:rPr lang="en-US" sz="1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SCM: Quality &amp; Edge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SCM Defined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Supply Chain Management encompasses planning and execution of product flow, ensuring optimal efficiency and effectiveness.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SCM Types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Different SCM models exist, each tailored to specific industry needs, offering unique strengths and challenges.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Quality Impact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Robust SCM directly impacts product quality, reducing defects, ensuring consistency, and enhancing customer satisfaction.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Strategic Alignment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SCM must align with the overall business strategy to effectively support competitive advantage and market positioning.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Competitive Edge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Effective SCM drives competitive advantage through cost reduction, improved service, and enhanced innovation capabilities.</a:t>
            </a:r>
            <a:endParaRPr lang="en-US" sz="1100" dirty="0"/>
          </a:p>
        </p:txBody>
      </p:sp>
      <p:pic>
        <p:nvPicPr>
          <p:cNvPr id="18" name="Image 5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3703320"/>
            <a:ext cx="3657600" cy="1131570"/>
          </a:xfrm>
          <a:prstGeom prst="rect">
            <a:avLst/>
          </a:prstGeom>
        </p:spPr>
      </p:pic>
      <p:sp>
        <p:nvSpPr>
          <p:cNvPr id="19" name="Text 11"/>
          <p:cNvSpPr/>
          <p:nvPr/>
        </p:nvSpPr>
        <p:spPr>
          <a:xfrm>
            <a:off x="475488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06. Continuous Improvement</a:t>
            </a:r>
            <a:endParaRPr lang="en-US" sz="1300" dirty="0"/>
          </a:p>
        </p:txBody>
      </p:sp>
      <p:sp>
        <p:nvSpPr>
          <p:cNvPr id="20" name="Text 12"/>
          <p:cNvSpPr/>
          <p:nvPr/>
        </p:nvSpPr>
        <p:spPr>
          <a:xfrm>
            <a:off x="475488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SCM requires constant monitoring and optimization to adapt to changing market conditions and maintain a competitive edge.</a:t>
            </a:r>
            <a:endParaRPr lang="en-US" sz="1100" dirty="0"/>
          </a:p>
        </p:txBody>
      </p:sp>
      <p:sp>
        <p:nvSpPr>
          <p:cNvPr id="21" name="Text 13"/>
          <p:cNvSpPr/>
          <p:nvPr/>
        </p:nvSpPr>
        <p:spPr>
          <a:xfrm>
            <a:off x="8321040" y="452628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lnSpc>
                <a:spcPts val="3500"/>
              </a:lnSpc>
              <a:buNone/>
            </a:pPr>
            <a:r>
              <a:rPr lang="en-US" sz="1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2025-04-23T11:43:14Z</dcterms:created>
  <dcterms:modified xsi:type="dcterms:W3CDTF">2025-04-23T11:43:14Z</dcterms:modified>
</cp:coreProperties>
</file>