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notesMasterIdLst>
    <p:notesMasterId r:id="rId15"/>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Slide-1-image-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Slide-10-image-1.png"/><Relationship Id="rId2" Type="http://schemas.openxmlformats.org/officeDocument/2006/relationships/slideLayout" Target="../slideLayouts/slideLayout2.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Slide-11-image-1.png"/><Relationship Id="rId2" Type="http://schemas.openxmlformats.org/officeDocument/2006/relationships/slideLayout" Target="../slideLayouts/slideLayout2.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hyperlink" Target="https://images.pexels.com/photos/10638067/pexels-photo-10638067.jpeg?auto=compress&amp;cs=tinysrgb&amp;fit=crop&amp;h=1200&amp;w=800" TargetMode="External"/><Relationship Id="rId1" Type="http://schemas.openxmlformats.org/officeDocument/2006/relationships/image" Target="../media/Slide-12-image-1.png"/><Relationship Id="rId2" Type="http://schemas.openxmlformats.org/officeDocument/2006/relationships/image" Target="../media/image-12-2.jpeg"/><Relationship Id="rId4" Type="http://schemas.openxmlformats.org/officeDocument/2006/relationships/slideLayout" Target="../slideLayouts/slideLayout2.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Slide-13-image-1.png"/><Relationship Id="rId2" Type="http://schemas.openxmlformats.org/officeDocument/2006/relationships/slideLayout" Target="../slideLayouts/slideLayout2.xml"/><Relationship Id="rId3"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image" Target="../media/Slide-2-image-1.png"/><Relationship Id="rId2" Type="http://schemas.openxmlformats.org/officeDocument/2006/relationships/image" Target="../media/image-2-2.png"/><Relationship Id="rId3" Type="http://schemas.openxmlformats.org/officeDocument/2006/relationships/image" Target="../media/image-2-2.png"/><Relationship Id="rId4" Type="http://schemas.openxmlformats.org/officeDocument/2006/relationships/image" Target="../media/image-2-2.png"/><Relationship Id="rId5" Type="http://schemas.openxmlformats.org/officeDocument/2006/relationships/image" Target="../media/image-2-2.png"/><Relationship Id="rId6" Type="http://schemas.openxmlformats.org/officeDocument/2006/relationships/image" Target="../media/image-2-2.png"/><Relationship Id="rId7" Type="http://schemas.openxmlformats.org/officeDocument/2006/relationships/image" Target="../media/image-2-2.png"/><Relationship Id="rId8" Type="http://schemas.openxmlformats.org/officeDocument/2006/relationships/image" Target="../media/image-2-2.png"/><Relationship Id="rId9" Type="http://schemas.openxmlformats.org/officeDocument/2006/relationships/image" Target="../media/image-2-2.png"/><Relationship Id="rId10" Type="http://schemas.openxmlformats.org/officeDocument/2006/relationships/slideLayout" Target="../slideLayouts/slideLayout1.xml"/><Relationship Id="rId11"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Slide-3-image-1.png"/><Relationship Id="rId2" Type="http://schemas.openxmlformats.org/officeDocument/2006/relationships/image" Target="../media/image-3-2.png"/><Relationship Id="rId3" Type="http://schemas.openxmlformats.org/officeDocument/2006/relationships/slideLayout" Target="../slideLayouts/slideLayout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hyperlink" Target="https://images.pexels.com/photos/9783350/pexels-photo-9783350.jpeg?auto=compress&amp;cs=tinysrgb&amp;fit=crop&amp;h=1200&amp;w=800" TargetMode="External"/><Relationship Id="rId1" Type="http://schemas.openxmlformats.org/officeDocument/2006/relationships/image" Target="../media/Slide-4-image-1.png"/><Relationship Id="rId2" Type="http://schemas.openxmlformats.org/officeDocument/2006/relationships/image" Target="../media/image-4-2.jpeg"/><Relationship Id="rId4" Type="http://schemas.openxmlformats.org/officeDocument/2006/relationships/slideLayout" Target="../slideLayouts/slideLayout2.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Slide-5-image-1.png"/><Relationship Id="rId2" Type="http://schemas.openxmlformats.org/officeDocument/2006/relationships/image" Target="../media/image-5-2.png"/><Relationship Id="rId3" Type="http://schemas.openxmlformats.org/officeDocument/2006/relationships/image" Target="../media/image-5-2.png"/><Relationship Id="rId4" Type="http://schemas.openxmlformats.org/officeDocument/2006/relationships/image" Target="../media/image-5-2.png"/><Relationship Id="rId5" Type="http://schemas.openxmlformats.org/officeDocument/2006/relationships/image" Target="../media/image-5-2.png"/><Relationship Id="rId6" Type="http://schemas.openxmlformats.org/officeDocument/2006/relationships/slideLayout" Target="../slideLayouts/slideLayout2.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hyperlink" Target="https://images.pexels.com/photos/7335373/pexels-photo-7335373.jpeg?auto=compress&amp;cs=tinysrgb&amp;fit=crop&amp;h=1200&amp;w=800" TargetMode="External"/><Relationship Id="rId1" Type="http://schemas.openxmlformats.org/officeDocument/2006/relationships/image" Target="../media/Slide-6-image-1.png"/><Relationship Id="rId2" Type="http://schemas.openxmlformats.org/officeDocument/2006/relationships/image" Target="../media/image-6-2.jpeg"/><Relationship Id="rId4" Type="http://schemas.openxmlformats.org/officeDocument/2006/relationships/slideLayout" Target="../slideLayouts/slideLayout2.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Slide-7-image-1.png"/><Relationship Id="rId2" Type="http://schemas.openxmlformats.org/officeDocument/2006/relationships/image" Target="../media/image-7-2.png"/><Relationship Id="rId3" Type="http://schemas.openxmlformats.org/officeDocument/2006/relationships/image" Target="../media/image-7-2.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slideLayout" Target="../slideLayouts/slideLayout2.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Slide-8-image-1.png"/><Relationship Id="rId2" Type="http://schemas.openxmlformats.org/officeDocument/2006/relationships/image" Target="../media/image-8-2.png"/><Relationship Id="rId3" Type="http://schemas.openxmlformats.org/officeDocument/2006/relationships/image" Target="../media/image-8-2.png"/><Relationship Id="rId4" Type="http://schemas.openxmlformats.org/officeDocument/2006/relationships/image" Target="../media/image-8-2.png"/><Relationship Id="rId5" Type="http://schemas.openxmlformats.org/officeDocument/2006/relationships/image" Target="../media/image-8-2.png"/><Relationship Id="rId6" Type="http://schemas.openxmlformats.org/officeDocument/2006/relationships/slideLayout" Target="../slideLayouts/slideLayout2.xml"/><Relationship Id="rId7"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Slide-9-image-1.png"/><Relationship Id="rId2" Type="http://schemas.openxmlformats.org/officeDocument/2006/relationships/slideLayout" Target="../slideLayouts/slideLayout2.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1828800" y="1800225"/>
            <a:ext cx="5486400" cy="1028700"/>
          </a:xfrm>
          <a:prstGeom prst="rect">
            <a:avLst/>
          </a:prstGeom>
          <a:noFill/>
          <a:ln/>
        </p:spPr>
        <p:txBody>
          <a:bodyPr wrap="square" rtlCol="0" anchor="ctr"/>
          <a:lstStyle/>
          <a:p>
            <a:pPr algn="ctr" indent="0" marL="0">
              <a:buNone/>
            </a:pPr>
            <a:r>
              <a:rPr lang="en-US" sz="2400" b="1" dirty="0">
                <a:solidFill>
                  <a:srgbClr val="000000"/>
                </a:solidFill>
                <a:latin typeface="Plus Jakarta Sans" pitchFamily="34" charset="0"/>
                <a:ea typeface="Plus Jakarta Sans" pitchFamily="34" charset="-122"/>
                <a:cs typeface="Plus Jakarta Sans" pitchFamily="34" charset="-120"/>
              </a:rPr>
              <a:t>Smart Elektron: Revolutionizing Learning</a:t>
            </a:r>
            <a:endParaRPr lang="en-US" sz="2400" dirty="0"/>
          </a:p>
        </p:txBody>
      </p:sp>
      <p:sp>
        <p:nvSpPr>
          <p:cNvPr id="3" name="Text 1"/>
          <p:cNvSpPr/>
          <p:nvPr/>
        </p:nvSpPr>
        <p:spPr>
          <a:xfrm>
            <a:off x="2743200" y="2983230"/>
            <a:ext cx="3657600" cy="514350"/>
          </a:xfrm>
          <a:prstGeom prst="rect">
            <a:avLst/>
          </a:prstGeom>
          <a:noFill/>
          <a:ln/>
        </p:spPr>
        <p:txBody>
          <a:bodyPr wrap="square" rtlCol="0" anchor="t"/>
          <a:lstStyle/>
          <a:p>
            <a:pPr algn="ctr" indent="0" marL="0">
              <a:lnSpc>
                <a:spcPts val="1300"/>
              </a:lnSpc>
              <a:buNone/>
            </a:pPr>
            <a:r>
              <a:rPr lang="en-US" sz="1100" dirty="0">
                <a:solidFill>
                  <a:srgbClr val="000000"/>
                </a:solidFill>
                <a:latin typeface="Plus Jakarta Sans Light" pitchFamily="34" charset="0"/>
                <a:ea typeface="Plus Jakarta Sans Light" pitchFamily="34" charset="-122"/>
                <a:cs typeface="Plus Jakarta Sans Light" pitchFamily="34" charset="-120"/>
              </a:rPr>
              <a:t>Unlocking Potential Through Innovative Educational Technologies and Modern methods</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1028700"/>
            <a:ext cx="3017520" cy="457200"/>
          </a:xfrm>
          <a:prstGeom prst="rect">
            <a:avLst/>
          </a:prstGeom>
          <a:noFill/>
          <a:ln/>
        </p:spPr>
        <p:txBody>
          <a:bodyPr wrap="square" rtlCol="0" anchor="b"/>
          <a:lstStyle/>
          <a:p>
            <a:pPr indent="0" marL="0">
              <a:buNone/>
            </a:pPr>
            <a:r>
              <a:rPr lang="en-US" sz="2300" b="1" dirty="0">
                <a:solidFill>
                  <a:srgbClr val="000000"/>
                </a:solidFill>
                <a:latin typeface="Plus Jakarta Sans" pitchFamily="34" charset="0"/>
                <a:ea typeface="Plus Jakarta Sans" pitchFamily="34" charset="-122"/>
                <a:cs typeface="Plus Jakarta Sans" pitchFamily="34" charset="-120"/>
              </a:rPr>
              <a:t>Elektron Integration: Time Unfolds</a:t>
            </a:r>
            <a:endParaRPr lang="en-US" sz="2300" dirty="0"/>
          </a:p>
        </p:txBody>
      </p:sp>
      <p:sp>
        <p:nvSpPr>
          <p:cNvPr id="3" name="Text 1"/>
          <p:cNvSpPr/>
          <p:nvPr/>
        </p:nvSpPr>
        <p:spPr>
          <a:xfrm>
            <a:off x="640080" y="1645920"/>
            <a:ext cx="3017520" cy="914400"/>
          </a:xfrm>
          <a:prstGeom prst="rect">
            <a:avLst/>
          </a:prstGeom>
          <a:noFill/>
          <a:ln/>
        </p:spPr>
        <p:txBody>
          <a:bodyPr wrap="square" rtlCol="0" anchor="t"/>
          <a:lstStyle/>
          <a:p>
            <a:pPr indent="0" marL="0">
              <a:lnSpc>
                <a:spcPts val="1300"/>
              </a:lnSpc>
              <a:buNone/>
            </a:pPr>
            <a:r>
              <a:rPr lang="en-US" sz="900" dirty="0">
                <a:solidFill>
                  <a:srgbClr val="000000"/>
                </a:solidFill>
                <a:latin typeface="Plus Jakarta Sans Light" pitchFamily="34" charset="0"/>
                <a:ea typeface="Plus Jakarta Sans Light" pitchFamily="34" charset="-122"/>
                <a:cs typeface="Plus Jakarta Sans Light" pitchFamily="34" charset="-120"/>
              </a:rPr>
              <a:t>Smart Elektron Implementation Timeline. A phased approach to integrating Smart Elektron technologies into existing educational systems.</a:t>
            </a:r>
            <a:endParaRPr lang="en-US" sz="900" dirty="0"/>
          </a:p>
        </p:txBody>
      </p:sp>
      <p:sp>
        <p:nvSpPr>
          <p:cNvPr id="4" name="Shape 2"/>
          <p:cNvSpPr/>
          <p:nvPr/>
        </p:nvSpPr>
        <p:spPr>
          <a:xfrm>
            <a:off x="6675120" y="298323"/>
            <a:ext cx="0" cy="4526280"/>
          </a:xfrm>
          <a:prstGeom prst="line">
            <a:avLst/>
          </a:prstGeom>
          <a:noFill/>
          <a:ln w="25400">
            <a:solidFill>
              <a:srgbClr val="000000"/>
            </a:solidFill>
            <a:prstDash val="solid"/>
          </a:ln>
        </p:spPr>
      </p:sp>
      <p:sp>
        <p:nvSpPr>
          <p:cNvPr id="5" name="Shape 3"/>
          <p:cNvSpPr/>
          <p:nvPr/>
        </p:nvSpPr>
        <p:spPr>
          <a:xfrm>
            <a:off x="6556248" y="735521"/>
            <a:ext cx="246888" cy="252032"/>
          </a:xfrm>
          <a:prstGeom prst="ellipse">
            <a:avLst/>
          </a:prstGeom>
          <a:solidFill>
            <a:srgbClr val="FFFFFF"/>
          </a:solidFill>
          <a:ln w="12700">
            <a:solidFill>
              <a:srgbClr val="FFFFFF"/>
            </a:solidFill>
            <a:prstDash val="solid"/>
          </a:ln>
        </p:spPr>
      </p:sp>
      <p:sp>
        <p:nvSpPr>
          <p:cNvPr id="6" name="Shape 4"/>
          <p:cNvSpPr/>
          <p:nvPr/>
        </p:nvSpPr>
        <p:spPr>
          <a:xfrm>
            <a:off x="6588252" y="771525"/>
            <a:ext cx="182880" cy="180023"/>
          </a:xfrm>
          <a:prstGeom prst="ellipse">
            <a:avLst/>
          </a:prstGeom>
          <a:solidFill>
            <a:srgbClr val="84B3AC"/>
          </a:solidFill>
          <a:ln w="12700">
            <a:solidFill>
              <a:srgbClr val="84B3AC"/>
            </a:solidFill>
            <a:prstDash val="solid"/>
          </a:ln>
        </p:spPr>
      </p:sp>
      <p:sp>
        <p:nvSpPr>
          <p:cNvPr id="7" name="Text 5"/>
          <p:cNvSpPr/>
          <p:nvPr/>
        </p:nvSpPr>
        <p:spPr>
          <a:xfrm>
            <a:off x="6588252" y="771525"/>
            <a:ext cx="182880" cy="180023"/>
          </a:xfrm>
          <a:prstGeom prst="rect">
            <a:avLst/>
          </a:prstGeom>
          <a:noFill/>
          <a:ln/>
        </p:spPr>
        <p:txBody>
          <a:bodyPr wrap="square" rtlCol="0" anchor="ctr"/>
          <a:lstStyle/>
          <a:p>
            <a:pPr algn="ctr" indent="0" marL="0">
              <a:buNone/>
            </a:pPr>
            <a:r>
              <a:rPr lang="en-US" sz="1000" b="1" dirty="0">
                <a:solidFill>
                  <a:srgbClr val="000000"/>
                </a:solidFill>
                <a:latin typeface="Plus Jakarta Sans" pitchFamily="34" charset="0"/>
                <a:ea typeface="Plus Jakarta Sans" pitchFamily="34" charset="-122"/>
                <a:cs typeface="Plus Jakarta Sans" pitchFamily="34" charset="-120"/>
              </a:rPr>
              <a:t>✓</a:t>
            </a:r>
            <a:endParaRPr lang="en-US" sz="1000" dirty="0"/>
          </a:p>
        </p:txBody>
      </p:sp>
      <p:sp>
        <p:nvSpPr>
          <p:cNvPr id="8" name="Text 6"/>
          <p:cNvSpPr/>
          <p:nvPr/>
        </p:nvSpPr>
        <p:spPr>
          <a:xfrm>
            <a:off x="4663440" y="735521"/>
            <a:ext cx="1709928" cy="180023"/>
          </a:xfrm>
          <a:prstGeom prst="rect">
            <a:avLst/>
          </a:prstGeom>
          <a:noFill/>
          <a:ln/>
        </p:spPr>
        <p:txBody>
          <a:bodyPr wrap="square" rtlCol="0" anchor="ctr"/>
          <a:lstStyle/>
          <a:p>
            <a:pPr algn="l" indent="0" marL="0">
              <a:buNone/>
            </a:pPr>
            <a:r>
              <a:rPr lang="en-US" sz="800" dirty="0">
                <a:solidFill>
                  <a:srgbClr val="000000"/>
                </a:solidFill>
                <a:latin typeface="Plus Jakarta Sans Light" pitchFamily="34" charset="0"/>
                <a:ea typeface="Plus Jakarta Sans Light" pitchFamily="34" charset="-122"/>
                <a:cs typeface="Plus Jakarta Sans Light" pitchFamily="34" charset="-120"/>
              </a:rPr>
              <a:t>2024</a:t>
            </a:r>
            <a:endParaRPr lang="en-US" sz="800" dirty="0"/>
          </a:p>
        </p:txBody>
      </p:sp>
      <p:sp>
        <p:nvSpPr>
          <p:cNvPr id="9" name="Text 7"/>
          <p:cNvSpPr/>
          <p:nvPr/>
        </p:nvSpPr>
        <p:spPr>
          <a:xfrm>
            <a:off x="4663440" y="1028700"/>
            <a:ext cx="1709928" cy="180023"/>
          </a:xfrm>
          <a:prstGeom prst="rect">
            <a:avLst/>
          </a:prstGeom>
          <a:noFill/>
          <a:ln/>
        </p:spPr>
        <p:txBody>
          <a:bodyPr wrap="square" rtlCol="0" anchor="ctr"/>
          <a:lstStyle/>
          <a:p>
            <a:pPr algn="l" indent="0" marL="0">
              <a:lnSpc>
                <a:spcPts val="1500"/>
              </a:lnSpc>
              <a:buNone/>
            </a:pPr>
            <a:r>
              <a:rPr lang="en-US" sz="1500" b="1" dirty="0">
                <a:solidFill>
                  <a:srgbClr val="000000"/>
                </a:solidFill>
                <a:latin typeface="Plus Jakarta Sans SemiBold" pitchFamily="34" charset="0"/>
                <a:ea typeface="Plus Jakarta Sans SemiBold" pitchFamily="34" charset="-122"/>
                <a:cs typeface="Plus Jakarta Sans SemiBold" pitchFamily="34" charset="-120"/>
              </a:rPr>
              <a:t>Pilot Program Launch</a:t>
            </a:r>
            <a:endParaRPr lang="en-US" sz="1500" dirty="0"/>
          </a:p>
        </p:txBody>
      </p:sp>
      <p:sp>
        <p:nvSpPr>
          <p:cNvPr id="10" name="Text 8"/>
          <p:cNvSpPr/>
          <p:nvPr/>
        </p:nvSpPr>
        <p:spPr>
          <a:xfrm>
            <a:off x="4663440" y="1285875"/>
            <a:ext cx="1709928" cy="914400"/>
          </a:xfrm>
          <a:prstGeom prst="rect">
            <a:avLst/>
          </a:prstGeom>
          <a:noFill/>
          <a:ln/>
        </p:spPr>
        <p:txBody>
          <a:bodyPr wrap="square" rtlCol="0" anchor="t"/>
          <a:lstStyle/>
          <a:p>
            <a:pPr algn="l" indent="0" marL="0">
              <a:lnSpc>
                <a:spcPts val="900"/>
              </a:lnSpc>
              <a:buNone/>
            </a:pPr>
            <a:r>
              <a:rPr lang="en-US" sz="700" dirty="0">
                <a:solidFill>
                  <a:srgbClr val="000000"/>
                </a:solidFill>
                <a:latin typeface="Plus Jakarta Sans Light" pitchFamily="34" charset="0"/>
                <a:ea typeface="Plus Jakarta Sans Light" pitchFamily="34" charset="-122"/>
                <a:cs typeface="Plus Jakarta Sans Light" pitchFamily="34" charset="-120"/>
              </a:rPr>
              <a:t>Initiate a pilot program in select schools to test the integration of Smart Elektron technologies within existing curricula. This initial phase focuses on gathering user feedback and identifying potential challenges and opportunities for improvement before broader implementation. </a:t>
            </a:r>
            <a:endParaRPr lang="en-US" sz="700" dirty="0"/>
          </a:p>
        </p:txBody>
      </p:sp>
      <p:sp>
        <p:nvSpPr>
          <p:cNvPr id="11" name="Shape 9"/>
          <p:cNvSpPr/>
          <p:nvPr/>
        </p:nvSpPr>
        <p:spPr>
          <a:xfrm>
            <a:off x="6556248" y="2021395"/>
            <a:ext cx="246888" cy="252032"/>
          </a:xfrm>
          <a:prstGeom prst="ellipse">
            <a:avLst/>
          </a:prstGeom>
          <a:solidFill>
            <a:srgbClr val="FFFFFF"/>
          </a:solidFill>
          <a:ln w="12700">
            <a:solidFill>
              <a:srgbClr val="FFFFFF"/>
            </a:solidFill>
            <a:prstDash val="solid"/>
          </a:ln>
        </p:spPr>
      </p:sp>
      <p:sp>
        <p:nvSpPr>
          <p:cNvPr id="12" name="Shape 10"/>
          <p:cNvSpPr/>
          <p:nvPr/>
        </p:nvSpPr>
        <p:spPr>
          <a:xfrm>
            <a:off x="6588252" y="2057400"/>
            <a:ext cx="182880" cy="180023"/>
          </a:xfrm>
          <a:prstGeom prst="ellipse">
            <a:avLst/>
          </a:prstGeom>
          <a:solidFill>
            <a:srgbClr val="84B3AC"/>
          </a:solidFill>
          <a:ln w="12700">
            <a:solidFill>
              <a:srgbClr val="84B3AC"/>
            </a:solidFill>
            <a:prstDash val="solid"/>
          </a:ln>
        </p:spPr>
      </p:sp>
      <p:sp>
        <p:nvSpPr>
          <p:cNvPr id="13" name="Text 11"/>
          <p:cNvSpPr/>
          <p:nvPr/>
        </p:nvSpPr>
        <p:spPr>
          <a:xfrm>
            <a:off x="6588252" y="2057400"/>
            <a:ext cx="182880" cy="180023"/>
          </a:xfrm>
          <a:prstGeom prst="rect">
            <a:avLst/>
          </a:prstGeom>
          <a:noFill/>
          <a:ln/>
        </p:spPr>
        <p:txBody>
          <a:bodyPr wrap="square" rtlCol="0" anchor="ctr"/>
          <a:lstStyle/>
          <a:p>
            <a:pPr algn="ctr" indent="0" marL="0">
              <a:buNone/>
            </a:pPr>
            <a:r>
              <a:rPr lang="en-US" sz="1000" b="1" dirty="0">
                <a:solidFill>
                  <a:srgbClr val="000000"/>
                </a:solidFill>
                <a:latin typeface="Plus Jakarta Sans" pitchFamily="34" charset="0"/>
                <a:ea typeface="Plus Jakarta Sans" pitchFamily="34" charset="-122"/>
                <a:cs typeface="Plus Jakarta Sans" pitchFamily="34" charset="-120"/>
              </a:rPr>
              <a:t>✓</a:t>
            </a:r>
            <a:endParaRPr lang="en-US" sz="1000" dirty="0"/>
          </a:p>
        </p:txBody>
      </p:sp>
      <p:sp>
        <p:nvSpPr>
          <p:cNvPr id="14" name="Text 12"/>
          <p:cNvSpPr/>
          <p:nvPr/>
        </p:nvSpPr>
        <p:spPr>
          <a:xfrm>
            <a:off x="6858000" y="2021395"/>
            <a:ext cx="1709928" cy="180023"/>
          </a:xfrm>
          <a:prstGeom prst="rect">
            <a:avLst/>
          </a:prstGeom>
          <a:noFill/>
          <a:ln/>
        </p:spPr>
        <p:txBody>
          <a:bodyPr wrap="square" rtlCol="0" anchor="ctr"/>
          <a:lstStyle/>
          <a:p>
            <a:pPr algn="l" indent="0" marL="0">
              <a:buNone/>
            </a:pPr>
            <a:r>
              <a:rPr lang="en-US" sz="800" dirty="0">
                <a:solidFill>
                  <a:srgbClr val="000000"/>
                </a:solidFill>
                <a:latin typeface="Plus Jakarta Sans Light" pitchFamily="34" charset="0"/>
                <a:ea typeface="Plus Jakarta Sans Light" pitchFamily="34" charset="-122"/>
                <a:cs typeface="Plus Jakarta Sans Light" pitchFamily="34" charset="-120"/>
              </a:rPr>
              <a:t>2025</a:t>
            </a:r>
            <a:endParaRPr lang="en-US" sz="800" dirty="0"/>
          </a:p>
        </p:txBody>
      </p:sp>
      <p:sp>
        <p:nvSpPr>
          <p:cNvPr id="15" name="Text 13"/>
          <p:cNvSpPr/>
          <p:nvPr/>
        </p:nvSpPr>
        <p:spPr>
          <a:xfrm>
            <a:off x="6858000" y="2314575"/>
            <a:ext cx="1709928" cy="180023"/>
          </a:xfrm>
          <a:prstGeom prst="rect">
            <a:avLst/>
          </a:prstGeom>
          <a:noFill/>
          <a:ln/>
        </p:spPr>
        <p:txBody>
          <a:bodyPr wrap="square" rtlCol="0" anchor="ctr"/>
          <a:lstStyle/>
          <a:p>
            <a:pPr algn="l" indent="0" marL="0">
              <a:lnSpc>
                <a:spcPts val="1500"/>
              </a:lnSpc>
              <a:buNone/>
            </a:pPr>
            <a:r>
              <a:rPr lang="en-US" sz="1500" b="1" dirty="0">
                <a:solidFill>
                  <a:srgbClr val="000000"/>
                </a:solidFill>
                <a:latin typeface="Plus Jakarta Sans SemiBold" pitchFamily="34" charset="0"/>
                <a:ea typeface="Plus Jakarta Sans SemiBold" pitchFamily="34" charset="-122"/>
                <a:cs typeface="Plus Jakarta Sans SemiBold" pitchFamily="34" charset="-120"/>
              </a:rPr>
              <a:t>Infrastructure Overhaul</a:t>
            </a:r>
            <a:endParaRPr lang="en-US" sz="1500" dirty="0"/>
          </a:p>
        </p:txBody>
      </p:sp>
      <p:sp>
        <p:nvSpPr>
          <p:cNvPr id="16" name="Text 14"/>
          <p:cNvSpPr/>
          <p:nvPr/>
        </p:nvSpPr>
        <p:spPr>
          <a:xfrm>
            <a:off x="6858000" y="2571750"/>
            <a:ext cx="1709928" cy="914400"/>
          </a:xfrm>
          <a:prstGeom prst="rect">
            <a:avLst/>
          </a:prstGeom>
          <a:noFill/>
          <a:ln/>
        </p:spPr>
        <p:txBody>
          <a:bodyPr wrap="square" rtlCol="0" anchor="t"/>
          <a:lstStyle/>
          <a:p>
            <a:pPr algn="l" indent="0" marL="0">
              <a:lnSpc>
                <a:spcPts val="900"/>
              </a:lnSpc>
              <a:buNone/>
            </a:pPr>
            <a:r>
              <a:rPr lang="en-US" sz="700" dirty="0">
                <a:solidFill>
                  <a:srgbClr val="000000"/>
                </a:solidFill>
                <a:latin typeface="Plus Jakarta Sans Light" pitchFamily="34" charset="0"/>
                <a:ea typeface="Plus Jakarta Sans Light" pitchFamily="34" charset="-122"/>
                <a:cs typeface="Plus Jakarta Sans Light" pitchFamily="34" charset="-120"/>
              </a:rPr>
              <a:t>Upgrade the existing IT infrastructure in participating schools to ensure seamless integration and optimal performance of Smart Elektron technologies. This includes enhancing network capabilities, providing necessary hardware upgrades, and establishing robust data security protocols to protect student information.</a:t>
            </a:r>
            <a:endParaRPr lang="en-US" sz="700" dirty="0"/>
          </a:p>
        </p:txBody>
      </p:sp>
      <p:sp>
        <p:nvSpPr>
          <p:cNvPr id="17" name="Shape 15"/>
          <p:cNvSpPr/>
          <p:nvPr/>
        </p:nvSpPr>
        <p:spPr>
          <a:xfrm>
            <a:off x="6556248" y="3307271"/>
            <a:ext cx="246888" cy="252032"/>
          </a:xfrm>
          <a:prstGeom prst="ellipse">
            <a:avLst/>
          </a:prstGeom>
          <a:solidFill>
            <a:srgbClr val="FFFFFF"/>
          </a:solidFill>
          <a:ln w="12700">
            <a:solidFill>
              <a:srgbClr val="FFFFFF"/>
            </a:solidFill>
            <a:prstDash val="solid"/>
          </a:ln>
        </p:spPr>
      </p:sp>
      <p:sp>
        <p:nvSpPr>
          <p:cNvPr id="18" name="Shape 16"/>
          <p:cNvSpPr/>
          <p:nvPr/>
        </p:nvSpPr>
        <p:spPr>
          <a:xfrm>
            <a:off x="6588252" y="3343275"/>
            <a:ext cx="182880" cy="180023"/>
          </a:xfrm>
          <a:prstGeom prst="ellipse">
            <a:avLst/>
          </a:prstGeom>
          <a:solidFill>
            <a:srgbClr val="84B3AC"/>
          </a:solidFill>
          <a:ln w="12700">
            <a:solidFill>
              <a:srgbClr val="84B3AC"/>
            </a:solidFill>
            <a:prstDash val="solid"/>
          </a:ln>
        </p:spPr>
      </p:sp>
      <p:sp>
        <p:nvSpPr>
          <p:cNvPr id="19" name="Text 17"/>
          <p:cNvSpPr/>
          <p:nvPr/>
        </p:nvSpPr>
        <p:spPr>
          <a:xfrm>
            <a:off x="6588252" y="3343275"/>
            <a:ext cx="182880" cy="180023"/>
          </a:xfrm>
          <a:prstGeom prst="rect">
            <a:avLst/>
          </a:prstGeom>
          <a:noFill/>
          <a:ln/>
        </p:spPr>
        <p:txBody>
          <a:bodyPr wrap="square" rtlCol="0" anchor="ctr"/>
          <a:lstStyle/>
          <a:p>
            <a:pPr algn="ctr" indent="0" marL="0">
              <a:buNone/>
            </a:pPr>
            <a:r>
              <a:rPr lang="en-US" sz="1000" b="1" dirty="0">
                <a:solidFill>
                  <a:srgbClr val="000000"/>
                </a:solidFill>
                <a:latin typeface="Plus Jakarta Sans" pitchFamily="34" charset="0"/>
                <a:ea typeface="Plus Jakarta Sans" pitchFamily="34" charset="-122"/>
                <a:cs typeface="Plus Jakarta Sans" pitchFamily="34" charset="-120"/>
              </a:rPr>
              <a:t>✓</a:t>
            </a:r>
            <a:endParaRPr lang="en-US" sz="1000" dirty="0"/>
          </a:p>
        </p:txBody>
      </p:sp>
      <p:sp>
        <p:nvSpPr>
          <p:cNvPr id="20" name="Text 18"/>
          <p:cNvSpPr/>
          <p:nvPr/>
        </p:nvSpPr>
        <p:spPr>
          <a:xfrm>
            <a:off x="4663440" y="3307271"/>
            <a:ext cx="1709928" cy="180023"/>
          </a:xfrm>
          <a:prstGeom prst="rect">
            <a:avLst/>
          </a:prstGeom>
          <a:noFill/>
          <a:ln/>
        </p:spPr>
        <p:txBody>
          <a:bodyPr wrap="square" rtlCol="0" anchor="ctr"/>
          <a:lstStyle/>
          <a:p>
            <a:pPr algn="l" indent="0" marL="0">
              <a:buNone/>
            </a:pPr>
            <a:r>
              <a:rPr lang="en-US" sz="800" dirty="0">
                <a:solidFill>
                  <a:srgbClr val="000000"/>
                </a:solidFill>
                <a:latin typeface="Plus Jakarta Sans Light" pitchFamily="34" charset="0"/>
                <a:ea typeface="Plus Jakarta Sans Light" pitchFamily="34" charset="-122"/>
                <a:cs typeface="Plus Jakarta Sans Light" pitchFamily="34" charset="-120"/>
              </a:rPr>
              <a:t>2026</a:t>
            </a:r>
            <a:endParaRPr lang="en-US" sz="800" dirty="0"/>
          </a:p>
        </p:txBody>
      </p:sp>
      <p:sp>
        <p:nvSpPr>
          <p:cNvPr id="21" name="Text 19"/>
          <p:cNvSpPr/>
          <p:nvPr/>
        </p:nvSpPr>
        <p:spPr>
          <a:xfrm>
            <a:off x="4663440" y="3600450"/>
            <a:ext cx="1709928" cy="180023"/>
          </a:xfrm>
          <a:prstGeom prst="rect">
            <a:avLst/>
          </a:prstGeom>
          <a:noFill/>
          <a:ln/>
        </p:spPr>
        <p:txBody>
          <a:bodyPr wrap="square" rtlCol="0" anchor="ctr"/>
          <a:lstStyle/>
          <a:p>
            <a:pPr algn="l" indent="0" marL="0">
              <a:lnSpc>
                <a:spcPts val="1500"/>
              </a:lnSpc>
              <a:buNone/>
            </a:pPr>
            <a:r>
              <a:rPr lang="en-US" sz="1500" b="1" dirty="0">
                <a:solidFill>
                  <a:srgbClr val="000000"/>
                </a:solidFill>
                <a:latin typeface="Plus Jakarta Sans SemiBold" pitchFamily="34" charset="0"/>
                <a:ea typeface="Plus Jakarta Sans SemiBold" pitchFamily="34" charset="-122"/>
                <a:cs typeface="Plus Jakarta Sans SemiBold" pitchFamily="34" charset="-120"/>
              </a:rPr>
              <a:t>Teacher Training Surge</a:t>
            </a:r>
            <a:endParaRPr lang="en-US" sz="1500" dirty="0"/>
          </a:p>
        </p:txBody>
      </p:sp>
      <p:sp>
        <p:nvSpPr>
          <p:cNvPr id="22" name="Text 20"/>
          <p:cNvSpPr/>
          <p:nvPr/>
        </p:nvSpPr>
        <p:spPr>
          <a:xfrm>
            <a:off x="4663440" y="3857625"/>
            <a:ext cx="1709928" cy="914400"/>
          </a:xfrm>
          <a:prstGeom prst="rect">
            <a:avLst/>
          </a:prstGeom>
          <a:noFill/>
          <a:ln/>
        </p:spPr>
        <p:txBody>
          <a:bodyPr wrap="square" rtlCol="0" anchor="t"/>
          <a:lstStyle/>
          <a:p>
            <a:pPr algn="l" indent="0" marL="0">
              <a:lnSpc>
                <a:spcPts val="900"/>
              </a:lnSpc>
              <a:buNone/>
            </a:pPr>
            <a:r>
              <a:rPr lang="en-US" sz="700" dirty="0">
                <a:solidFill>
                  <a:srgbClr val="000000"/>
                </a:solidFill>
                <a:latin typeface="Plus Jakarta Sans Light" pitchFamily="34" charset="0"/>
                <a:ea typeface="Plus Jakarta Sans Light" pitchFamily="34" charset="-122"/>
                <a:cs typeface="Plus Jakarta Sans Light" pitchFamily="34" charset="-120"/>
              </a:rPr>
              <a:t>Implement comprehensive training programs for teachers to equip them with the skills and knowledge necessary to effectively utilize Smart Elektron technologies in their classrooms. This training will cover pedagogical approaches, troubleshooting techniques, and best practices for engaging students with the new tools.</a:t>
            </a:r>
            <a:endParaRPr lang="en-US" sz="7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1028700"/>
            <a:ext cx="3017520" cy="457200"/>
          </a:xfrm>
          <a:prstGeom prst="rect">
            <a:avLst/>
          </a:prstGeom>
          <a:noFill/>
          <a:ln/>
        </p:spPr>
        <p:txBody>
          <a:bodyPr wrap="square" rtlCol="0" anchor="b"/>
          <a:lstStyle/>
          <a:p>
            <a:pPr indent="0" marL="0">
              <a:buNone/>
            </a:pPr>
            <a:r>
              <a:rPr lang="en-US" sz="2300" b="1" dirty="0">
                <a:solidFill>
                  <a:srgbClr val="000000"/>
                </a:solidFill>
                <a:latin typeface="Plus Jakarta Sans" pitchFamily="34" charset="0"/>
                <a:ea typeface="Plus Jakarta Sans" pitchFamily="34" charset="-122"/>
                <a:cs typeface="Plus Jakarta Sans" pitchFamily="34" charset="-120"/>
              </a:rPr>
              <a:t>Elektron Integration: Time Unfolds</a:t>
            </a:r>
            <a:endParaRPr lang="en-US" sz="2300" dirty="0"/>
          </a:p>
        </p:txBody>
      </p:sp>
      <p:sp>
        <p:nvSpPr>
          <p:cNvPr id="3" name="Text 1"/>
          <p:cNvSpPr/>
          <p:nvPr/>
        </p:nvSpPr>
        <p:spPr>
          <a:xfrm>
            <a:off x="640080" y="1645920"/>
            <a:ext cx="3017520" cy="914400"/>
          </a:xfrm>
          <a:prstGeom prst="rect">
            <a:avLst/>
          </a:prstGeom>
          <a:noFill/>
          <a:ln/>
        </p:spPr>
        <p:txBody>
          <a:bodyPr wrap="square" rtlCol="0" anchor="t"/>
          <a:lstStyle/>
          <a:p>
            <a:pPr indent="0" marL="0">
              <a:lnSpc>
                <a:spcPts val="1300"/>
              </a:lnSpc>
              <a:buNone/>
            </a:pPr>
            <a:r>
              <a:rPr lang="en-US" sz="900" dirty="0">
                <a:solidFill>
                  <a:srgbClr val="000000"/>
                </a:solidFill>
                <a:latin typeface="Plus Jakarta Sans Light" pitchFamily="34" charset="0"/>
                <a:ea typeface="Plus Jakarta Sans Light" pitchFamily="34" charset="-122"/>
                <a:cs typeface="Plus Jakarta Sans Light" pitchFamily="34" charset="-120"/>
              </a:rPr>
              <a:t>Smart Elektron Implementation Timeline. A phased approach to integrating Smart Elektron technologies into existing educational systems.</a:t>
            </a:r>
            <a:endParaRPr lang="en-US" sz="900" dirty="0"/>
          </a:p>
        </p:txBody>
      </p:sp>
      <p:sp>
        <p:nvSpPr>
          <p:cNvPr id="4" name="Shape 2"/>
          <p:cNvSpPr/>
          <p:nvPr/>
        </p:nvSpPr>
        <p:spPr>
          <a:xfrm>
            <a:off x="6675120" y="298323"/>
            <a:ext cx="0" cy="4526280"/>
          </a:xfrm>
          <a:prstGeom prst="line">
            <a:avLst/>
          </a:prstGeom>
          <a:noFill/>
          <a:ln w="25400">
            <a:solidFill>
              <a:srgbClr val="000000"/>
            </a:solidFill>
            <a:prstDash val="solid"/>
          </a:ln>
        </p:spPr>
      </p:sp>
      <p:sp>
        <p:nvSpPr>
          <p:cNvPr id="5" name="Shape 3"/>
          <p:cNvSpPr/>
          <p:nvPr/>
        </p:nvSpPr>
        <p:spPr>
          <a:xfrm>
            <a:off x="6556248" y="735521"/>
            <a:ext cx="246888" cy="252032"/>
          </a:xfrm>
          <a:prstGeom prst="ellipse">
            <a:avLst/>
          </a:prstGeom>
          <a:solidFill>
            <a:srgbClr val="FFFFFF"/>
          </a:solidFill>
          <a:ln w="12700">
            <a:solidFill>
              <a:srgbClr val="FFFFFF"/>
            </a:solidFill>
            <a:prstDash val="solid"/>
          </a:ln>
        </p:spPr>
      </p:sp>
      <p:sp>
        <p:nvSpPr>
          <p:cNvPr id="6" name="Shape 4"/>
          <p:cNvSpPr/>
          <p:nvPr/>
        </p:nvSpPr>
        <p:spPr>
          <a:xfrm>
            <a:off x="6588252" y="771525"/>
            <a:ext cx="182880" cy="180023"/>
          </a:xfrm>
          <a:prstGeom prst="ellipse">
            <a:avLst/>
          </a:prstGeom>
          <a:solidFill>
            <a:srgbClr val="84B3AC"/>
          </a:solidFill>
          <a:ln w="12700">
            <a:solidFill>
              <a:srgbClr val="84B3AC"/>
            </a:solidFill>
            <a:prstDash val="solid"/>
          </a:ln>
        </p:spPr>
      </p:sp>
      <p:sp>
        <p:nvSpPr>
          <p:cNvPr id="7" name="Text 5"/>
          <p:cNvSpPr/>
          <p:nvPr/>
        </p:nvSpPr>
        <p:spPr>
          <a:xfrm>
            <a:off x="6588252" y="771525"/>
            <a:ext cx="182880" cy="180023"/>
          </a:xfrm>
          <a:prstGeom prst="rect">
            <a:avLst/>
          </a:prstGeom>
          <a:noFill/>
          <a:ln/>
        </p:spPr>
        <p:txBody>
          <a:bodyPr wrap="square" rtlCol="0" anchor="ctr"/>
          <a:lstStyle/>
          <a:p>
            <a:pPr algn="ctr" indent="0" marL="0">
              <a:buNone/>
            </a:pPr>
            <a:r>
              <a:rPr lang="en-US" sz="1000" b="1" dirty="0">
                <a:solidFill>
                  <a:srgbClr val="000000"/>
                </a:solidFill>
                <a:latin typeface="Plus Jakarta Sans" pitchFamily="34" charset="0"/>
                <a:ea typeface="Plus Jakarta Sans" pitchFamily="34" charset="-122"/>
                <a:cs typeface="Plus Jakarta Sans" pitchFamily="34" charset="-120"/>
              </a:rPr>
              <a:t>✓</a:t>
            </a:r>
            <a:endParaRPr lang="en-US" sz="1000" dirty="0"/>
          </a:p>
        </p:txBody>
      </p:sp>
      <p:sp>
        <p:nvSpPr>
          <p:cNvPr id="8" name="Text 6"/>
          <p:cNvSpPr/>
          <p:nvPr/>
        </p:nvSpPr>
        <p:spPr>
          <a:xfrm>
            <a:off x="4663440" y="735521"/>
            <a:ext cx="1709928" cy="180023"/>
          </a:xfrm>
          <a:prstGeom prst="rect">
            <a:avLst/>
          </a:prstGeom>
          <a:noFill/>
          <a:ln/>
        </p:spPr>
        <p:txBody>
          <a:bodyPr wrap="square" rtlCol="0" anchor="ctr"/>
          <a:lstStyle/>
          <a:p>
            <a:pPr algn="l" indent="0" marL="0">
              <a:buNone/>
            </a:pPr>
            <a:r>
              <a:rPr lang="en-US" sz="800" dirty="0">
                <a:solidFill>
                  <a:srgbClr val="000000"/>
                </a:solidFill>
                <a:latin typeface="Plus Jakarta Sans Light" pitchFamily="34" charset="0"/>
                <a:ea typeface="Plus Jakarta Sans Light" pitchFamily="34" charset="-122"/>
                <a:cs typeface="Plus Jakarta Sans Light" pitchFamily="34" charset="-120"/>
              </a:rPr>
              <a:t>2027</a:t>
            </a:r>
            <a:endParaRPr lang="en-US" sz="800" dirty="0"/>
          </a:p>
        </p:txBody>
      </p:sp>
      <p:sp>
        <p:nvSpPr>
          <p:cNvPr id="9" name="Text 7"/>
          <p:cNvSpPr/>
          <p:nvPr/>
        </p:nvSpPr>
        <p:spPr>
          <a:xfrm>
            <a:off x="4663440" y="1028700"/>
            <a:ext cx="1709928" cy="180023"/>
          </a:xfrm>
          <a:prstGeom prst="rect">
            <a:avLst/>
          </a:prstGeom>
          <a:noFill/>
          <a:ln/>
        </p:spPr>
        <p:txBody>
          <a:bodyPr wrap="square" rtlCol="0" anchor="ctr"/>
          <a:lstStyle/>
          <a:p>
            <a:pPr algn="l" indent="0" marL="0">
              <a:lnSpc>
                <a:spcPts val="1500"/>
              </a:lnSpc>
              <a:buNone/>
            </a:pPr>
            <a:r>
              <a:rPr lang="en-US" sz="1500" b="1" dirty="0">
                <a:solidFill>
                  <a:srgbClr val="000000"/>
                </a:solidFill>
                <a:latin typeface="Plus Jakarta Sans SemiBold" pitchFamily="34" charset="0"/>
                <a:ea typeface="Plus Jakarta Sans SemiBold" pitchFamily="34" charset="-122"/>
                <a:cs typeface="Plus Jakarta Sans SemiBold" pitchFamily="34" charset="-120"/>
              </a:rPr>
              <a:t>System-Wide Rollout</a:t>
            </a:r>
            <a:endParaRPr lang="en-US" sz="1500" dirty="0"/>
          </a:p>
        </p:txBody>
      </p:sp>
      <p:sp>
        <p:nvSpPr>
          <p:cNvPr id="10" name="Text 8"/>
          <p:cNvSpPr/>
          <p:nvPr/>
        </p:nvSpPr>
        <p:spPr>
          <a:xfrm>
            <a:off x="4663440" y="1285875"/>
            <a:ext cx="1709928" cy="914400"/>
          </a:xfrm>
          <a:prstGeom prst="rect">
            <a:avLst/>
          </a:prstGeom>
          <a:noFill/>
          <a:ln/>
        </p:spPr>
        <p:txBody>
          <a:bodyPr wrap="square" rtlCol="0" anchor="t"/>
          <a:lstStyle/>
          <a:p>
            <a:pPr algn="l" indent="0" marL="0">
              <a:lnSpc>
                <a:spcPts val="900"/>
              </a:lnSpc>
              <a:buNone/>
            </a:pPr>
            <a:r>
              <a:rPr lang="en-US" sz="700" dirty="0">
                <a:solidFill>
                  <a:srgbClr val="000000"/>
                </a:solidFill>
                <a:latin typeface="Plus Jakarta Sans Light" pitchFamily="34" charset="0"/>
                <a:ea typeface="Plus Jakarta Sans Light" pitchFamily="34" charset="-122"/>
                <a:cs typeface="Plus Jakarta Sans Light" pitchFamily="34" charset="-120"/>
              </a:rPr>
              <a:t>Begin a phased rollout of Smart Elektron technologies across all schools within the educational system, incorporating lessons learned from the pilot program and infrastructure upgrades. This will involve ongoing monitoring, evaluation, and refinement to ensure sustained success and widespread adoption.</a:t>
            </a:r>
            <a:endParaRPr lang="en-US" sz="700" dirty="0"/>
          </a:p>
        </p:txBody>
      </p:sp>
      <p:sp>
        <p:nvSpPr>
          <p:cNvPr id="11" name="Shape 9"/>
          <p:cNvSpPr/>
          <p:nvPr/>
        </p:nvSpPr>
        <p:spPr>
          <a:xfrm>
            <a:off x="6556248" y="2021395"/>
            <a:ext cx="246888" cy="252032"/>
          </a:xfrm>
          <a:prstGeom prst="ellipse">
            <a:avLst/>
          </a:prstGeom>
          <a:solidFill>
            <a:srgbClr val="FFFFFF"/>
          </a:solidFill>
          <a:ln w="12700">
            <a:solidFill>
              <a:srgbClr val="FFFFFF"/>
            </a:solidFill>
            <a:prstDash val="solid"/>
          </a:ln>
        </p:spPr>
      </p:sp>
      <p:sp>
        <p:nvSpPr>
          <p:cNvPr id="12" name="Shape 10"/>
          <p:cNvSpPr/>
          <p:nvPr/>
        </p:nvSpPr>
        <p:spPr>
          <a:xfrm>
            <a:off x="6588252" y="2057400"/>
            <a:ext cx="182880" cy="180023"/>
          </a:xfrm>
          <a:prstGeom prst="ellipse">
            <a:avLst/>
          </a:prstGeom>
          <a:solidFill>
            <a:srgbClr val="84B3AC"/>
          </a:solidFill>
          <a:ln w="12700">
            <a:solidFill>
              <a:srgbClr val="84B3AC"/>
            </a:solidFill>
            <a:prstDash val="solid"/>
          </a:ln>
        </p:spPr>
      </p:sp>
      <p:sp>
        <p:nvSpPr>
          <p:cNvPr id="13" name="Text 11"/>
          <p:cNvSpPr/>
          <p:nvPr/>
        </p:nvSpPr>
        <p:spPr>
          <a:xfrm>
            <a:off x="6588252" y="2057400"/>
            <a:ext cx="182880" cy="180023"/>
          </a:xfrm>
          <a:prstGeom prst="rect">
            <a:avLst/>
          </a:prstGeom>
          <a:noFill/>
          <a:ln/>
        </p:spPr>
        <p:txBody>
          <a:bodyPr wrap="square" rtlCol="0" anchor="ctr"/>
          <a:lstStyle/>
          <a:p>
            <a:pPr algn="ctr" indent="0" marL="0">
              <a:buNone/>
            </a:pPr>
            <a:r>
              <a:rPr lang="en-US" sz="1000" b="1" dirty="0">
                <a:solidFill>
                  <a:srgbClr val="000000"/>
                </a:solidFill>
                <a:latin typeface="Plus Jakarta Sans" pitchFamily="34" charset="0"/>
                <a:ea typeface="Plus Jakarta Sans" pitchFamily="34" charset="-122"/>
                <a:cs typeface="Plus Jakarta Sans" pitchFamily="34" charset="-120"/>
              </a:rPr>
              <a:t>✓</a:t>
            </a:r>
            <a:endParaRPr lang="en-US" sz="1000" dirty="0"/>
          </a:p>
        </p:txBody>
      </p:sp>
      <p:sp>
        <p:nvSpPr>
          <p:cNvPr id="14" name="Text 12"/>
          <p:cNvSpPr/>
          <p:nvPr/>
        </p:nvSpPr>
        <p:spPr>
          <a:xfrm>
            <a:off x="6858000" y="2021395"/>
            <a:ext cx="1709928" cy="180023"/>
          </a:xfrm>
          <a:prstGeom prst="rect">
            <a:avLst/>
          </a:prstGeom>
          <a:noFill/>
          <a:ln/>
        </p:spPr>
        <p:txBody>
          <a:bodyPr wrap="square" rtlCol="0" anchor="ctr"/>
          <a:lstStyle/>
          <a:p>
            <a:pPr algn="l" indent="0" marL="0">
              <a:buNone/>
            </a:pPr>
            <a:r>
              <a:rPr lang="en-US" sz="800" dirty="0">
                <a:solidFill>
                  <a:srgbClr val="000000"/>
                </a:solidFill>
                <a:latin typeface="Plus Jakarta Sans Light" pitchFamily="34" charset="0"/>
                <a:ea typeface="Plus Jakarta Sans Light" pitchFamily="34" charset="-122"/>
                <a:cs typeface="Plus Jakarta Sans Light" pitchFamily="34" charset="-120"/>
              </a:rPr>
              <a:t>2028</a:t>
            </a:r>
            <a:endParaRPr lang="en-US" sz="800" dirty="0"/>
          </a:p>
        </p:txBody>
      </p:sp>
      <p:sp>
        <p:nvSpPr>
          <p:cNvPr id="15" name="Text 13"/>
          <p:cNvSpPr/>
          <p:nvPr/>
        </p:nvSpPr>
        <p:spPr>
          <a:xfrm>
            <a:off x="6858000" y="2314575"/>
            <a:ext cx="1709928" cy="180023"/>
          </a:xfrm>
          <a:prstGeom prst="rect">
            <a:avLst/>
          </a:prstGeom>
          <a:noFill/>
          <a:ln/>
        </p:spPr>
        <p:txBody>
          <a:bodyPr wrap="square" rtlCol="0" anchor="ctr"/>
          <a:lstStyle/>
          <a:p>
            <a:pPr algn="l" indent="0" marL="0">
              <a:lnSpc>
                <a:spcPts val="1500"/>
              </a:lnSpc>
              <a:buNone/>
            </a:pPr>
            <a:r>
              <a:rPr lang="en-US" sz="1500" b="1" dirty="0">
                <a:solidFill>
                  <a:srgbClr val="000000"/>
                </a:solidFill>
                <a:latin typeface="Plus Jakarta Sans SemiBold" pitchFamily="34" charset="0"/>
                <a:ea typeface="Plus Jakarta Sans SemiBold" pitchFamily="34" charset="-122"/>
                <a:cs typeface="Plus Jakarta Sans SemiBold" pitchFamily="34" charset="-120"/>
              </a:rPr>
              <a:t>Advanced Feature Integration</a:t>
            </a:r>
            <a:endParaRPr lang="en-US" sz="1500" dirty="0"/>
          </a:p>
        </p:txBody>
      </p:sp>
      <p:sp>
        <p:nvSpPr>
          <p:cNvPr id="16" name="Text 14"/>
          <p:cNvSpPr/>
          <p:nvPr/>
        </p:nvSpPr>
        <p:spPr>
          <a:xfrm>
            <a:off x="6858000" y="2571750"/>
            <a:ext cx="1709928" cy="914400"/>
          </a:xfrm>
          <a:prstGeom prst="rect">
            <a:avLst/>
          </a:prstGeom>
          <a:noFill/>
          <a:ln/>
        </p:spPr>
        <p:txBody>
          <a:bodyPr wrap="square" rtlCol="0" anchor="t"/>
          <a:lstStyle/>
          <a:p>
            <a:pPr algn="l" indent="0" marL="0">
              <a:lnSpc>
                <a:spcPts val="900"/>
              </a:lnSpc>
              <a:buNone/>
            </a:pPr>
            <a:r>
              <a:rPr lang="en-US" sz="700" dirty="0">
                <a:solidFill>
                  <a:srgbClr val="000000"/>
                </a:solidFill>
                <a:latin typeface="Plus Jakarta Sans Light" pitchFamily="34" charset="0"/>
                <a:ea typeface="Plus Jakarta Sans Light" pitchFamily="34" charset="-122"/>
                <a:cs typeface="Plus Jakarta Sans Light" pitchFamily="34" charset="-120"/>
              </a:rPr>
              <a:t>Integrate advanced features, such as AI-powered learning analytics and personalized learning pathways, to further enhance the educational experience. This will enable educators to tailor instruction to individual student needs, track progress more effectively, and provide targeted interventions as necessary, maximizing learning outcomes.</a:t>
            </a:r>
            <a:endParaRPr lang="en-US" sz="7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48640" y="1028700"/>
            <a:ext cx="5029200" cy="274320"/>
          </a:xfrm>
          <a:prstGeom prst="rect">
            <a:avLst/>
          </a:prstGeom>
          <a:noFill/>
          <a:ln/>
        </p:spPr>
        <p:txBody>
          <a:bodyPr wrap="square" rtlCol="0" anchor="b"/>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Smart Elektron: A Case for Success</a:t>
            </a:r>
            <a:endParaRPr lang="en-US" sz="2300" dirty="0"/>
          </a:p>
        </p:txBody>
      </p:sp>
      <p:pic>
        <p:nvPicPr>
          <p:cNvPr id="3" name="Image 0" descr="https://images.pexels.com/photos/10638067/pexels-photo-10638067.jpeg?auto=compress&amp;cs=tinysrgb&amp;fit=crop&amp;h=1200&amp;w=800">    </p:cNvPr>
          <p:cNvPicPr>
            <a:picLocks noChangeAspect="1"/>
          </p:cNvPicPr>
          <p:nvPr/>
        </p:nvPicPr>
        <p:blipFill>
          <a:blip r:embed="rId2"/>
          <a:stretch>
            <a:fillRect/>
          </a:stretch>
        </p:blipFill>
        <p:spPr>
          <a:xfrm>
            <a:off x="5943600" y="1028700"/>
            <a:ext cx="2468880" cy="3086100"/>
          </a:xfrm>
          <a:prstGeom prst="rect">
            <a:avLst/>
          </a:prstGeom>
        </p:spPr>
      </p:pic>
      <p:sp>
        <p:nvSpPr>
          <p:cNvPr id="4" name="Text 1"/>
          <p:cNvSpPr/>
          <p:nvPr/>
        </p:nvSpPr>
        <p:spPr>
          <a:xfrm>
            <a:off x="6035040" y="3703320"/>
            <a:ext cx="1828800" cy="457200"/>
          </a:xfrm>
          <a:prstGeom prst="rect">
            <a:avLst/>
          </a:prstGeom>
          <a:noFill/>
          <a:ln/>
        </p:spPr>
        <p:txBody>
          <a:bodyPr wrap="square" rtlCol="0" anchor="ctr"/>
          <a:lstStyle/>
          <a:p>
            <a:pPr indent="0" marL="0">
              <a:buNone/>
            </a:pPr>
            <a:r>
              <a:rPr lang="en-US" sz="800" u="sng" dirty="0">
                <a:solidFill>
                  <a:srgbClr val="FFFFFF"/>
                </a:solidFill>
                <a:hlinkClick r:id="rId3" invalidUrl="" action="" tgtFrame="" tooltip="Pexel" history="1" highlightClick="0" endSnd="0">
                  <a:extLst>
                    <a:ext uri="{A12FA001-AC4F-418D-AE19-62706E023703}">
                      <ahyp:hlinkClr xmlns:ahyp="http://schemas.microsoft.com/office/drawing/2018/hyperlinkcolor" val="tx"/>
                    </a:ext>
                  </a:extLst>
                </a:hlinkClick>
              </a:rPr>
              <a:t>Photo by Pexels</a:t>
            </a:r>
            <a:endParaRPr lang="en-US" sz="800" dirty="0"/>
          </a:p>
        </p:txBody>
      </p:sp>
      <p:sp>
        <p:nvSpPr>
          <p:cNvPr id="5" name="Text 2"/>
          <p:cNvSpPr/>
          <p:nvPr/>
        </p:nvSpPr>
        <p:spPr>
          <a:xfrm>
            <a:off x="548640" y="1543050"/>
            <a:ext cx="5029200" cy="0"/>
          </a:xfrm>
          <a:prstGeom prst="rect">
            <a:avLst/>
          </a:prstGeom>
          <a:noFill/>
          <a:ln/>
        </p:spPr>
        <p:txBody>
          <a:bodyPr wrap="square" rtlCol="0" anchor="t"/>
          <a:lstStyle/>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Facing stagnant student performance, educators sought innovative solutions to enhance engagement and improve learning outcomes. A need for new strategies.</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Implementation of Smart Elektron tools, personalized learning paths, and data-driven insights transformed the teaching and learning process effectively.</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Student engagement soared with interactive content and gamified learning experiences, fostering a more dynamic and motivating educational environment.</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Real-time performance data allowed educators to tailor instruction, identify struggling students, and provide targeted support for greater success.</a:t>
            </a:r>
            <a:endParaRPr lang="en-US" sz="1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48640" y="668655"/>
            <a:ext cx="8229600" cy="27432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Smart Elektron Revolution</a:t>
            </a:r>
            <a:endParaRPr lang="en-US" sz="2300" dirty="0"/>
          </a:p>
        </p:txBody>
      </p:sp>
      <p:sp>
        <p:nvSpPr>
          <p:cNvPr id="3" name="Text 1"/>
          <p:cNvSpPr/>
          <p:nvPr/>
        </p:nvSpPr>
        <p:spPr>
          <a:xfrm>
            <a:off x="548640" y="1285875"/>
            <a:ext cx="7772400" cy="0"/>
          </a:xfrm>
          <a:prstGeom prst="rect">
            <a:avLst/>
          </a:prstGeom>
          <a:noFill/>
          <a:ln/>
        </p:spPr>
        <p:txBody>
          <a:bodyPr wrap="square" rtlCol="0" anchor="t"/>
          <a:lstStyle/>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Tailored education paths adapting to individual student needs, fostering deeper understanding and engagement with the material.</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Intelligent tutoring systems provide instant feedback and support, ensuring students grasp core concepts effectively.</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Interactive learning experiences that make education fun and engaging, boosting motivation and knowledge retention.</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Analyze student performance data to identify strengths and weaknesses, enabling targeted interventions and improvements.</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76072" y="668655"/>
            <a:ext cx="7680960" cy="274320"/>
          </a:xfrm>
          <a:prstGeom prst="rect">
            <a:avLst/>
          </a:prstGeom>
          <a:noFill/>
          <a:ln/>
        </p:spPr>
        <p:txBody>
          <a:bodyPr wrap="square" rtlCol="0" anchor="ctr"/>
          <a:lstStyle/>
          <a:p>
            <a:pPr algn="l" indent="0" marL="0">
              <a:buNone/>
            </a:pPr>
            <a:r>
              <a:rPr lang="en-US" sz="2300" b="1" dirty="0">
                <a:solidFill>
                  <a:srgbClr val="000000"/>
                </a:solidFill>
                <a:latin typeface="Plus Jakarta Sans" pitchFamily="34" charset="0"/>
                <a:ea typeface="Plus Jakarta Sans" pitchFamily="34" charset="-122"/>
                <a:cs typeface="Plus Jakarta Sans" pitchFamily="34" charset="-120"/>
              </a:rPr>
              <a:t>Table of Contents</a:t>
            </a:r>
            <a:endParaRPr lang="en-US" sz="2300" dirty="0"/>
          </a:p>
        </p:txBody>
      </p:sp>
      <p:pic>
        <p:nvPicPr>
          <p:cNvPr id="3" name="Image 0" descr="https://djgurnpwsdoqjscwqbsj.supabase.co/storage/v1/object/public/presentation-templates-data/bullet-point4/TOC_box.png">    </p:cNvPr>
          <p:cNvPicPr>
            <a:picLocks noChangeAspect="1"/>
          </p:cNvPicPr>
          <p:nvPr/>
        </p:nvPicPr>
        <p:blipFill>
          <a:blip r:embed="rId2"/>
          <a:stretch>
            <a:fillRect/>
          </a:stretch>
        </p:blipFill>
        <p:spPr>
          <a:xfrm>
            <a:off x="731520" y="1285875"/>
            <a:ext cx="3474720" cy="514350"/>
          </a:xfrm>
          <a:prstGeom prst="rect">
            <a:avLst/>
          </a:prstGeom>
        </p:spPr>
      </p:pic>
      <p:sp>
        <p:nvSpPr>
          <p:cNvPr id="4" name="Shape 1"/>
          <p:cNvSpPr/>
          <p:nvPr/>
        </p:nvSpPr>
        <p:spPr>
          <a:xfrm>
            <a:off x="640080" y="1388745"/>
            <a:ext cx="320040" cy="308610"/>
          </a:xfrm>
          <a:prstGeom prst="ellipse">
            <a:avLst/>
          </a:prstGeom>
          <a:solidFill>
            <a:srgbClr val="5EBBAE"/>
          </a:solidFill>
          <a:ln w="12700">
            <a:solidFill>
              <a:srgbClr val="17A33E"/>
            </a:solidFill>
            <a:prstDash val="solid"/>
          </a:ln>
        </p:spPr>
      </p:sp>
      <p:sp>
        <p:nvSpPr>
          <p:cNvPr id="5" name="Text 2"/>
          <p:cNvSpPr/>
          <p:nvPr/>
        </p:nvSpPr>
        <p:spPr>
          <a:xfrm>
            <a:off x="576072" y="1337310"/>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1</a:t>
            </a:r>
            <a:endParaRPr lang="en-US" sz="1400" dirty="0"/>
          </a:p>
        </p:txBody>
      </p:sp>
      <p:sp>
        <p:nvSpPr>
          <p:cNvPr id="6" name="Text 3"/>
          <p:cNvSpPr/>
          <p:nvPr/>
        </p:nvSpPr>
        <p:spPr>
          <a:xfrm>
            <a:off x="1097280" y="1337310"/>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The Dawn of Smart Elektron</a:t>
            </a:r>
            <a:endParaRPr lang="en-US" sz="1400" dirty="0"/>
          </a:p>
        </p:txBody>
      </p:sp>
      <p:pic>
        <p:nvPicPr>
          <p:cNvPr id="7" name="Image 1" descr="https://djgurnpwsdoqjscwqbsj.supabase.co/storage/v1/object/public/presentation-templates-data/bullet-point4/TOC_box.png">    </p:cNvPr>
          <p:cNvPicPr>
            <a:picLocks noChangeAspect="1"/>
          </p:cNvPicPr>
          <p:nvPr/>
        </p:nvPicPr>
        <p:blipFill>
          <a:blip r:embed="rId3"/>
          <a:stretch>
            <a:fillRect/>
          </a:stretch>
        </p:blipFill>
        <p:spPr>
          <a:xfrm>
            <a:off x="731520" y="2057400"/>
            <a:ext cx="3474720" cy="514350"/>
          </a:xfrm>
          <a:prstGeom prst="rect">
            <a:avLst/>
          </a:prstGeom>
        </p:spPr>
      </p:pic>
      <p:sp>
        <p:nvSpPr>
          <p:cNvPr id="8" name="Shape 4"/>
          <p:cNvSpPr/>
          <p:nvPr/>
        </p:nvSpPr>
        <p:spPr>
          <a:xfrm>
            <a:off x="640080" y="2160270"/>
            <a:ext cx="320040" cy="308610"/>
          </a:xfrm>
          <a:prstGeom prst="ellipse">
            <a:avLst/>
          </a:prstGeom>
          <a:solidFill>
            <a:srgbClr val="5EBBAE"/>
          </a:solidFill>
          <a:ln w="12700">
            <a:solidFill>
              <a:srgbClr val="17A33E"/>
            </a:solidFill>
            <a:prstDash val="solid"/>
          </a:ln>
        </p:spPr>
      </p:sp>
      <p:sp>
        <p:nvSpPr>
          <p:cNvPr id="9" name="Text 5"/>
          <p:cNvSpPr/>
          <p:nvPr/>
        </p:nvSpPr>
        <p:spPr>
          <a:xfrm>
            <a:off x="576072" y="2108835"/>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2</a:t>
            </a:r>
            <a:endParaRPr lang="en-US" sz="1400" dirty="0"/>
          </a:p>
        </p:txBody>
      </p:sp>
      <p:sp>
        <p:nvSpPr>
          <p:cNvPr id="10" name="Text 6"/>
          <p:cNvSpPr/>
          <p:nvPr/>
        </p:nvSpPr>
        <p:spPr>
          <a:xfrm>
            <a:off x="1097280" y="2108835"/>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Unlocking Potential: Personalized Learning</a:t>
            </a:r>
            <a:endParaRPr lang="en-US" sz="1400" dirty="0"/>
          </a:p>
        </p:txBody>
      </p:sp>
      <p:pic>
        <p:nvPicPr>
          <p:cNvPr id="11" name="Image 2" descr="https://djgurnpwsdoqjscwqbsj.supabase.co/storage/v1/object/public/presentation-templates-data/bullet-point4/TOC_box.png">    </p:cNvPr>
          <p:cNvPicPr>
            <a:picLocks noChangeAspect="1"/>
          </p:cNvPicPr>
          <p:nvPr/>
        </p:nvPicPr>
        <p:blipFill>
          <a:blip r:embed="rId4"/>
          <a:stretch>
            <a:fillRect/>
          </a:stretch>
        </p:blipFill>
        <p:spPr>
          <a:xfrm>
            <a:off x="731520" y="2828925"/>
            <a:ext cx="3474720" cy="514350"/>
          </a:xfrm>
          <a:prstGeom prst="rect">
            <a:avLst/>
          </a:prstGeom>
        </p:spPr>
      </p:pic>
      <p:sp>
        <p:nvSpPr>
          <p:cNvPr id="12" name="Shape 7"/>
          <p:cNvSpPr/>
          <p:nvPr/>
        </p:nvSpPr>
        <p:spPr>
          <a:xfrm>
            <a:off x="640080" y="2931795"/>
            <a:ext cx="320040" cy="308610"/>
          </a:xfrm>
          <a:prstGeom prst="ellipse">
            <a:avLst/>
          </a:prstGeom>
          <a:solidFill>
            <a:srgbClr val="5EBBAE"/>
          </a:solidFill>
          <a:ln w="12700">
            <a:solidFill>
              <a:srgbClr val="17A33E"/>
            </a:solidFill>
            <a:prstDash val="solid"/>
          </a:ln>
        </p:spPr>
      </p:sp>
      <p:sp>
        <p:nvSpPr>
          <p:cNvPr id="13" name="Text 8"/>
          <p:cNvSpPr/>
          <p:nvPr/>
        </p:nvSpPr>
        <p:spPr>
          <a:xfrm>
            <a:off x="576072" y="2880360"/>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3</a:t>
            </a:r>
            <a:endParaRPr lang="en-US" sz="1400" dirty="0"/>
          </a:p>
        </p:txBody>
      </p:sp>
      <p:sp>
        <p:nvSpPr>
          <p:cNvPr id="14" name="Text 9"/>
          <p:cNvSpPr/>
          <p:nvPr/>
        </p:nvSpPr>
        <p:spPr>
          <a:xfrm>
            <a:off x="1097280" y="2880360"/>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Ignite Learning!</a:t>
            </a:r>
            <a:endParaRPr lang="en-US" sz="1400" dirty="0"/>
          </a:p>
        </p:txBody>
      </p:sp>
      <p:pic>
        <p:nvPicPr>
          <p:cNvPr id="15" name="Image 3" descr="https://djgurnpwsdoqjscwqbsj.supabase.co/storage/v1/object/public/presentation-templates-data/bullet-point4/TOC_box.png">    </p:cNvPr>
          <p:cNvPicPr>
            <a:picLocks noChangeAspect="1"/>
          </p:cNvPicPr>
          <p:nvPr/>
        </p:nvPicPr>
        <p:blipFill>
          <a:blip r:embed="rId5"/>
          <a:stretch>
            <a:fillRect/>
          </a:stretch>
        </p:blipFill>
        <p:spPr>
          <a:xfrm>
            <a:off x="731520" y="3600450"/>
            <a:ext cx="3474720" cy="514350"/>
          </a:xfrm>
          <a:prstGeom prst="rect">
            <a:avLst/>
          </a:prstGeom>
        </p:spPr>
      </p:pic>
      <p:sp>
        <p:nvSpPr>
          <p:cNvPr id="16" name="Shape 10"/>
          <p:cNvSpPr/>
          <p:nvPr/>
        </p:nvSpPr>
        <p:spPr>
          <a:xfrm>
            <a:off x="640080" y="3703320"/>
            <a:ext cx="320040" cy="308610"/>
          </a:xfrm>
          <a:prstGeom prst="ellipse">
            <a:avLst/>
          </a:prstGeom>
          <a:solidFill>
            <a:srgbClr val="5EBBAE"/>
          </a:solidFill>
          <a:ln w="12700">
            <a:solidFill>
              <a:srgbClr val="17A33E"/>
            </a:solidFill>
            <a:prstDash val="solid"/>
          </a:ln>
        </p:spPr>
      </p:sp>
      <p:sp>
        <p:nvSpPr>
          <p:cNvPr id="17" name="Text 11"/>
          <p:cNvSpPr/>
          <p:nvPr/>
        </p:nvSpPr>
        <p:spPr>
          <a:xfrm>
            <a:off x="576072" y="3651885"/>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4</a:t>
            </a:r>
            <a:endParaRPr lang="en-US" sz="1400" dirty="0"/>
          </a:p>
        </p:txBody>
      </p:sp>
      <p:sp>
        <p:nvSpPr>
          <p:cNvPr id="18" name="Text 12"/>
          <p:cNvSpPr/>
          <p:nvPr/>
        </p:nvSpPr>
        <p:spPr>
          <a:xfrm>
            <a:off x="1097280" y="3651885"/>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Smart Elektron: Pros &amp; Cons</a:t>
            </a:r>
            <a:endParaRPr lang="en-US" sz="1400" dirty="0"/>
          </a:p>
        </p:txBody>
      </p:sp>
      <p:pic>
        <p:nvPicPr>
          <p:cNvPr id="19" name="Image 4" descr="https://djgurnpwsdoqjscwqbsj.supabase.co/storage/v1/object/public/presentation-templates-data/bullet-point4/TOC_box.png">    </p:cNvPr>
          <p:cNvPicPr>
            <a:picLocks noChangeAspect="1"/>
          </p:cNvPicPr>
          <p:nvPr/>
        </p:nvPicPr>
        <p:blipFill>
          <a:blip r:embed="rId6"/>
          <a:stretch>
            <a:fillRect/>
          </a:stretch>
        </p:blipFill>
        <p:spPr>
          <a:xfrm>
            <a:off x="5029200" y="1285875"/>
            <a:ext cx="3474720" cy="514350"/>
          </a:xfrm>
          <a:prstGeom prst="rect">
            <a:avLst/>
          </a:prstGeom>
        </p:spPr>
      </p:pic>
      <p:sp>
        <p:nvSpPr>
          <p:cNvPr id="20" name="Shape 13"/>
          <p:cNvSpPr/>
          <p:nvPr/>
        </p:nvSpPr>
        <p:spPr>
          <a:xfrm>
            <a:off x="4937760" y="1388745"/>
            <a:ext cx="320040" cy="308610"/>
          </a:xfrm>
          <a:prstGeom prst="ellipse">
            <a:avLst/>
          </a:prstGeom>
          <a:solidFill>
            <a:srgbClr val="5EBBAE"/>
          </a:solidFill>
          <a:ln w="12700">
            <a:solidFill>
              <a:srgbClr val="17A33E"/>
            </a:solidFill>
            <a:prstDash val="solid"/>
          </a:ln>
        </p:spPr>
      </p:sp>
      <p:sp>
        <p:nvSpPr>
          <p:cNvPr id="21" name="Text 14"/>
          <p:cNvSpPr/>
          <p:nvPr/>
        </p:nvSpPr>
        <p:spPr>
          <a:xfrm>
            <a:off x="4892040" y="1337310"/>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5</a:t>
            </a:r>
            <a:endParaRPr lang="en-US" sz="1400" dirty="0"/>
          </a:p>
        </p:txBody>
      </p:sp>
      <p:sp>
        <p:nvSpPr>
          <p:cNvPr id="22" name="Text 15"/>
          <p:cNvSpPr/>
          <p:nvPr/>
        </p:nvSpPr>
        <p:spPr>
          <a:xfrm>
            <a:off x="5394960" y="1337310"/>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Performance Pulse</a:t>
            </a:r>
            <a:endParaRPr lang="en-US" sz="1400" dirty="0"/>
          </a:p>
        </p:txBody>
      </p:sp>
      <p:pic>
        <p:nvPicPr>
          <p:cNvPr id="23" name="Image 5" descr="https://djgurnpwsdoqjscwqbsj.supabase.co/storage/v1/object/public/presentation-templates-data/bullet-point4/TOC_box.png">    </p:cNvPr>
          <p:cNvPicPr>
            <a:picLocks noChangeAspect="1"/>
          </p:cNvPicPr>
          <p:nvPr/>
        </p:nvPicPr>
        <p:blipFill>
          <a:blip r:embed="rId7"/>
          <a:stretch>
            <a:fillRect/>
          </a:stretch>
        </p:blipFill>
        <p:spPr>
          <a:xfrm>
            <a:off x="5029200" y="2057400"/>
            <a:ext cx="3474720" cy="514350"/>
          </a:xfrm>
          <a:prstGeom prst="rect">
            <a:avLst/>
          </a:prstGeom>
        </p:spPr>
      </p:pic>
      <p:sp>
        <p:nvSpPr>
          <p:cNvPr id="24" name="Shape 16"/>
          <p:cNvSpPr/>
          <p:nvPr/>
        </p:nvSpPr>
        <p:spPr>
          <a:xfrm>
            <a:off x="4937760" y="2160270"/>
            <a:ext cx="320040" cy="308610"/>
          </a:xfrm>
          <a:prstGeom prst="ellipse">
            <a:avLst/>
          </a:prstGeom>
          <a:solidFill>
            <a:srgbClr val="5EBBAE"/>
          </a:solidFill>
          <a:ln w="12700">
            <a:solidFill>
              <a:srgbClr val="17A33E"/>
            </a:solidFill>
            <a:prstDash val="solid"/>
          </a:ln>
        </p:spPr>
      </p:sp>
      <p:sp>
        <p:nvSpPr>
          <p:cNvPr id="25" name="Text 17"/>
          <p:cNvSpPr/>
          <p:nvPr/>
        </p:nvSpPr>
        <p:spPr>
          <a:xfrm>
            <a:off x="4892040" y="2108835"/>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6</a:t>
            </a:r>
            <a:endParaRPr lang="en-US" sz="1400" dirty="0"/>
          </a:p>
        </p:txBody>
      </p:sp>
      <p:sp>
        <p:nvSpPr>
          <p:cNvPr id="26" name="Text 18"/>
          <p:cNvSpPr/>
          <p:nvPr/>
        </p:nvSpPr>
        <p:spPr>
          <a:xfrm>
            <a:off x="5394960" y="2108835"/>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Digital Education for All</a:t>
            </a:r>
            <a:endParaRPr lang="en-US" sz="1400" dirty="0"/>
          </a:p>
        </p:txBody>
      </p:sp>
      <p:pic>
        <p:nvPicPr>
          <p:cNvPr id="27" name="Image 6" descr="https://djgurnpwsdoqjscwqbsj.supabase.co/storage/v1/object/public/presentation-templates-data/bullet-point4/TOC_box.png">    </p:cNvPr>
          <p:cNvPicPr>
            <a:picLocks noChangeAspect="1"/>
          </p:cNvPicPr>
          <p:nvPr/>
        </p:nvPicPr>
        <p:blipFill>
          <a:blip r:embed="rId8"/>
          <a:stretch>
            <a:fillRect/>
          </a:stretch>
        </p:blipFill>
        <p:spPr>
          <a:xfrm>
            <a:off x="5029200" y="2828925"/>
            <a:ext cx="3474720" cy="514350"/>
          </a:xfrm>
          <a:prstGeom prst="rect">
            <a:avLst/>
          </a:prstGeom>
        </p:spPr>
      </p:pic>
      <p:sp>
        <p:nvSpPr>
          <p:cNvPr id="28" name="Shape 19"/>
          <p:cNvSpPr/>
          <p:nvPr/>
        </p:nvSpPr>
        <p:spPr>
          <a:xfrm>
            <a:off x="4937760" y="2931795"/>
            <a:ext cx="320040" cy="308610"/>
          </a:xfrm>
          <a:prstGeom prst="ellipse">
            <a:avLst/>
          </a:prstGeom>
          <a:solidFill>
            <a:srgbClr val="5EBBAE"/>
          </a:solidFill>
          <a:ln w="12700">
            <a:solidFill>
              <a:srgbClr val="17A33E"/>
            </a:solidFill>
            <a:prstDash val="solid"/>
          </a:ln>
        </p:spPr>
      </p:sp>
      <p:sp>
        <p:nvSpPr>
          <p:cNvPr id="29" name="Text 20"/>
          <p:cNvSpPr/>
          <p:nvPr/>
        </p:nvSpPr>
        <p:spPr>
          <a:xfrm>
            <a:off x="4892040" y="2880360"/>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7</a:t>
            </a:r>
            <a:endParaRPr lang="en-US" sz="1400" dirty="0"/>
          </a:p>
        </p:txBody>
      </p:sp>
      <p:sp>
        <p:nvSpPr>
          <p:cNvPr id="30" name="Text 21"/>
          <p:cNvSpPr/>
          <p:nvPr/>
        </p:nvSpPr>
        <p:spPr>
          <a:xfrm>
            <a:off x="5394960" y="2880360"/>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Elektron Integration: Time Unfolds</a:t>
            </a:r>
            <a:endParaRPr lang="en-US" sz="1400" dirty="0"/>
          </a:p>
        </p:txBody>
      </p:sp>
      <p:pic>
        <p:nvPicPr>
          <p:cNvPr id="31" name="Image 7" descr="https://djgurnpwsdoqjscwqbsj.supabase.co/storage/v1/object/public/presentation-templates-data/bullet-point4/TOC_box.png">    </p:cNvPr>
          <p:cNvPicPr>
            <a:picLocks noChangeAspect="1"/>
          </p:cNvPicPr>
          <p:nvPr/>
        </p:nvPicPr>
        <p:blipFill>
          <a:blip r:embed="rId9"/>
          <a:stretch>
            <a:fillRect/>
          </a:stretch>
        </p:blipFill>
        <p:spPr>
          <a:xfrm>
            <a:off x="5029200" y="3600450"/>
            <a:ext cx="3474720" cy="514350"/>
          </a:xfrm>
          <a:prstGeom prst="rect">
            <a:avLst/>
          </a:prstGeom>
        </p:spPr>
      </p:pic>
      <p:sp>
        <p:nvSpPr>
          <p:cNvPr id="32" name="Shape 22"/>
          <p:cNvSpPr/>
          <p:nvPr/>
        </p:nvSpPr>
        <p:spPr>
          <a:xfrm>
            <a:off x="4937760" y="3703320"/>
            <a:ext cx="320040" cy="308610"/>
          </a:xfrm>
          <a:prstGeom prst="ellipse">
            <a:avLst/>
          </a:prstGeom>
          <a:solidFill>
            <a:srgbClr val="5EBBAE"/>
          </a:solidFill>
          <a:ln w="12700">
            <a:solidFill>
              <a:srgbClr val="17A33E"/>
            </a:solidFill>
            <a:prstDash val="solid"/>
          </a:ln>
        </p:spPr>
      </p:sp>
      <p:sp>
        <p:nvSpPr>
          <p:cNvPr id="33" name="Text 23"/>
          <p:cNvSpPr/>
          <p:nvPr/>
        </p:nvSpPr>
        <p:spPr>
          <a:xfrm>
            <a:off x="4892040" y="3651885"/>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8</a:t>
            </a:r>
            <a:endParaRPr lang="en-US" sz="1400" dirty="0"/>
          </a:p>
        </p:txBody>
      </p:sp>
      <p:sp>
        <p:nvSpPr>
          <p:cNvPr id="34" name="Text 24"/>
          <p:cNvSpPr/>
          <p:nvPr/>
        </p:nvSpPr>
        <p:spPr>
          <a:xfrm>
            <a:off x="5394960" y="3651885"/>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Smart Elektron: A Case for Success</a:t>
            </a:r>
            <a:endParaRPr lang="en-US"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pic>
        <p:nvPicPr>
          <p:cNvPr id="2" name="Image 0" descr="https://djgurnpwsdoqjscwqbsj.supabase.co/storage/v1/object/public/presentation-templates-data/bullet-point4/TOC_box.png">    </p:cNvPr>
          <p:cNvPicPr>
            <a:picLocks noChangeAspect="1"/>
          </p:cNvPicPr>
          <p:nvPr/>
        </p:nvPicPr>
        <p:blipFill>
          <a:blip r:embed="rId2"/>
          <a:stretch>
            <a:fillRect/>
          </a:stretch>
        </p:blipFill>
        <p:spPr>
          <a:xfrm>
            <a:off x="731520" y="1285875"/>
            <a:ext cx="3474720" cy="514350"/>
          </a:xfrm>
          <a:prstGeom prst="rect">
            <a:avLst/>
          </a:prstGeom>
        </p:spPr>
      </p:pic>
      <p:sp>
        <p:nvSpPr>
          <p:cNvPr id="3" name="Shape 0"/>
          <p:cNvSpPr/>
          <p:nvPr/>
        </p:nvSpPr>
        <p:spPr>
          <a:xfrm>
            <a:off x="640080" y="1388745"/>
            <a:ext cx="320040" cy="308610"/>
          </a:xfrm>
          <a:prstGeom prst="ellipse">
            <a:avLst/>
          </a:prstGeom>
          <a:solidFill>
            <a:srgbClr val="5EBBAE"/>
          </a:solidFill>
          <a:ln w="12700">
            <a:solidFill>
              <a:srgbClr val="17A33E"/>
            </a:solidFill>
            <a:prstDash val="solid"/>
          </a:ln>
        </p:spPr>
      </p:sp>
      <p:sp>
        <p:nvSpPr>
          <p:cNvPr id="4" name="Text 1"/>
          <p:cNvSpPr/>
          <p:nvPr/>
        </p:nvSpPr>
        <p:spPr>
          <a:xfrm>
            <a:off x="576072" y="1337310"/>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9</a:t>
            </a:r>
            <a:endParaRPr lang="en-US" sz="1400" dirty="0"/>
          </a:p>
        </p:txBody>
      </p:sp>
      <p:sp>
        <p:nvSpPr>
          <p:cNvPr id="5" name="Text 2"/>
          <p:cNvSpPr/>
          <p:nvPr/>
        </p:nvSpPr>
        <p:spPr>
          <a:xfrm>
            <a:off x="1097280" y="1337310"/>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Smart Elektron Revolution</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48640" y="1028700"/>
            <a:ext cx="5029200" cy="274320"/>
          </a:xfrm>
          <a:prstGeom prst="rect">
            <a:avLst/>
          </a:prstGeom>
          <a:noFill/>
          <a:ln/>
        </p:spPr>
        <p:txBody>
          <a:bodyPr wrap="square" rtlCol="0" anchor="b"/>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The Dawn of Smart Elektron</a:t>
            </a:r>
            <a:endParaRPr lang="en-US" sz="2300" dirty="0"/>
          </a:p>
        </p:txBody>
      </p:sp>
      <p:pic>
        <p:nvPicPr>
          <p:cNvPr id="3" name="Image 0" descr="https://images.pexels.com/photos/9783350/pexels-photo-9783350.jpeg?auto=compress&amp;cs=tinysrgb&amp;fit=crop&amp;h=1200&amp;w=800">    </p:cNvPr>
          <p:cNvPicPr>
            <a:picLocks noChangeAspect="1"/>
          </p:cNvPicPr>
          <p:nvPr/>
        </p:nvPicPr>
        <p:blipFill>
          <a:blip r:embed="rId2"/>
          <a:stretch>
            <a:fillRect/>
          </a:stretch>
        </p:blipFill>
        <p:spPr>
          <a:xfrm>
            <a:off x="5943600" y="1028700"/>
            <a:ext cx="2468880" cy="3086100"/>
          </a:xfrm>
          <a:prstGeom prst="rect">
            <a:avLst/>
          </a:prstGeom>
        </p:spPr>
      </p:pic>
      <p:sp>
        <p:nvSpPr>
          <p:cNvPr id="4" name="Text 1"/>
          <p:cNvSpPr/>
          <p:nvPr/>
        </p:nvSpPr>
        <p:spPr>
          <a:xfrm>
            <a:off x="6035040" y="3703320"/>
            <a:ext cx="1828800" cy="457200"/>
          </a:xfrm>
          <a:prstGeom prst="rect">
            <a:avLst/>
          </a:prstGeom>
          <a:noFill/>
          <a:ln/>
        </p:spPr>
        <p:txBody>
          <a:bodyPr wrap="square" rtlCol="0" anchor="ctr"/>
          <a:lstStyle/>
          <a:p>
            <a:pPr indent="0" marL="0">
              <a:buNone/>
            </a:pPr>
            <a:r>
              <a:rPr lang="en-US" sz="800" u="sng" dirty="0">
                <a:solidFill>
                  <a:srgbClr val="FFFFFF"/>
                </a:solidFill>
                <a:hlinkClick r:id="rId3" invalidUrl="" action="" tgtFrame="" tooltip="Pexel" history="1" highlightClick="0" endSnd="0">
                  <a:extLst>
                    <a:ext uri="{A12FA001-AC4F-418D-AE19-62706E023703}">
                      <ahyp:hlinkClr xmlns:ahyp="http://schemas.microsoft.com/office/drawing/2018/hyperlinkcolor" val="tx"/>
                    </a:ext>
                  </a:extLst>
                </a:hlinkClick>
              </a:rPr>
              <a:t>Photo by Pexels</a:t>
            </a:r>
            <a:endParaRPr lang="en-US" sz="800" dirty="0"/>
          </a:p>
        </p:txBody>
      </p:sp>
      <p:sp>
        <p:nvSpPr>
          <p:cNvPr id="5" name="Text 2"/>
          <p:cNvSpPr/>
          <p:nvPr/>
        </p:nvSpPr>
        <p:spPr>
          <a:xfrm>
            <a:off x="548640" y="1543050"/>
            <a:ext cx="5029200" cy="0"/>
          </a:xfrm>
          <a:prstGeom prst="rect">
            <a:avLst/>
          </a:prstGeom>
          <a:noFill/>
          <a:ln/>
        </p:spPr>
        <p:txBody>
          <a:bodyPr wrap="square" rtlCol="0" anchor="t"/>
          <a:lstStyle/>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Smart Elektron leverages AI to personalize learning paths, adapting to individual student needs and maximizing knowledge retention effectively.</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Our curriculum dynamically adjusts to student progress, providing targeted support and challenging advanced learners appropriately throughout their studies.</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Engage with immersive simulations that bring abstract concepts to life, fostering deeper understanding and practical application of core principles.</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Receive tailored feedback and insights to identify areas for improvement and unlock your full academic potential within a supportive environment.</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668655"/>
            <a:ext cx="8229600" cy="45720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Unlocking Potential: Personalized Learning</a:t>
            </a:r>
            <a:endParaRPr lang="en-US" sz="2300" dirty="0"/>
          </a:p>
        </p:txBody>
      </p:sp>
      <p:pic>
        <p:nvPicPr>
          <p:cNvPr id="3" name="Image 0" descr="https://djgurnpwsdoqjscwqbsj.supabase.co/storage/v1/object/public/presentation-templates-data/custom3/list5_box.png">    </p:cNvPr>
          <p:cNvPicPr>
            <a:picLocks noChangeAspect="1"/>
          </p:cNvPicPr>
          <p:nvPr/>
        </p:nvPicPr>
        <p:blipFill>
          <a:blip r:embed="rId2"/>
          <a:stretch>
            <a:fillRect/>
          </a:stretch>
        </p:blipFill>
        <p:spPr>
          <a:xfrm>
            <a:off x="731520" y="1440180"/>
            <a:ext cx="3657600" cy="1285875"/>
          </a:xfrm>
          <a:prstGeom prst="rect">
            <a:avLst/>
          </a:prstGeom>
        </p:spPr>
      </p:pic>
      <p:sp>
        <p:nvSpPr>
          <p:cNvPr id="4" name="Text 1"/>
          <p:cNvSpPr/>
          <p:nvPr/>
        </p:nvSpPr>
        <p:spPr>
          <a:xfrm>
            <a:off x="822960" y="159448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1.Individual Needs</a:t>
            </a:r>
            <a:endParaRPr lang="en-US" sz="1500" dirty="0"/>
          </a:p>
        </p:txBody>
      </p:sp>
      <p:sp>
        <p:nvSpPr>
          <p:cNvPr id="5" name="Text 2"/>
          <p:cNvSpPr/>
          <p:nvPr/>
        </p:nvSpPr>
        <p:spPr>
          <a:xfrm>
            <a:off x="822960" y="2057400"/>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Understanding diverse learning styles and paces is key to unlocking each student's potential.</a:t>
            </a:r>
            <a:endParaRPr lang="en-US" sz="900" dirty="0"/>
          </a:p>
        </p:txBody>
      </p:sp>
      <p:pic>
        <p:nvPicPr>
          <p:cNvPr id="6" name="Image 1" descr="https://djgurnpwsdoqjscwqbsj.supabase.co/storage/v1/object/public/presentation-templates-data/custom3/list5_box.png">    </p:cNvPr>
          <p:cNvPicPr>
            <a:picLocks noChangeAspect="1"/>
          </p:cNvPicPr>
          <p:nvPr/>
        </p:nvPicPr>
        <p:blipFill>
          <a:blip r:embed="rId3"/>
          <a:stretch>
            <a:fillRect/>
          </a:stretch>
        </p:blipFill>
        <p:spPr>
          <a:xfrm>
            <a:off x="4572000" y="1440180"/>
            <a:ext cx="3657600" cy="1285875"/>
          </a:xfrm>
          <a:prstGeom prst="rect">
            <a:avLst/>
          </a:prstGeom>
        </p:spPr>
      </p:pic>
      <p:sp>
        <p:nvSpPr>
          <p:cNvPr id="7" name="Text 3"/>
          <p:cNvSpPr/>
          <p:nvPr/>
        </p:nvSpPr>
        <p:spPr>
          <a:xfrm>
            <a:off x="4663440" y="159448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2.Adaptive Content</a:t>
            </a:r>
            <a:endParaRPr lang="en-US" sz="1500" dirty="0"/>
          </a:p>
        </p:txBody>
      </p:sp>
      <p:sp>
        <p:nvSpPr>
          <p:cNvPr id="8" name="Text 4"/>
          <p:cNvSpPr/>
          <p:nvPr/>
        </p:nvSpPr>
        <p:spPr>
          <a:xfrm>
            <a:off x="4663440" y="2057400"/>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Curriculum adjusts based on student progress, ensuring mastery and addressing knowledge gaps quickly.</a:t>
            </a:r>
            <a:endParaRPr lang="en-US" sz="900" dirty="0"/>
          </a:p>
        </p:txBody>
      </p:sp>
      <p:pic>
        <p:nvPicPr>
          <p:cNvPr id="9" name="Image 2" descr="https://djgurnpwsdoqjscwqbsj.supabase.co/storage/v1/object/public/presentation-templates-data/custom3/list5_box.png">    </p:cNvPr>
          <p:cNvPicPr>
            <a:picLocks noChangeAspect="1"/>
          </p:cNvPicPr>
          <p:nvPr/>
        </p:nvPicPr>
        <p:blipFill>
          <a:blip r:embed="rId4"/>
          <a:stretch>
            <a:fillRect/>
          </a:stretch>
        </p:blipFill>
        <p:spPr>
          <a:xfrm>
            <a:off x="731520" y="3086100"/>
            <a:ext cx="3657600" cy="1285875"/>
          </a:xfrm>
          <a:prstGeom prst="rect">
            <a:avLst/>
          </a:prstGeom>
        </p:spPr>
      </p:pic>
      <p:sp>
        <p:nvSpPr>
          <p:cNvPr id="10" name="Text 5"/>
          <p:cNvSpPr/>
          <p:nvPr/>
        </p:nvSpPr>
        <p:spPr>
          <a:xfrm>
            <a:off x="822960" y="324040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3.Targeted Support</a:t>
            </a:r>
            <a:endParaRPr lang="en-US" sz="1500" dirty="0"/>
          </a:p>
        </p:txBody>
      </p:sp>
      <p:sp>
        <p:nvSpPr>
          <p:cNvPr id="11" name="Text 6"/>
          <p:cNvSpPr/>
          <p:nvPr/>
        </p:nvSpPr>
        <p:spPr>
          <a:xfrm>
            <a:off x="822960" y="3651885"/>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Provides students with specific help where they struggle, boosting confidence and reducing frustration.</a:t>
            </a:r>
            <a:endParaRPr lang="en-US" sz="900" dirty="0"/>
          </a:p>
        </p:txBody>
      </p:sp>
      <p:pic>
        <p:nvPicPr>
          <p:cNvPr id="12" name="Image 3" descr="https://djgurnpwsdoqjscwqbsj.supabase.co/storage/v1/object/public/presentation-templates-data/custom3/list5_box.png">    </p:cNvPr>
          <p:cNvPicPr>
            <a:picLocks noChangeAspect="1"/>
          </p:cNvPicPr>
          <p:nvPr/>
        </p:nvPicPr>
        <p:blipFill>
          <a:blip r:embed="rId5"/>
          <a:stretch>
            <a:fillRect/>
          </a:stretch>
        </p:blipFill>
        <p:spPr>
          <a:xfrm>
            <a:off x="4572000" y="3086100"/>
            <a:ext cx="3657600" cy="1285875"/>
          </a:xfrm>
          <a:prstGeom prst="rect">
            <a:avLst/>
          </a:prstGeom>
        </p:spPr>
      </p:pic>
      <p:sp>
        <p:nvSpPr>
          <p:cNvPr id="13" name="Text 7"/>
          <p:cNvSpPr/>
          <p:nvPr/>
        </p:nvSpPr>
        <p:spPr>
          <a:xfrm>
            <a:off x="4663440" y="324040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4.Optimal Results</a:t>
            </a:r>
            <a:endParaRPr lang="en-US" sz="1500" dirty="0"/>
          </a:p>
        </p:txBody>
      </p:sp>
      <p:sp>
        <p:nvSpPr>
          <p:cNvPr id="14" name="Text 8"/>
          <p:cNvSpPr/>
          <p:nvPr/>
        </p:nvSpPr>
        <p:spPr>
          <a:xfrm>
            <a:off x="4663440" y="3651885"/>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Personalized learning boosts engagement and achievement leading to greater academic success overall.</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48640" y="1028700"/>
            <a:ext cx="5029200" cy="274320"/>
          </a:xfrm>
          <a:prstGeom prst="rect">
            <a:avLst/>
          </a:prstGeom>
          <a:noFill/>
          <a:ln/>
        </p:spPr>
        <p:txBody>
          <a:bodyPr wrap="square" rtlCol="0" anchor="b"/>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Ignite Learning!</a:t>
            </a:r>
            <a:endParaRPr lang="en-US" sz="2300" dirty="0"/>
          </a:p>
        </p:txBody>
      </p:sp>
      <p:pic>
        <p:nvPicPr>
          <p:cNvPr id="3" name="Image 0" descr="https://images.pexels.com/photos/7335373/pexels-photo-7335373.jpeg?auto=compress&amp;cs=tinysrgb&amp;fit=crop&amp;h=1200&amp;w=800">    </p:cNvPr>
          <p:cNvPicPr>
            <a:picLocks noChangeAspect="1"/>
          </p:cNvPicPr>
          <p:nvPr/>
        </p:nvPicPr>
        <p:blipFill>
          <a:blip r:embed="rId2"/>
          <a:stretch>
            <a:fillRect/>
          </a:stretch>
        </p:blipFill>
        <p:spPr>
          <a:xfrm>
            <a:off x="5943600" y="1028700"/>
            <a:ext cx="2468880" cy="3086100"/>
          </a:xfrm>
          <a:prstGeom prst="rect">
            <a:avLst/>
          </a:prstGeom>
        </p:spPr>
      </p:pic>
      <p:sp>
        <p:nvSpPr>
          <p:cNvPr id="4" name="Text 1"/>
          <p:cNvSpPr/>
          <p:nvPr/>
        </p:nvSpPr>
        <p:spPr>
          <a:xfrm>
            <a:off x="6035040" y="3703320"/>
            <a:ext cx="1828800" cy="457200"/>
          </a:xfrm>
          <a:prstGeom prst="rect">
            <a:avLst/>
          </a:prstGeom>
          <a:noFill/>
          <a:ln/>
        </p:spPr>
        <p:txBody>
          <a:bodyPr wrap="square" rtlCol="0" anchor="ctr"/>
          <a:lstStyle/>
          <a:p>
            <a:pPr indent="0" marL="0">
              <a:buNone/>
            </a:pPr>
            <a:r>
              <a:rPr lang="en-US" sz="800" u="sng" dirty="0">
                <a:solidFill>
                  <a:srgbClr val="FFFFFF"/>
                </a:solidFill>
                <a:hlinkClick r:id="rId3" invalidUrl="" action="" tgtFrame="" tooltip="Pexel" history="1" highlightClick="0" endSnd="0">
                  <a:extLst>
                    <a:ext uri="{A12FA001-AC4F-418D-AE19-62706E023703}">
                      <ahyp:hlinkClr xmlns:ahyp="http://schemas.microsoft.com/office/drawing/2018/hyperlinkcolor" val="tx"/>
                    </a:ext>
                  </a:extLst>
                </a:hlinkClick>
              </a:rPr>
              <a:t>Photo by Pexels</a:t>
            </a:r>
            <a:endParaRPr lang="en-US" sz="800" dirty="0"/>
          </a:p>
        </p:txBody>
      </p:sp>
      <p:sp>
        <p:nvSpPr>
          <p:cNvPr id="5" name="Text 2"/>
          <p:cNvSpPr/>
          <p:nvPr/>
        </p:nvSpPr>
        <p:spPr>
          <a:xfrm>
            <a:off x="548640" y="1543050"/>
            <a:ext cx="5029200" cy="0"/>
          </a:xfrm>
          <a:prstGeom prst="rect">
            <a:avLst/>
          </a:prstGeom>
          <a:noFill/>
          <a:ln/>
        </p:spPr>
        <p:txBody>
          <a:bodyPr wrap="square" rtlCol="0" anchor="t"/>
          <a:lstStyle/>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Interactive simulations offer hands-on experience, allowing learners to explore complex concepts in a safe, controlled environment. Increased understanding guaranteed.</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Games transform learning into a fun, competitive activity. Points, badges, and leaderboards drive motivation and knowledge absorption effectively.</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Videos, animations, and audio enhance understanding and cater to diverse learning styles, making content engaging and easily accessible to everyone.</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Move past passive listening with active participation through interactive exercises and collaborative projects. Active learning fosters deeper comprehension.</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565785"/>
            <a:ext cx="8229600" cy="64008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Smart Elektron: Pros &amp; Cons</a:t>
            </a:r>
            <a:endParaRPr lang="en-US" sz="2300" dirty="0"/>
          </a:p>
        </p:txBody>
      </p:sp>
      <p:pic>
        <p:nvPicPr>
          <p:cNvPr id="3" name="Image 0" descr="https://djgurnpwsdoqjscwqbsj.supabase.co/storage/v1/object/public/presentation-templates-data/custom3/proscons-box.png">    </p:cNvPr>
          <p:cNvPicPr>
            <a:picLocks noChangeAspect="1"/>
          </p:cNvPicPr>
          <p:nvPr/>
        </p:nvPicPr>
        <p:blipFill>
          <a:blip r:embed="rId2"/>
          <a:stretch>
            <a:fillRect/>
          </a:stretch>
        </p:blipFill>
        <p:spPr>
          <a:xfrm>
            <a:off x="731520" y="1440180"/>
            <a:ext cx="3566160" cy="2931795"/>
          </a:xfrm>
          <a:prstGeom prst="rect">
            <a:avLst/>
          </a:prstGeom>
        </p:spPr>
      </p:pic>
      <p:pic>
        <p:nvPicPr>
          <p:cNvPr id="4" name="Image 1" descr="https://djgurnpwsdoqjscwqbsj.supabase.co/storage/v1/object/public/presentation-templates-data/custom3/proscons-box.png">    </p:cNvPr>
          <p:cNvPicPr>
            <a:picLocks noChangeAspect="1"/>
          </p:cNvPicPr>
          <p:nvPr/>
        </p:nvPicPr>
        <p:blipFill>
          <a:blip r:embed="rId3"/>
          <a:stretch>
            <a:fillRect/>
          </a:stretch>
        </p:blipFill>
        <p:spPr>
          <a:xfrm>
            <a:off x="4663440" y="1440180"/>
            <a:ext cx="3566160" cy="2931795"/>
          </a:xfrm>
          <a:prstGeom prst="rect">
            <a:avLst/>
          </a:prstGeom>
        </p:spPr>
      </p:pic>
      <p:sp>
        <p:nvSpPr>
          <p:cNvPr id="5" name="Text 1"/>
          <p:cNvSpPr/>
          <p:nvPr/>
        </p:nvSpPr>
        <p:spPr>
          <a:xfrm>
            <a:off x="822960" y="1543050"/>
            <a:ext cx="2743200" cy="488633"/>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Key Benefits</a:t>
            </a:r>
            <a:endParaRPr lang="en-US" sz="1500" dirty="0"/>
          </a:p>
        </p:txBody>
      </p:sp>
      <p:sp>
        <p:nvSpPr>
          <p:cNvPr id="6" name="Shape 2"/>
          <p:cNvSpPr/>
          <p:nvPr/>
        </p:nvSpPr>
        <p:spPr>
          <a:xfrm>
            <a:off x="3749040" y="1568768"/>
            <a:ext cx="365760" cy="360045"/>
          </a:xfrm>
          <a:prstGeom prst="ellipse">
            <a:avLst/>
          </a:prstGeom>
          <a:solidFill>
            <a:srgbClr val="0A9C85"/>
          </a:solidFill>
          <a:ln w="12700">
            <a:solidFill>
              <a:srgbClr val="0A9C85"/>
            </a:solidFill>
            <a:prstDash val="solid"/>
          </a:ln>
        </p:spPr>
      </p:sp>
      <p:pic>
        <p:nvPicPr>
          <p:cNvPr id="7" name="Image 2" descr="preencoded.png">    </p:cNvPr>
          <p:cNvPicPr>
            <a:picLocks noChangeAspect="1"/>
          </p:cNvPicPr>
          <p:nvPr/>
        </p:nvPicPr>
        <p:blipFill>
          <a:blip r:embed="rId4"/>
          <a:stretch>
            <a:fillRect/>
          </a:stretch>
        </p:blipFill>
        <p:spPr>
          <a:xfrm>
            <a:off x="3840480" y="1625346"/>
            <a:ext cx="182880" cy="205740"/>
          </a:xfrm>
          <a:prstGeom prst="rect">
            <a:avLst/>
          </a:prstGeom>
        </p:spPr>
      </p:pic>
      <p:sp>
        <p:nvSpPr>
          <p:cNvPr id="8" name="Text 3"/>
          <p:cNvSpPr/>
          <p:nvPr/>
        </p:nvSpPr>
        <p:spPr>
          <a:xfrm>
            <a:off x="4754880" y="1543050"/>
            <a:ext cx="2743200" cy="488633"/>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Potential Drawbacks</a:t>
            </a:r>
            <a:endParaRPr lang="en-US" sz="1500" dirty="0"/>
          </a:p>
        </p:txBody>
      </p:sp>
      <p:sp>
        <p:nvSpPr>
          <p:cNvPr id="9" name="Shape 4"/>
          <p:cNvSpPr/>
          <p:nvPr/>
        </p:nvSpPr>
        <p:spPr>
          <a:xfrm>
            <a:off x="7680960" y="1568768"/>
            <a:ext cx="365760" cy="360045"/>
          </a:xfrm>
          <a:prstGeom prst="ellipse">
            <a:avLst/>
          </a:prstGeom>
          <a:solidFill>
            <a:srgbClr val="DA2828"/>
          </a:solidFill>
          <a:ln w="12700">
            <a:solidFill>
              <a:srgbClr val="DA2828"/>
            </a:solidFill>
            <a:prstDash val="solid"/>
          </a:ln>
        </p:spPr>
      </p:sp>
      <p:pic>
        <p:nvPicPr>
          <p:cNvPr id="10" name="Image 3" descr="preencoded.png">    </p:cNvPr>
          <p:cNvPicPr>
            <a:picLocks noChangeAspect="1"/>
          </p:cNvPicPr>
          <p:nvPr/>
        </p:nvPicPr>
        <p:blipFill>
          <a:blip r:embed="rId5"/>
          <a:stretch>
            <a:fillRect/>
          </a:stretch>
        </p:blipFill>
        <p:spPr>
          <a:xfrm>
            <a:off x="7772400" y="1640777"/>
            <a:ext cx="182880" cy="205740"/>
          </a:xfrm>
          <a:prstGeom prst="rect">
            <a:avLst/>
          </a:prstGeom>
        </p:spPr>
      </p:pic>
      <p:sp>
        <p:nvSpPr>
          <p:cNvPr id="11" name="Text 5"/>
          <p:cNvSpPr/>
          <p:nvPr/>
        </p:nvSpPr>
        <p:spPr>
          <a:xfrm>
            <a:off x="868680" y="2160270"/>
            <a:ext cx="3200400" cy="0"/>
          </a:xfrm>
          <a:prstGeom prst="rect">
            <a:avLst/>
          </a:prstGeom>
          <a:noFill/>
          <a:ln/>
        </p:spPr>
        <p:txBody>
          <a:bodyPr wrap="square" rtlCol="0" anchor="t"/>
          <a:lstStyle/>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Improved student engagement through interactive and multimedia-rich learning experiences, fostering a more active participation in the classroom.</a:t>
            </a:r>
            <a:endParaRPr lang="en-US" sz="800" dirty="0"/>
          </a:p>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Better knowledge retention due to personalized learning paths and adaptive assessments, catering to individual learning styles and paces.</a:t>
            </a:r>
            <a:endParaRPr lang="en-US" sz="800" dirty="0"/>
          </a:p>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Increased accessibility to education by providing remote learning options and resources for students in diverse geographical locations.</a:t>
            </a:r>
            <a:endParaRPr lang="en-US" sz="800" dirty="0"/>
          </a:p>
        </p:txBody>
      </p:sp>
      <p:sp>
        <p:nvSpPr>
          <p:cNvPr id="12" name="Text 6"/>
          <p:cNvSpPr/>
          <p:nvPr/>
        </p:nvSpPr>
        <p:spPr>
          <a:xfrm>
            <a:off x="4800600" y="2160270"/>
            <a:ext cx="3200400" cy="0"/>
          </a:xfrm>
          <a:prstGeom prst="rect">
            <a:avLst/>
          </a:prstGeom>
          <a:noFill/>
          <a:ln/>
        </p:spPr>
        <p:txBody>
          <a:bodyPr wrap="square" rtlCol="0" anchor="t"/>
          <a:lstStyle/>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Initial implementation costs can be substantial, requiring investment in hardware, software, and teacher training programs.</a:t>
            </a:r>
            <a:endParaRPr lang="en-US" sz="800" dirty="0"/>
          </a:p>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Dependence on technology can lead to technical glitches and disruptions, potentially hindering learning continuity and causing frustration.</a:t>
            </a:r>
            <a:endParaRPr lang="en-US" sz="800" dirty="0"/>
          </a:p>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Digital divide may exacerbate existing inequalities if access to technology and reliable internet connectivity is not equitable.</a:t>
            </a:r>
            <a:endParaRPr 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48640" y="565785"/>
            <a:ext cx="8229600" cy="27432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Performance Pulse</a:t>
            </a:r>
            <a:endParaRPr lang="en-US" sz="2300" dirty="0"/>
          </a:p>
        </p:txBody>
      </p:sp>
      <p:sp>
        <p:nvSpPr>
          <p:cNvPr id="3" name="Text 1"/>
          <p:cNvSpPr/>
          <p:nvPr/>
        </p:nvSpPr>
        <p:spPr>
          <a:xfrm>
            <a:off x="548640" y="1337310"/>
            <a:ext cx="5029200" cy="274320"/>
          </a:xfrm>
          <a:prstGeom prst="rect">
            <a:avLst/>
          </a:prstGeom>
          <a:noFill/>
          <a:ln/>
        </p:spPr>
        <p:txBody>
          <a:bodyPr wrap="square" rtlCol="0" anchor="t"/>
          <a:lstStyle/>
          <a:p>
            <a:pPr indent="0" marL="0">
              <a:buNone/>
            </a:pPr>
            <a:r>
              <a:rPr lang="en-US" sz="1500" b="1" dirty="0">
                <a:solidFill>
                  <a:srgbClr val="000000"/>
                </a:solidFill>
                <a:latin typeface="Plus Jakarta Sans Medium" pitchFamily="34" charset="0"/>
                <a:ea typeface="Plus Jakarta Sans Medium" pitchFamily="34" charset="-122"/>
                <a:cs typeface="Plus Jakarta Sans Medium" pitchFamily="34" charset="-120"/>
              </a:rPr>
              <a:t>Avg. Score</a:t>
            </a:r>
            <a:endParaRPr lang="en-US" sz="1500" dirty="0"/>
          </a:p>
        </p:txBody>
      </p:sp>
      <p:sp>
        <p:nvSpPr>
          <p:cNvPr id="4" name="Text 2"/>
          <p:cNvSpPr/>
          <p:nvPr/>
        </p:nvSpPr>
        <p:spPr>
          <a:xfrm>
            <a:off x="548640" y="2211705"/>
            <a:ext cx="5029200" cy="274320"/>
          </a:xfrm>
          <a:prstGeom prst="rect">
            <a:avLst/>
          </a:prstGeom>
          <a:noFill/>
          <a:ln/>
        </p:spPr>
        <p:txBody>
          <a:bodyPr wrap="square" rtlCol="0" anchor="t"/>
          <a:lstStyle/>
          <a:p>
            <a:pPr indent="0" marL="0">
              <a:buNone/>
            </a:pPr>
            <a:r>
              <a:rPr lang="en-US" sz="1500" b="1" dirty="0">
                <a:solidFill>
                  <a:srgbClr val="000000"/>
                </a:solidFill>
                <a:latin typeface="Plus Jakarta Sans Medium" pitchFamily="34" charset="0"/>
                <a:ea typeface="Plus Jakarta Sans Medium" pitchFamily="34" charset="-122"/>
                <a:cs typeface="Plus Jakarta Sans Medium" pitchFamily="34" charset="-120"/>
              </a:rPr>
              <a:t>Completion Rate</a:t>
            </a:r>
            <a:endParaRPr lang="en-US" sz="1500" dirty="0"/>
          </a:p>
        </p:txBody>
      </p:sp>
      <p:sp>
        <p:nvSpPr>
          <p:cNvPr id="5" name="Text 3"/>
          <p:cNvSpPr/>
          <p:nvPr/>
        </p:nvSpPr>
        <p:spPr>
          <a:xfrm>
            <a:off x="548640" y="3086100"/>
            <a:ext cx="5029200" cy="274320"/>
          </a:xfrm>
          <a:prstGeom prst="rect">
            <a:avLst/>
          </a:prstGeom>
          <a:noFill/>
          <a:ln/>
        </p:spPr>
        <p:txBody>
          <a:bodyPr wrap="square" rtlCol="0" anchor="t"/>
          <a:lstStyle/>
          <a:p>
            <a:pPr indent="0" marL="0">
              <a:buNone/>
            </a:pPr>
            <a:r>
              <a:rPr lang="en-US" sz="1500" b="1" dirty="0">
                <a:solidFill>
                  <a:srgbClr val="000000"/>
                </a:solidFill>
                <a:latin typeface="Plus Jakarta Sans Medium" pitchFamily="34" charset="0"/>
                <a:ea typeface="Plus Jakarta Sans Medium" pitchFamily="34" charset="-122"/>
                <a:cs typeface="Plus Jakarta Sans Medium" pitchFamily="34" charset="-120"/>
              </a:rPr>
              <a:t>Feedback Given</a:t>
            </a:r>
            <a:endParaRPr lang="en-US" sz="1500" dirty="0"/>
          </a:p>
        </p:txBody>
      </p:sp>
      <p:sp>
        <p:nvSpPr>
          <p:cNvPr id="6" name="Text 4"/>
          <p:cNvSpPr/>
          <p:nvPr/>
        </p:nvSpPr>
        <p:spPr>
          <a:xfrm>
            <a:off x="548640" y="3960495"/>
            <a:ext cx="5029200" cy="274320"/>
          </a:xfrm>
          <a:prstGeom prst="rect">
            <a:avLst/>
          </a:prstGeom>
          <a:noFill/>
          <a:ln/>
        </p:spPr>
        <p:txBody>
          <a:bodyPr wrap="square" rtlCol="0" anchor="t"/>
          <a:lstStyle/>
          <a:p>
            <a:pPr indent="0" marL="0">
              <a:buNone/>
            </a:pPr>
            <a:r>
              <a:rPr lang="en-US" sz="1500" b="1" dirty="0">
                <a:solidFill>
                  <a:srgbClr val="000000"/>
                </a:solidFill>
                <a:latin typeface="Plus Jakarta Sans Medium" pitchFamily="34" charset="0"/>
                <a:ea typeface="Plus Jakarta Sans Medium" pitchFamily="34" charset="-122"/>
                <a:cs typeface="Plus Jakarta Sans Medium" pitchFamily="34" charset="-120"/>
              </a:rPr>
              <a:t>At-Risk Students</a:t>
            </a:r>
            <a:endParaRPr lang="en-US" sz="1500" dirty="0"/>
          </a:p>
        </p:txBody>
      </p:sp>
      <p:pic>
        <p:nvPicPr>
          <p:cNvPr id="7" name="Image 0" descr="https://djgurnpwsdoqjscwqbsj.supabase.co/storage/v1/object/public/presentation-templates-data/custom3/box_metrics.png">    </p:cNvPr>
          <p:cNvPicPr>
            <a:picLocks noChangeAspect="1"/>
          </p:cNvPicPr>
          <p:nvPr/>
        </p:nvPicPr>
        <p:blipFill>
          <a:blip r:embed="rId2"/>
          <a:stretch>
            <a:fillRect/>
          </a:stretch>
        </p:blipFill>
        <p:spPr>
          <a:xfrm>
            <a:off x="7132320" y="1260158"/>
            <a:ext cx="1371600" cy="411480"/>
          </a:xfrm>
          <a:prstGeom prst="rect">
            <a:avLst/>
          </a:prstGeom>
        </p:spPr>
      </p:pic>
      <p:pic>
        <p:nvPicPr>
          <p:cNvPr id="8" name="Image 1" descr="https://djgurnpwsdoqjscwqbsj.supabase.co/storage/v1/object/public/presentation-templates-data/custom3/box_metrics.png">    </p:cNvPr>
          <p:cNvPicPr>
            <a:picLocks noChangeAspect="1"/>
          </p:cNvPicPr>
          <p:nvPr/>
        </p:nvPicPr>
        <p:blipFill>
          <a:blip r:embed="rId3"/>
          <a:stretch>
            <a:fillRect/>
          </a:stretch>
        </p:blipFill>
        <p:spPr>
          <a:xfrm>
            <a:off x="7132320" y="2134553"/>
            <a:ext cx="1371600" cy="411480"/>
          </a:xfrm>
          <a:prstGeom prst="rect">
            <a:avLst/>
          </a:prstGeom>
        </p:spPr>
      </p:pic>
      <p:pic>
        <p:nvPicPr>
          <p:cNvPr id="9" name="Image 2" descr="https://djgurnpwsdoqjscwqbsj.supabase.co/storage/v1/object/public/presentation-templates-data/custom3/box_metrics.png">    </p:cNvPr>
          <p:cNvPicPr>
            <a:picLocks noChangeAspect="1"/>
          </p:cNvPicPr>
          <p:nvPr/>
        </p:nvPicPr>
        <p:blipFill>
          <a:blip r:embed="rId4"/>
          <a:stretch>
            <a:fillRect/>
          </a:stretch>
        </p:blipFill>
        <p:spPr>
          <a:xfrm>
            <a:off x="7132320" y="3008948"/>
            <a:ext cx="1371600" cy="411480"/>
          </a:xfrm>
          <a:prstGeom prst="rect">
            <a:avLst/>
          </a:prstGeom>
        </p:spPr>
      </p:pic>
      <p:pic>
        <p:nvPicPr>
          <p:cNvPr id="10" name="Image 3" descr="https://djgurnpwsdoqjscwqbsj.supabase.co/storage/v1/object/public/presentation-templates-data/custom3/box_metrics.png">    </p:cNvPr>
          <p:cNvPicPr>
            <a:picLocks noChangeAspect="1"/>
          </p:cNvPicPr>
          <p:nvPr/>
        </p:nvPicPr>
        <p:blipFill>
          <a:blip r:embed="rId5"/>
          <a:stretch>
            <a:fillRect/>
          </a:stretch>
        </p:blipFill>
        <p:spPr>
          <a:xfrm>
            <a:off x="7132320" y="3883343"/>
            <a:ext cx="1371600" cy="411480"/>
          </a:xfrm>
          <a:prstGeom prst="rect">
            <a:avLst/>
          </a:prstGeom>
        </p:spPr>
      </p:pic>
      <p:sp>
        <p:nvSpPr>
          <p:cNvPr id="11" name="Text 5"/>
          <p:cNvSpPr/>
          <p:nvPr/>
        </p:nvSpPr>
        <p:spPr>
          <a:xfrm>
            <a:off x="7132320" y="1260158"/>
            <a:ext cx="1371600" cy="411480"/>
          </a:xfrm>
          <a:prstGeom prst="rect">
            <a:avLst/>
          </a:prstGeom>
          <a:noFill/>
          <a:ln/>
        </p:spPr>
        <p:txBody>
          <a:bodyPr wrap="square" rtlCol="0" anchor="ctr"/>
          <a:lstStyle/>
          <a:p>
            <a:pPr algn="ctr" indent="0" marL="0">
              <a:buNone/>
            </a:pPr>
            <a:r>
              <a:rPr lang="en-US" sz="1500" b="1" dirty="0">
                <a:solidFill>
                  <a:srgbClr val="000000"/>
                </a:solidFill>
                <a:latin typeface="Plus Jakarta Sans" pitchFamily="34" charset="0"/>
                <a:ea typeface="Plus Jakarta Sans" pitchFamily="34" charset="-122"/>
                <a:cs typeface="Plus Jakarta Sans" pitchFamily="34" charset="-120"/>
              </a:rPr>
              <a:t>85%</a:t>
            </a:r>
            <a:endParaRPr lang="en-US" sz="1500" dirty="0"/>
          </a:p>
        </p:txBody>
      </p:sp>
      <p:sp>
        <p:nvSpPr>
          <p:cNvPr id="12" name="Text 6"/>
          <p:cNvSpPr/>
          <p:nvPr/>
        </p:nvSpPr>
        <p:spPr>
          <a:xfrm>
            <a:off x="7132320" y="2134553"/>
            <a:ext cx="1371600" cy="411480"/>
          </a:xfrm>
          <a:prstGeom prst="rect">
            <a:avLst/>
          </a:prstGeom>
          <a:noFill/>
          <a:ln/>
        </p:spPr>
        <p:txBody>
          <a:bodyPr wrap="square" rtlCol="0" anchor="ctr"/>
          <a:lstStyle/>
          <a:p>
            <a:pPr algn="ctr" indent="0" marL="0">
              <a:buNone/>
            </a:pPr>
            <a:r>
              <a:rPr lang="en-US" sz="1500" b="1" dirty="0">
                <a:solidFill>
                  <a:srgbClr val="000000"/>
                </a:solidFill>
                <a:latin typeface="Plus Jakarta Sans" pitchFamily="34" charset="0"/>
                <a:ea typeface="Plus Jakarta Sans" pitchFamily="34" charset="-122"/>
                <a:cs typeface="Plus Jakarta Sans" pitchFamily="34" charset="-120"/>
              </a:rPr>
              <a:t>98%</a:t>
            </a:r>
            <a:endParaRPr lang="en-US" sz="1500" dirty="0"/>
          </a:p>
        </p:txBody>
      </p:sp>
      <p:sp>
        <p:nvSpPr>
          <p:cNvPr id="13" name="Text 7"/>
          <p:cNvSpPr/>
          <p:nvPr/>
        </p:nvSpPr>
        <p:spPr>
          <a:xfrm>
            <a:off x="7132320" y="3008948"/>
            <a:ext cx="1371600" cy="411480"/>
          </a:xfrm>
          <a:prstGeom prst="rect">
            <a:avLst/>
          </a:prstGeom>
          <a:noFill/>
          <a:ln/>
        </p:spPr>
        <p:txBody>
          <a:bodyPr wrap="square" rtlCol="0" anchor="ctr"/>
          <a:lstStyle/>
          <a:p>
            <a:pPr algn="ctr" indent="0" marL="0">
              <a:buNone/>
            </a:pPr>
            <a:r>
              <a:rPr lang="en-US" sz="1500" b="1" dirty="0">
                <a:solidFill>
                  <a:srgbClr val="000000"/>
                </a:solidFill>
                <a:latin typeface="Plus Jakarta Sans" pitchFamily="34" charset="0"/>
                <a:ea typeface="Plus Jakarta Sans" pitchFamily="34" charset="-122"/>
                <a:cs typeface="Plus Jakarta Sans" pitchFamily="34" charset="-120"/>
              </a:rPr>
              <a:t>1.2k</a:t>
            </a:r>
            <a:endParaRPr lang="en-US" sz="1500" dirty="0"/>
          </a:p>
        </p:txBody>
      </p:sp>
      <p:sp>
        <p:nvSpPr>
          <p:cNvPr id="14" name="Text 8"/>
          <p:cNvSpPr/>
          <p:nvPr/>
        </p:nvSpPr>
        <p:spPr>
          <a:xfrm>
            <a:off x="7132320" y="3883343"/>
            <a:ext cx="1371600" cy="411480"/>
          </a:xfrm>
          <a:prstGeom prst="rect">
            <a:avLst/>
          </a:prstGeom>
          <a:noFill/>
          <a:ln/>
        </p:spPr>
        <p:txBody>
          <a:bodyPr wrap="square" rtlCol="0" anchor="ctr"/>
          <a:lstStyle/>
          <a:p>
            <a:pPr algn="ctr" indent="0" marL="0">
              <a:buNone/>
            </a:pPr>
            <a:r>
              <a:rPr lang="en-US" sz="1500" b="1" dirty="0">
                <a:solidFill>
                  <a:srgbClr val="000000"/>
                </a:solidFill>
                <a:latin typeface="Plus Jakarta Sans" pitchFamily="34" charset="0"/>
                <a:ea typeface="Plus Jakarta Sans" pitchFamily="34" charset="-122"/>
                <a:cs typeface="Plus Jakarta Sans" pitchFamily="34" charset="-120"/>
              </a:rPr>
              <a:t>5%</a:t>
            </a:r>
            <a:endParaRPr lang="en-US" sz="15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48640" y="668655"/>
            <a:ext cx="8229600" cy="27432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Digital Education for All</a:t>
            </a:r>
            <a:endParaRPr lang="en-US" sz="2300" dirty="0"/>
          </a:p>
        </p:txBody>
      </p:sp>
      <p:sp>
        <p:nvSpPr>
          <p:cNvPr id="3" name="Text 1"/>
          <p:cNvSpPr/>
          <p:nvPr/>
        </p:nvSpPr>
        <p:spPr>
          <a:xfrm>
            <a:off x="548640" y="1285875"/>
            <a:ext cx="7772400" cy="0"/>
          </a:xfrm>
          <a:prstGeom prst="rect">
            <a:avLst/>
          </a:prstGeom>
          <a:noFill/>
          <a:ln/>
        </p:spPr>
        <p:txBody>
          <a:bodyPr wrap="square" rtlCol="0" anchor="t"/>
          <a:lstStyle/>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Lowering the cost of devices and internet connectivity to make digital education universally accessible.</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Curating engaging and relevant educational resources that cater to diverse learning styles and needs.</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Equipping educators with the skills and knowledge to effectively integrate digital tools in the classroom.</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Establishing local centers that provide internet access, training, and support for digital learning initiatives.</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2025-12-02T17:36:03Z</dcterms:created>
  <dcterms:modified xsi:type="dcterms:W3CDTF">2025-12-02T17:36:03Z</dcterms:modified>
</cp:coreProperties>
</file>