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image" Target="../media/image-10-2.png"/><Relationship Id="rId3" Type="http://schemas.openxmlformats.org/officeDocument/2006/relationships/image" Target="../media/image-10-2.png"/><Relationship Id="rId4" Type="http://schemas.openxmlformats.org/officeDocument/2006/relationships/image" Target="../media/image-10-2.png"/><Relationship Id="rId5" Type="http://schemas.openxmlformats.org/officeDocument/2006/relationships/image" Target="../media/image-10-2.png"/><Relationship Id="rId6" Type="http://schemas.openxmlformats.org/officeDocument/2006/relationships/slideLayout" Target="../slideLayouts/slideLayout2.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2.png"/><Relationship Id="rId4" Type="http://schemas.openxmlformats.org/officeDocument/2006/relationships/image" Target="../media/image-11-2.png"/><Relationship Id="rId5" Type="http://schemas.openxmlformats.org/officeDocument/2006/relationships/image" Target="../media/image-11-2.png"/><Relationship Id="rId6" Type="http://schemas.openxmlformats.org/officeDocument/2006/relationships/slideLayout" Target="../slideLayouts/slideLayout2.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Slide-12-image-1.png"/><Relationship Id="rId2" Type="http://schemas.openxmlformats.org/officeDocument/2006/relationships/image" Target="../media/image-12-2.png"/><Relationship Id="rId3" Type="http://schemas.openxmlformats.org/officeDocument/2006/relationships/image" Target="../media/image-12-2.png"/><Relationship Id="rId4" Type="http://schemas.openxmlformats.org/officeDocument/2006/relationships/image" Target="../media/image-12-2.png"/><Relationship Id="rId5" Type="http://schemas.openxmlformats.org/officeDocument/2006/relationships/image" Target="../media/image-12-2.png"/><Relationship Id="rId6" Type="http://schemas.openxmlformats.org/officeDocument/2006/relationships/slideLayout" Target="../slideLayouts/slideLayout2.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image" Target="../media/image-13-2.png"/><Relationship Id="rId3" Type="http://schemas.openxmlformats.org/officeDocument/2006/relationships/image" Target="../media/image-13-2.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2.xml"/><Relationship Id="rId7"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2.png"/><Relationship Id="rId4" Type="http://schemas.openxmlformats.org/officeDocument/2006/relationships/image" Target="../media/image-2-2.png"/><Relationship Id="rId5" Type="http://schemas.openxmlformats.org/officeDocument/2006/relationships/image" Target="../media/image-2-2.png"/><Relationship Id="rId6" Type="http://schemas.openxmlformats.org/officeDocument/2006/relationships/image" Target="../media/image-2-2.png"/><Relationship Id="rId7" Type="http://schemas.openxmlformats.org/officeDocument/2006/relationships/image" Target="../media/image-2-2.png"/><Relationship Id="rId8" Type="http://schemas.openxmlformats.org/officeDocument/2006/relationships/image" Target="../media/image-2-2.png"/><Relationship Id="rId9" Type="http://schemas.openxmlformats.org/officeDocument/2006/relationships/image" Target="../media/image-2-2.png"/><Relationship Id="rId10" Type="http://schemas.openxmlformats.org/officeDocument/2006/relationships/slideLayout" Target="../slideLayouts/slideLayout1.xml"/><Relationship Id="rId11"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2.png"/><Relationship Id="rId4" Type="http://schemas.openxmlformats.org/officeDocument/2006/relationships/image" Target="../media/image-4-2.png"/><Relationship Id="rId5" Type="http://schemas.openxmlformats.org/officeDocument/2006/relationships/image" Target="../media/image-4-2.png"/><Relationship Id="rId6" Type="http://schemas.openxmlformats.org/officeDocument/2006/relationships/slideLayout" Target="../slideLayouts/slideLayout2.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2.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2.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2.png"/><Relationship Id="rId4" Type="http://schemas.openxmlformats.org/officeDocument/2006/relationships/image" Target="../media/image-6-2.png"/><Relationship Id="rId5" Type="http://schemas.openxmlformats.org/officeDocument/2006/relationships/image" Target="../media/image-6-2.png"/><Relationship Id="rId6" Type="http://schemas.openxmlformats.org/officeDocument/2006/relationships/slideLayout" Target="../slideLayouts/slideLayout2.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djgurnpwsdoqjscwqbsj.supabase.co/storage/v1/object/public/Files/Adigitafsugy.png" TargetMode="External"/><Relationship Id="rId1" Type="http://schemas.openxmlformats.org/officeDocument/2006/relationships/image" Target="../media/Slide-7-image-1.png"/><Relationship Id="rId2" Type="http://schemas.openxmlformats.org/officeDocument/2006/relationships/image" Target="../media/image-7-2.png"/><Relationship Id="rId4" Type="http://schemas.openxmlformats.org/officeDocument/2006/relationships/slideLayout" Target="../slideLayouts/slideLayout2.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2.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2.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Slide-9-image-1.png"/><Relationship Id="rId2" Type="http://schemas.openxmlformats.org/officeDocument/2006/relationships/image" Target="../media/image-9-2.png"/><Relationship Id="rId3" Type="http://schemas.openxmlformats.org/officeDocument/2006/relationships/image" Target="../media/image-9-2.png"/><Relationship Id="rId4" Type="http://schemas.openxmlformats.org/officeDocument/2006/relationships/image" Target="../media/image-9-2.png"/><Relationship Id="rId5" Type="http://schemas.openxmlformats.org/officeDocument/2006/relationships/image" Target="../media/image-9-2.png"/><Relationship Id="rId6" Type="http://schemas.openxmlformats.org/officeDocument/2006/relationships/slideLayout" Target="../slideLayouts/slideLayout2.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1828800" y="1800225"/>
            <a:ext cx="5486400" cy="1028700"/>
          </a:xfrm>
          <a:prstGeom prst="rect">
            <a:avLst/>
          </a:prstGeom>
          <a:noFill/>
          <a:ln/>
        </p:spPr>
        <p:txBody>
          <a:bodyPr wrap="square" rtlCol="0" anchor="ctr"/>
          <a:lstStyle/>
          <a:p>
            <a:pPr algn="ctr" indent="0" marL="0">
              <a:buNone/>
            </a:pPr>
            <a:r>
              <a:rPr lang="en-US" sz="2400" b="1" dirty="0">
                <a:solidFill>
                  <a:srgbClr val="000000"/>
                </a:solidFill>
                <a:latin typeface="Plus Jakarta Sans" pitchFamily="34" charset="0"/>
                <a:ea typeface="Plus Jakarta Sans" pitchFamily="34" charset="-122"/>
                <a:cs typeface="Plus Jakarta Sans" pitchFamily="34" charset="-120"/>
              </a:rPr>
              <a:t>Résultats financiers du groupe SIFCA : mai 2025</a:t>
            </a:r>
            <a:endParaRPr lang="en-US" sz="2400" dirty="0"/>
          </a:p>
        </p:txBody>
      </p:sp>
      <p:sp>
        <p:nvSpPr>
          <p:cNvPr id="3" name="Text 1"/>
          <p:cNvSpPr/>
          <p:nvPr/>
        </p:nvSpPr>
        <p:spPr>
          <a:xfrm>
            <a:off x="2743200" y="2983230"/>
            <a:ext cx="3657600" cy="514350"/>
          </a:xfrm>
          <a:prstGeom prst="rect">
            <a:avLst/>
          </a:prstGeom>
          <a:noFill/>
          <a:ln/>
        </p:spPr>
        <p:txBody>
          <a:bodyPr wrap="square" rtlCol="0" anchor="t"/>
          <a:lstStyle/>
          <a:p>
            <a:pPr algn="ctr" indent="0" marL="0">
              <a:lnSpc>
                <a:spcPts val="1300"/>
              </a:lnSpc>
              <a:buNone/>
            </a:pPr>
            <a:r>
              <a:rPr lang="en-US" sz="1100" dirty="0">
                <a:solidFill>
                  <a:srgbClr val="000000"/>
                </a:solidFill>
                <a:latin typeface="Plus Jakarta Sans Light" pitchFamily="34" charset="0"/>
                <a:ea typeface="Plus Jakarta Sans Light" pitchFamily="34" charset="-122"/>
                <a:cs typeface="Plus Jakarta Sans Light" pitchFamily="34" charset="-120"/>
              </a:rPr>
              <a:t>Analyse des résultats consolidés et perspectives d'avenir pour une croissance durable</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668655"/>
            <a:ext cx="8229600" cy="45720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Flux de revenus : informations clés</a:t>
            </a:r>
            <a:endParaRPr lang="en-US" sz="2300" dirty="0"/>
          </a:p>
        </p:txBody>
      </p:sp>
      <p:pic>
        <p:nvPicPr>
          <p:cNvPr id="3" name="Image 0" descr="https://djgurnpwsdoqjscwqbsj.supabase.co/storage/v1/object/public/presentation-templates-data/custom3/list5_box.png">    </p:cNvPr>
          <p:cNvPicPr>
            <a:picLocks noChangeAspect="1"/>
          </p:cNvPicPr>
          <p:nvPr/>
        </p:nvPicPr>
        <p:blipFill>
          <a:blip r:embed="rId2"/>
          <a:stretch>
            <a:fillRect/>
          </a:stretch>
        </p:blipFill>
        <p:spPr>
          <a:xfrm>
            <a:off x="731520" y="1440180"/>
            <a:ext cx="3657600" cy="1285875"/>
          </a:xfrm>
          <a:prstGeom prst="rect">
            <a:avLst/>
          </a:prstGeom>
        </p:spPr>
      </p:pic>
      <p:sp>
        <p:nvSpPr>
          <p:cNvPr id="4" name="Text 1"/>
          <p:cNvSpPr/>
          <p:nvPr/>
        </p:nvSpPr>
        <p:spPr>
          <a:xfrm>
            <a:off x="82296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1.Répartition des revenus</a:t>
            </a:r>
            <a:endParaRPr lang="en-US" sz="1500" dirty="0"/>
          </a:p>
        </p:txBody>
      </p:sp>
      <p:sp>
        <p:nvSpPr>
          <p:cNvPr id="5" name="Text 2"/>
          <p:cNvSpPr/>
          <p:nvPr/>
        </p:nvSpPr>
        <p:spPr>
          <a:xfrm>
            <a:off x="82296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Le pétrole contribue à hauteur de 36 %, le caoutchouc à hauteur de 54 % et le sucre à hauteur de 10 % au chiffre...</a:t>
            </a:r>
            <a:endParaRPr lang="en-US" sz="900" dirty="0"/>
          </a:p>
        </p:txBody>
      </p:sp>
      <p:pic>
        <p:nvPicPr>
          <p:cNvPr id="6" name="Image 1" descr="https://djgurnpwsdoqjscwqbsj.supabase.co/storage/v1/object/public/presentation-templates-data/custom3/list5_box.png">    </p:cNvPr>
          <p:cNvPicPr>
            <a:picLocks noChangeAspect="1"/>
          </p:cNvPicPr>
          <p:nvPr/>
        </p:nvPicPr>
        <p:blipFill>
          <a:blip r:embed="rId3"/>
          <a:stretch>
            <a:fillRect/>
          </a:stretch>
        </p:blipFill>
        <p:spPr>
          <a:xfrm>
            <a:off x="4572000" y="1440180"/>
            <a:ext cx="3657600" cy="1285875"/>
          </a:xfrm>
          <a:prstGeom prst="rect">
            <a:avLst/>
          </a:prstGeom>
        </p:spPr>
      </p:pic>
      <p:sp>
        <p:nvSpPr>
          <p:cNvPr id="7" name="Text 3"/>
          <p:cNvSpPr/>
          <p:nvPr/>
        </p:nvSpPr>
        <p:spPr>
          <a:xfrm>
            <a:off x="466344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2.Contribution pétrolière</a:t>
            </a:r>
            <a:endParaRPr lang="en-US" sz="1500" dirty="0"/>
          </a:p>
        </p:txBody>
      </p:sp>
      <p:sp>
        <p:nvSpPr>
          <p:cNvPr id="8" name="Text 4"/>
          <p:cNvSpPr/>
          <p:nvPr/>
        </p:nvSpPr>
        <p:spPr>
          <a:xfrm>
            <a:off x="466344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Le pétrole représente plus d’un tiers des revenus totaux, mais sa part est relativement inférieure à celle du caoutchouc.</a:t>
            </a:r>
            <a:endParaRPr lang="en-US" sz="900" dirty="0"/>
          </a:p>
        </p:txBody>
      </p:sp>
      <p:pic>
        <p:nvPicPr>
          <p:cNvPr id="9" name="Image 2" descr="https://djgurnpwsdoqjscwqbsj.supabase.co/storage/v1/object/public/presentation-templates-data/custom3/list5_box.png">    </p:cNvPr>
          <p:cNvPicPr>
            <a:picLocks noChangeAspect="1"/>
          </p:cNvPicPr>
          <p:nvPr/>
        </p:nvPicPr>
        <p:blipFill>
          <a:blip r:embed="rId4"/>
          <a:stretch>
            <a:fillRect/>
          </a:stretch>
        </p:blipFill>
        <p:spPr>
          <a:xfrm>
            <a:off x="731520" y="3086100"/>
            <a:ext cx="3657600" cy="1285875"/>
          </a:xfrm>
          <a:prstGeom prst="rect">
            <a:avLst/>
          </a:prstGeom>
        </p:spPr>
      </p:pic>
      <p:sp>
        <p:nvSpPr>
          <p:cNvPr id="10" name="Text 5"/>
          <p:cNvSpPr/>
          <p:nvPr/>
        </p:nvSpPr>
        <p:spPr>
          <a:xfrm>
            <a:off x="82296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3.Le règne du caoutchouc</a:t>
            </a:r>
            <a:endParaRPr lang="en-US" sz="1500" dirty="0"/>
          </a:p>
        </p:txBody>
      </p:sp>
      <p:sp>
        <p:nvSpPr>
          <p:cNvPr id="11" name="Text 6"/>
          <p:cNvSpPr/>
          <p:nvPr/>
        </p:nvSpPr>
        <p:spPr>
          <a:xfrm>
            <a:off x="82296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Le caoutchouc génère plus de la moitié du chiffre d’affaires total, ce qui en fait la plus grande source de revenus de l’entreprise.</a:t>
            </a:r>
            <a:endParaRPr lang="en-US" sz="900" dirty="0"/>
          </a:p>
        </p:txBody>
      </p:sp>
      <p:pic>
        <p:nvPicPr>
          <p:cNvPr id="12" name="Image 3" descr="https://djgurnpwsdoqjscwqbsj.supabase.co/storage/v1/object/public/presentation-templates-data/custom3/list5_box.png">    </p:cNvPr>
          <p:cNvPicPr>
            <a:picLocks noChangeAspect="1"/>
          </p:cNvPicPr>
          <p:nvPr/>
        </p:nvPicPr>
        <p:blipFill>
          <a:blip r:embed="rId5"/>
          <a:stretch>
            <a:fillRect/>
          </a:stretch>
        </p:blipFill>
        <p:spPr>
          <a:xfrm>
            <a:off x="4572000" y="3086100"/>
            <a:ext cx="3657600" cy="1285875"/>
          </a:xfrm>
          <a:prstGeom prst="rect">
            <a:avLst/>
          </a:prstGeom>
        </p:spPr>
      </p:pic>
      <p:sp>
        <p:nvSpPr>
          <p:cNvPr id="13" name="Text 7"/>
          <p:cNvSpPr/>
          <p:nvPr/>
        </p:nvSpPr>
        <p:spPr>
          <a:xfrm>
            <a:off x="466344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4.Facteurs déterminants de l'EBITDA</a:t>
            </a:r>
            <a:endParaRPr lang="en-US" sz="1500" dirty="0"/>
          </a:p>
        </p:txBody>
      </p:sp>
      <p:sp>
        <p:nvSpPr>
          <p:cNvPr id="14" name="Text 8"/>
          <p:cNvSpPr/>
          <p:nvPr/>
        </p:nvSpPr>
        <p:spPr>
          <a:xfrm>
            <a:off x="466344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L'EBITDA est principalement porté par Oléagineux (41 %) et le caoutchouc (54 %). Ces deux éléments sont essentiels.</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Aperçu des flux de trésorerie 2025</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Flux de trésorerie opérationnel</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Investissements</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Fonds de roulement</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Flux de trésorerie net</a:t>
            </a:r>
            <a:endParaRPr lang="en-US" sz="1500" dirty="0"/>
          </a:p>
        </p:txBody>
      </p:sp>
      <p:pic>
        <p:nvPicPr>
          <p:cNvPr id="7" name="Image 0" descr="https://djgurnpwsdoqjscwqbsj.supabase.co/storage/v1/object/public/presentation-templates-data/custom3/box_metrics.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https://djgurnpwsdoqjscwqbsj.supabase.co/storage/v1/object/public/presentation-templates-data/custom3/box_metrics.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https://djgurnpwsdoqjscwqbsj.supabase.co/storage/v1/object/public/presentation-templates-data/custom3/box_metrics.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https://djgurnpwsdoqjscwqbsj.supabase.co/storage/v1/object/public/presentation-templates-data/custom3/box_metrics.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52B</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34B</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Augmenté</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18B</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668655"/>
            <a:ext cx="8229600" cy="45720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Aperçu de la santé financière</a:t>
            </a:r>
            <a:endParaRPr lang="en-US" sz="2300" dirty="0"/>
          </a:p>
        </p:txBody>
      </p:sp>
      <p:pic>
        <p:nvPicPr>
          <p:cNvPr id="3" name="Image 0" descr="https://djgurnpwsdoqjscwqbsj.supabase.co/storage/v1/object/public/presentation-templates-data/custom3/list5_box.png">    </p:cNvPr>
          <p:cNvPicPr>
            <a:picLocks noChangeAspect="1"/>
          </p:cNvPicPr>
          <p:nvPr/>
        </p:nvPicPr>
        <p:blipFill>
          <a:blip r:embed="rId2"/>
          <a:stretch>
            <a:fillRect/>
          </a:stretch>
        </p:blipFill>
        <p:spPr>
          <a:xfrm>
            <a:off x="731520" y="1440180"/>
            <a:ext cx="3657600" cy="1285875"/>
          </a:xfrm>
          <a:prstGeom prst="rect">
            <a:avLst/>
          </a:prstGeom>
        </p:spPr>
      </p:pic>
      <p:sp>
        <p:nvSpPr>
          <p:cNvPr id="4" name="Text 1"/>
          <p:cNvSpPr/>
          <p:nvPr/>
        </p:nvSpPr>
        <p:spPr>
          <a:xfrm>
            <a:off x="82296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1.Position en actions</a:t>
            </a:r>
            <a:endParaRPr lang="en-US" sz="1500" dirty="0"/>
          </a:p>
        </p:txBody>
      </p:sp>
      <p:sp>
        <p:nvSpPr>
          <p:cNvPr id="5" name="Text 2"/>
          <p:cNvSpPr/>
          <p:nvPr/>
        </p:nvSpPr>
        <p:spPr>
          <a:xfrm>
            <a:off x="82296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Une base de capitaux propres solide de 418 milliards de dollars indique une base solide pour la croissance et la stabilité futures.</a:t>
            </a:r>
            <a:endParaRPr lang="en-US" sz="900" dirty="0"/>
          </a:p>
        </p:txBody>
      </p:sp>
      <p:pic>
        <p:nvPicPr>
          <p:cNvPr id="6" name="Image 1" descr="https://djgurnpwsdoqjscwqbsj.supabase.co/storage/v1/object/public/presentation-templates-data/custom3/list5_box.png">    </p:cNvPr>
          <p:cNvPicPr>
            <a:picLocks noChangeAspect="1"/>
          </p:cNvPicPr>
          <p:nvPr/>
        </p:nvPicPr>
        <p:blipFill>
          <a:blip r:embed="rId3"/>
          <a:stretch>
            <a:fillRect/>
          </a:stretch>
        </p:blipFill>
        <p:spPr>
          <a:xfrm>
            <a:off x="4572000" y="1440180"/>
            <a:ext cx="3657600" cy="1285875"/>
          </a:xfrm>
          <a:prstGeom prst="rect">
            <a:avLst/>
          </a:prstGeom>
        </p:spPr>
      </p:pic>
      <p:sp>
        <p:nvSpPr>
          <p:cNvPr id="7" name="Text 3"/>
          <p:cNvSpPr/>
          <p:nvPr/>
        </p:nvSpPr>
        <p:spPr>
          <a:xfrm>
            <a:off x="4663440" y="159448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2.Niveau d'endettement</a:t>
            </a:r>
            <a:endParaRPr lang="en-US" sz="1500" dirty="0"/>
          </a:p>
        </p:txBody>
      </p:sp>
      <p:sp>
        <p:nvSpPr>
          <p:cNvPr id="8" name="Text 4"/>
          <p:cNvSpPr/>
          <p:nvPr/>
        </p:nvSpPr>
        <p:spPr>
          <a:xfrm>
            <a:off x="4663440" y="2057400"/>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Une dette gérable de 174 milliards de dollars permet une flexibilité pour les investissements stratégiques et les améliorations opérationnelles.</a:t>
            </a:r>
            <a:endParaRPr lang="en-US" sz="900" dirty="0"/>
          </a:p>
        </p:txBody>
      </p:sp>
      <p:pic>
        <p:nvPicPr>
          <p:cNvPr id="9" name="Image 2" descr="https://djgurnpwsdoqjscwqbsj.supabase.co/storage/v1/object/public/presentation-templates-data/custom3/list5_box.png">    </p:cNvPr>
          <p:cNvPicPr>
            <a:picLocks noChangeAspect="1"/>
          </p:cNvPicPr>
          <p:nvPr/>
        </p:nvPicPr>
        <p:blipFill>
          <a:blip r:embed="rId4"/>
          <a:stretch>
            <a:fillRect/>
          </a:stretch>
        </p:blipFill>
        <p:spPr>
          <a:xfrm>
            <a:off x="731520" y="3086100"/>
            <a:ext cx="3657600" cy="1285875"/>
          </a:xfrm>
          <a:prstGeom prst="rect">
            <a:avLst/>
          </a:prstGeom>
        </p:spPr>
      </p:pic>
      <p:sp>
        <p:nvSpPr>
          <p:cNvPr id="10" name="Text 5"/>
          <p:cNvSpPr/>
          <p:nvPr/>
        </p:nvSpPr>
        <p:spPr>
          <a:xfrm>
            <a:off x="82296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3.Ratio d'endettement</a:t>
            </a:r>
            <a:endParaRPr lang="en-US" sz="1500" dirty="0"/>
          </a:p>
        </p:txBody>
      </p:sp>
      <p:sp>
        <p:nvSpPr>
          <p:cNvPr id="11" name="Text 6"/>
          <p:cNvSpPr/>
          <p:nvPr/>
        </p:nvSpPr>
        <p:spPr>
          <a:xfrm>
            <a:off x="82296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Un ratio d’endettement sain de 0,42 signifie une structure de capital équilibrée et une responsabilité financière.</a:t>
            </a:r>
            <a:endParaRPr lang="en-US" sz="900" dirty="0"/>
          </a:p>
        </p:txBody>
      </p:sp>
      <p:pic>
        <p:nvPicPr>
          <p:cNvPr id="12" name="Image 3" descr="https://djgurnpwsdoqjscwqbsj.supabase.co/storage/v1/object/public/presentation-templates-data/custom3/list5_box.png">    </p:cNvPr>
          <p:cNvPicPr>
            <a:picLocks noChangeAspect="1"/>
          </p:cNvPicPr>
          <p:nvPr/>
        </p:nvPicPr>
        <p:blipFill>
          <a:blip r:embed="rId5"/>
          <a:stretch>
            <a:fillRect/>
          </a:stretch>
        </p:blipFill>
        <p:spPr>
          <a:xfrm>
            <a:off x="4572000" y="3086100"/>
            <a:ext cx="3657600" cy="1285875"/>
          </a:xfrm>
          <a:prstGeom prst="rect">
            <a:avLst/>
          </a:prstGeom>
        </p:spPr>
      </p:pic>
      <p:sp>
        <p:nvSpPr>
          <p:cNvPr id="13" name="Text 7"/>
          <p:cNvSpPr/>
          <p:nvPr/>
        </p:nvSpPr>
        <p:spPr>
          <a:xfrm>
            <a:off x="4663440" y="3240405"/>
            <a:ext cx="3474720" cy="365760"/>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4.Force de l'EBITDA</a:t>
            </a:r>
            <a:endParaRPr lang="en-US" sz="1500" dirty="0"/>
          </a:p>
        </p:txBody>
      </p:sp>
      <p:sp>
        <p:nvSpPr>
          <p:cNvPr id="14" name="Text 8"/>
          <p:cNvSpPr/>
          <p:nvPr/>
        </p:nvSpPr>
        <p:spPr>
          <a:xfrm>
            <a:off x="4663440" y="3651885"/>
            <a:ext cx="3474720" cy="640080"/>
          </a:xfrm>
          <a:prstGeom prst="rect">
            <a:avLst/>
          </a:prstGeom>
          <a:noFill/>
          <a:ln/>
        </p:spPr>
        <p:txBody>
          <a:bodyPr wrap="square" rtlCol="0" anchor="t"/>
          <a:lstStyle/>
          <a:p>
            <a:pPr indent="0" marL="0">
              <a:buNone/>
            </a:pPr>
            <a:r>
              <a:rPr lang="en-US" sz="900" dirty="0">
                <a:solidFill>
                  <a:srgbClr val="000000"/>
                </a:solidFill>
                <a:latin typeface="Plus Jakarta Sans Light" pitchFamily="34" charset="0"/>
                <a:ea typeface="Plus Jakarta Sans Light" pitchFamily="34" charset="-122"/>
                <a:cs typeface="Plus Jakarta Sans Light" pitchFamily="34" charset="-120"/>
              </a:rPr>
              <a:t>Un EBITDA robuste de 164 milliards de dollars démontre une forte rentabilité opérationnelle au cours des douze derniers mois.</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65785"/>
            <a:ext cx="8229600" cy="64008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SIFCA : Budget et perspectives</a:t>
            </a:r>
            <a:endParaRPr lang="en-US" sz="2300" dirty="0"/>
          </a:p>
        </p:txBody>
      </p:sp>
      <p:pic>
        <p:nvPicPr>
          <p:cNvPr id="3" name="Image 0" descr="https://djgurnpwsdoqjscwqbsj.supabase.co/storage/v1/object/public/presentation-templates-data/custom3/proscons-box.png">    </p:cNvPr>
          <p:cNvPicPr>
            <a:picLocks noChangeAspect="1"/>
          </p:cNvPicPr>
          <p:nvPr/>
        </p:nvPicPr>
        <p:blipFill>
          <a:blip r:embed="rId2"/>
          <a:stretch>
            <a:fillRect/>
          </a:stretch>
        </p:blipFill>
        <p:spPr>
          <a:xfrm>
            <a:off x="731520" y="1440180"/>
            <a:ext cx="3566160" cy="2931795"/>
          </a:xfrm>
          <a:prstGeom prst="rect">
            <a:avLst/>
          </a:prstGeom>
        </p:spPr>
      </p:pic>
      <p:pic>
        <p:nvPicPr>
          <p:cNvPr id="4" name="Image 1" descr="https://djgurnpwsdoqjscwqbsj.supabase.co/storage/v1/object/public/presentation-templates-data/custom3/proscons-box.png">    </p:cNvPr>
          <p:cNvPicPr>
            <a:picLocks noChangeAspect="1"/>
          </p:cNvPicPr>
          <p:nvPr/>
        </p:nvPicPr>
        <p:blipFill>
          <a:blip r:embed="rId3"/>
          <a:stretch>
            <a:fillRect/>
          </a:stretch>
        </p:blipFill>
        <p:spPr>
          <a:xfrm>
            <a:off x="4663440" y="1440180"/>
            <a:ext cx="3566160" cy="2931795"/>
          </a:xfrm>
          <a:prstGeom prst="rect">
            <a:avLst/>
          </a:prstGeom>
        </p:spPr>
      </p:pic>
      <p:sp>
        <p:nvSpPr>
          <p:cNvPr id="5" name="Text 1"/>
          <p:cNvSpPr/>
          <p:nvPr/>
        </p:nvSpPr>
        <p:spPr>
          <a:xfrm>
            <a:off x="82296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Avantages potentiels</a:t>
            </a:r>
            <a:endParaRPr lang="en-US" sz="1500" dirty="0"/>
          </a:p>
        </p:txBody>
      </p:sp>
      <p:sp>
        <p:nvSpPr>
          <p:cNvPr id="6" name="Shape 2"/>
          <p:cNvSpPr/>
          <p:nvPr/>
        </p:nvSpPr>
        <p:spPr>
          <a:xfrm>
            <a:off x="3749040" y="1568768"/>
            <a:ext cx="365760" cy="360045"/>
          </a:xfrm>
          <a:prstGeom prst="ellipse">
            <a:avLst/>
          </a:prstGeom>
          <a:solidFill>
            <a:srgbClr val="0A9C85"/>
          </a:solidFill>
          <a:ln w="12700">
            <a:solidFill>
              <a:srgbClr val="0A9C85"/>
            </a:solidFill>
            <a:prstDash val="solid"/>
          </a:ln>
        </p:spPr>
      </p:sp>
      <p:pic>
        <p:nvPicPr>
          <p:cNvPr id="7" name="Image 2" descr="preencoded.png">    </p:cNvPr>
          <p:cNvPicPr>
            <a:picLocks noChangeAspect="1"/>
          </p:cNvPicPr>
          <p:nvPr/>
        </p:nvPicPr>
        <p:blipFill>
          <a:blip r:embed="rId4"/>
          <a:stretch>
            <a:fillRect/>
          </a:stretch>
        </p:blipFill>
        <p:spPr>
          <a:xfrm>
            <a:off x="3840480" y="1625346"/>
            <a:ext cx="182880" cy="205740"/>
          </a:xfrm>
          <a:prstGeom prst="rect">
            <a:avLst/>
          </a:prstGeom>
        </p:spPr>
      </p:pic>
      <p:sp>
        <p:nvSpPr>
          <p:cNvPr id="8" name="Text 3"/>
          <p:cNvSpPr/>
          <p:nvPr/>
        </p:nvSpPr>
        <p:spPr>
          <a:xfrm>
            <a:off x="475488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Inconvénients possibles</a:t>
            </a:r>
            <a:endParaRPr lang="en-US" sz="1500" dirty="0"/>
          </a:p>
        </p:txBody>
      </p:sp>
      <p:sp>
        <p:nvSpPr>
          <p:cNvPr id="9" name="Shape 4"/>
          <p:cNvSpPr/>
          <p:nvPr/>
        </p:nvSpPr>
        <p:spPr>
          <a:xfrm>
            <a:off x="7680960" y="1568768"/>
            <a:ext cx="365760" cy="360045"/>
          </a:xfrm>
          <a:prstGeom prst="ellipse">
            <a:avLst/>
          </a:prstGeom>
          <a:solidFill>
            <a:srgbClr val="DA2828"/>
          </a:solidFill>
          <a:ln w="12700">
            <a:solidFill>
              <a:srgbClr val="DA2828"/>
            </a:solidFill>
            <a:prstDash val="solid"/>
          </a:ln>
        </p:spPr>
      </p:sp>
      <p:pic>
        <p:nvPicPr>
          <p:cNvPr id="10" name="Image 3" descr="preencoded.png">    </p:cNvPr>
          <p:cNvPicPr>
            <a:picLocks noChangeAspect="1"/>
          </p:cNvPicPr>
          <p:nvPr/>
        </p:nvPicPr>
        <p:blipFill>
          <a:blip r:embed="rId5"/>
          <a:stretch>
            <a:fillRect/>
          </a:stretch>
        </p:blipFill>
        <p:spPr>
          <a:xfrm>
            <a:off x="7772400" y="1640777"/>
            <a:ext cx="182880" cy="205740"/>
          </a:xfrm>
          <a:prstGeom prst="rect">
            <a:avLst/>
          </a:prstGeom>
        </p:spPr>
      </p:pic>
      <p:sp>
        <p:nvSpPr>
          <p:cNvPr id="11" name="Text 5"/>
          <p:cNvSpPr/>
          <p:nvPr/>
        </p:nvSpPr>
        <p:spPr>
          <a:xfrm>
            <a:off x="86868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Un alignement budgétaire est possible avec une consommation de caoutchouc stable, indiquant un flux de revenus prévisible et une stabilité du marché.</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reprise du secteur sucrier stimulerait considérablement les résultats consolidés, améliorant ainsi la performance financière globale et la rentabilité.</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L’atteinte des objectifs budgétaires renforce la confiance des investisseurs et améliore la réputation de l’entreprise en matière de responsabilité fiscale.</a:t>
            </a:r>
            <a:endParaRPr lang="en-US" sz="800" dirty="0"/>
          </a:p>
        </p:txBody>
      </p:sp>
      <p:sp>
        <p:nvSpPr>
          <p:cNvPr id="12" name="Text 6"/>
          <p:cNvSpPr/>
          <p:nvPr/>
        </p:nvSpPr>
        <p:spPr>
          <a:xfrm>
            <a:off x="480060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dépendance à une consommation stable de caoutchouc rend SIFCA vulnérable aux fluctuations de la demande et des prix du marché mondial du caoutchouc.</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reprise du secteur sucrier n’est pas garantie et dépend de facteurs externes tels que les conditions météorologiques, les maladies et la concurrence du marché.</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Le fait de ne pas atteindre les objectifs budgétaires pourrait avoir un impact négatif sur le sentiment des investisseurs et entraîner éventuellement des contraintes financières.</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76072" y="668655"/>
            <a:ext cx="7680960" cy="274320"/>
          </a:xfrm>
          <a:prstGeom prst="rect">
            <a:avLst/>
          </a:prstGeom>
          <a:noFill/>
          <a:ln/>
        </p:spPr>
        <p:txBody>
          <a:bodyPr wrap="square" rtlCol="0" anchor="ctr"/>
          <a:lstStyle/>
          <a:p>
            <a:pPr algn="l" indent="0" marL="0">
              <a:buNone/>
            </a:pPr>
            <a:r>
              <a:rPr lang="en-US" sz="2300" b="1" dirty="0">
                <a:solidFill>
                  <a:srgbClr val="000000"/>
                </a:solidFill>
                <a:latin typeface="Plus Jakarta Sans" pitchFamily="34" charset="0"/>
                <a:ea typeface="Plus Jakarta Sans" pitchFamily="34" charset="-122"/>
                <a:cs typeface="Plus Jakarta Sans" pitchFamily="34" charset="-120"/>
              </a:rPr>
              <a:t>Table des matières</a:t>
            </a:r>
            <a:endParaRPr lang="en-US" sz="2300" dirty="0"/>
          </a:p>
        </p:txBody>
      </p:sp>
      <p:pic>
        <p:nvPicPr>
          <p:cNvPr id="3" name="Image 0" descr="https://djgurnpwsdoqjscwqbsj.supabase.co/storage/v1/object/public/presentation-templates-data/bullet-point4/TOC_box.png">    </p:cNvPr>
          <p:cNvPicPr>
            <a:picLocks noChangeAspect="1"/>
          </p:cNvPicPr>
          <p:nvPr/>
        </p:nvPicPr>
        <p:blipFill>
          <a:blip r:embed="rId2"/>
          <a:stretch>
            <a:fillRect/>
          </a:stretch>
        </p:blipFill>
        <p:spPr>
          <a:xfrm>
            <a:off x="731520" y="1285875"/>
            <a:ext cx="3474720" cy="514350"/>
          </a:xfrm>
          <a:prstGeom prst="rect">
            <a:avLst/>
          </a:prstGeom>
        </p:spPr>
      </p:pic>
      <p:sp>
        <p:nvSpPr>
          <p:cNvPr id="4" name="Shape 1"/>
          <p:cNvSpPr/>
          <p:nvPr/>
        </p:nvSpPr>
        <p:spPr>
          <a:xfrm>
            <a:off x="640080" y="1388745"/>
            <a:ext cx="320040" cy="308610"/>
          </a:xfrm>
          <a:prstGeom prst="ellipse">
            <a:avLst/>
          </a:prstGeom>
          <a:solidFill>
            <a:srgbClr val="5EBBAE"/>
          </a:solidFill>
          <a:ln w="12700">
            <a:solidFill>
              <a:srgbClr val="17A33E"/>
            </a:solidFill>
            <a:prstDash val="solid"/>
          </a:ln>
        </p:spPr>
      </p:sp>
      <p:sp>
        <p:nvSpPr>
          <p:cNvPr id="5" name="Text 2"/>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1</a:t>
            </a:r>
            <a:endParaRPr lang="en-US" sz="1400" dirty="0"/>
          </a:p>
        </p:txBody>
      </p:sp>
      <p:sp>
        <p:nvSpPr>
          <p:cNvPr id="6" name="Text 3"/>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Groupe SIFCA : aperçu des performances</a:t>
            </a:r>
            <a:endParaRPr lang="en-US" sz="1400" dirty="0"/>
          </a:p>
        </p:txBody>
      </p:sp>
      <p:pic>
        <p:nvPicPr>
          <p:cNvPr id="7" name="Image 1" descr="https://djgurnpwsdoqjscwqbsj.supabase.co/storage/v1/object/public/presentation-templates-data/bullet-point4/TOC_box.png">    </p:cNvPr>
          <p:cNvPicPr>
            <a:picLocks noChangeAspect="1"/>
          </p:cNvPicPr>
          <p:nvPr/>
        </p:nvPicPr>
        <p:blipFill>
          <a:blip r:embed="rId3"/>
          <a:stretch>
            <a:fillRect/>
          </a:stretch>
        </p:blipFill>
        <p:spPr>
          <a:xfrm>
            <a:off x="731520" y="2057400"/>
            <a:ext cx="3474720" cy="514350"/>
          </a:xfrm>
          <a:prstGeom prst="rect">
            <a:avLst/>
          </a:prstGeom>
        </p:spPr>
      </p:pic>
      <p:sp>
        <p:nvSpPr>
          <p:cNvPr id="8" name="Shape 4"/>
          <p:cNvSpPr/>
          <p:nvPr/>
        </p:nvSpPr>
        <p:spPr>
          <a:xfrm>
            <a:off x="640080" y="2160270"/>
            <a:ext cx="320040" cy="308610"/>
          </a:xfrm>
          <a:prstGeom prst="ellipse">
            <a:avLst/>
          </a:prstGeom>
          <a:solidFill>
            <a:srgbClr val="5EBBAE"/>
          </a:solidFill>
          <a:ln w="12700">
            <a:solidFill>
              <a:srgbClr val="17A33E"/>
            </a:solidFill>
            <a:prstDash val="solid"/>
          </a:ln>
        </p:spPr>
      </p:sp>
      <p:sp>
        <p:nvSpPr>
          <p:cNvPr id="9" name="Text 5"/>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2</a:t>
            </a:r>
            <a:endParaRPr lang="en-US" sz="1400" dirty="0"/>
          </a:p>
        </p:txBody>
      </p:sp>
      <p:sp>
        <p:nvSpPr>
          <p:cNvPr id="10" name="Text 6"/>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Pic des oléagineux : une arme à double tranchant</a:t>
            </a:r>
            <a:endParaRPr lang="en-US" sz="1400" dirty="0"/>
          </a:p>
        </p:txBody>
      </p:sp>
      <p:pic>
        <p:nvPicPr>
          <p:cNvPr id="11" name="Image 2" descr="https://djgurnpwsdoqjscwqbsj.supabase.co/storage/v1/object/public/presentation-templates-data/bullet-point4/TOC_box.png">    </p:cNvPr>
          <p:cNvPicPr>
            <a:picLocks noChangeAspect="1"/>
          </p:cNvPicPr>
          <p:nvPr/>
        </p:nvPicPr>
        <p:blipFill>
          <a:blip r:embed="rId4"/>
          <a:stretch>
            <a:fillRect/>
          </a:stretch>
        </p:blipFill>
        <p:spPr>
          <a:xfrm>
            <a:off x="731520" y="2828925"/>
            <a:ext cx="3474720" cy="514350"/>
          </a:xfrm>
          <a:prstGeom prst="rect">
            <a:avLst/>
          </a:prstGeom>
        </p:spPr>
      </p:pic>
      <p:sp>
        <p:nvSpPr>
          <p:cNvPr id="12" name="Shape 7"/>
          <p:cNvSpPr/>
          <p:nvPr/>
        </p:nvSpPr>
        <p:spPr>
          <a:xfrm>
            <a:off x="640080" y="2931795"/>
            <a:ext cx="320040" cy="308610"/>
          </a:xfrm>
          <a:prstGeom prst="ellipse">
            <a:avLst/>
          </a:prstGeom>
          <a:solidFill>
            <a:srgbClr val="5EBBAE"/>
          </a:solidFill>
          <a:ln w="12700">
            <a:solidFill>
              <a:srgbClr val="17A33E"/>
            </a:solidFill>
            <a:prstDash val="solid"/>
          </a:ln>
        </p:spPr>
      </p:sp>
      <p:sp>
        <p:nvSpPr>
          <p:cNvPr id="13" name="Text 8"/>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3</a:t>
            </a:r>
            <a:endParaRPr lang="en-US" sz="1400" dirty="0"/>
          </a:p>
        </p:txBody>
      </p:sp>
      <p:sp>
        <p:nvSpPr>
          <p:cNvPr id="14" name="Text 9"/>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Tendances du marché du caoutchouc : SICOM et SAPH</a:t>
            </a:r>
            <a:endParaRPr lang="en-US" sz="1400" dirty="0"/>
          </a:p>
        </p:txBody>
      </p:sp>
      <p:pic>
        <p:nvPicPr>
          <p:cNvPr id="15" name="Image 3" descr="https://djgurnpwsdoqjscwqbsj.supabase.co/storage/v1/object/public/presentation-templates-data/bullet-point4/TOC_box.png">    </p:cNvPr>
          <p:cNvPicPr>
            <a:picLocks noChangeAspect="1"/>
          </p:cNvPicPr>
          <p:nvPr/>
        </p:nvPicPr>
        <p:blipFill>
          <a:blip r:embed="rId5"/>
          <a:stretch>
            <a:fillRect/>
          </a:stretch>
        </p:blipFill>
        <p:spPr>
          <a:xfrm>
            <a:off x="731520" y="3600450"/>
            <a:ext cx="3474720" cy="514350"/>
          </a:xfrm>
          <a:prstGeom prst="rect">
            <a:avLst/>
          </a:prstGeom>
        </p:spPr>
      </p:pic>
      <p:sp>
        <p:nvSpPr>
          <p:cNvPr id="16" name="Shape 10"/>
          <p:cNvSpPr/>
          <p:nvPr/>
        </p:nvSpPr>
        <p:spPr>
          <a:xfrm>
            <a:off x="640080" y="3703320"/>
            <a:ext cx="320040" cy="308610"/>
          </a:xfrm>
          <a:prstGeom prst="ellipse">
            <a:avLst/>
          </a:prstGeom>
          <a:solidFill>
            <a:srgbClr val="5EBBAE"/>
          </a:solidFill>
          <a:ln w="12700">
            <a:solidFill>
              <a:srgbClr val="17A33E"/>
            </a:solidFill>
            <a:prstDash val="solid"/>
          </a:ln>
        </p:spPr>
      </p:sp>
      <p:sp>
        <p:nvSpPr>
          <p:cNvPr id="17" name="Text 11"/>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4</a:t>
            </a:r>
            <a:endParaRPr lang="en-US" sz="1400" dirty="0"/>
          </a:p>
        </p:txBody>
      </p:sp>
      <p:sp>
        <p:nvSpPr>
          <p:cNvPr id="18" name="Text 12"/>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Sucrivoir : une pilule amère ?</a:t>
            </a:r>
            <a:endParaRPr lang="en-US" sz="1400" dirty="0"/>
          </a:p>
        </p:txBody>
      </p:sp>
      <p:pic>
        <p:nvPicPr>
          <p:cNvPr id="19" name="Image 4" descr="https://djgurnpwsdoqjscwqbsj.supabase.co/storage/v1/object/public/presentation-templates-data/bullet-point4/TOC_box.png">    </p:cNvPr>
          <p:cNvPicPr>
            <a:picLocks noChangeAspect="1"/>
          </p:cNvPicPr>
          <p:nvPr/>
        </p:nvPicPr>
        <p:blipFill>
          <a:blip r:embed="rId6"/>
          <a:stretch>
            <a:fillRect/>
          </a:stretch>
        </p:blipFill>
        <p:spPr>
          <a:xfrm>
            <a:off x="5029200" y="1285875"/>
            <a:ext cx="3474720" cy="514350"/>
          </a:xfrm>
          <a:prstGeom prst="rect">
            <a:avLst/>
          </a:prstGeom>
        </p:spPr>
      </p:pic>
      <p:sp>
        <p:nvSpPr>
          <p:cNvPr id="20" name="Shape 13"/>
          <p:cNvSpPr/>
          <p:nvPr/>
        </p:nvSpPr>
        <p:spPr>
          <a:xfrm>
            <a:off x="4937760" y="1388745"/>
            <a:ext cx="320040" cy="308610"/>
          </a:xfrm>
          <a:prstGeom prst="ellipse">
            <a:avLst/>
          </a:prstGeom>
          <a:solidFill>
            <a:srgbClr val="5EBBAE"/>
          </a:solidFill>
          <a:ln w="12700">
            <a:solidFill>
              <a:srgbClr val="17A33E"/>
            </a:solidFill>
            <a:prstDash val="solid"/>
          </a:ln>
        </p:spPr>
      </p:sp>
      <p:sp>
        <p:nvSpPr>
          <p:cNvPr id="21" name="Text 1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5</a:t>
            </a:r>
            <a:endParaRPr lang="en-US" sz="1400" dirty="0"/>
          </a:p>
        </p:txBody>
      </p:sp>
      <p:sp>
        <p:nvSpPr>
          <p:cNvPr id="22" name="Text 1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CPO et USD : une double contrainte ?</a:t>
            </a:r>
            <a:endParaRPr lang="en-US" sz="1400" dirty="0"/>
          </a:p>
        </p:txBody>
      </p:sp>
      <p:pic>
        <p:nvPicPr>
          <p:cNvPr id="23" name="Image 5" descr="https://djgurnpwsdoqjscwqbsj.supabase.co/storage/v1/object/public/presentation-templates-data/bullet-point4/TOC_box.png">    </p:cNvPr>
          <p:cNvPicPr>
            <a:picLocks noChangeAspect="1"/>
          </p:cNvPicPr>
          <p:nvPr/>
        </p:nvPicPr>
        <p:blipFill>
          <a:blip r:embed="rId7"/>
          <a:stretch>
            <a:fillRect/>
          </a:stretch>
        </p:blipFill>
        <p:spPr>
          <a:xfrm>
            <a:off x="5029200" y="2057400"/>
            <a:ext cx="3474720" cy="514350"/>
          </a:xfrm>
          <a:prstGeom prst="rect">
            <a:avLst/>
          </a:prstGeom>
        </p:spPr>
      </p:pic>
      <p:sp>
        <p:nvSpPr>
          <p:cNvPr id="24" name="Shape 16"/>
          <p:cNvSpPr/>
          <p:nvPr/>
        </p:nvSpPr>
        <p:spPr>
          <a:xfrm>
            <a:off x="4937760" y="2160270"/>
            <a:ext cx="320040" cy="308610"/>
          </a:xfrm>
          <a:prstGeom prst="ellipse">
            <a:avLst/>
          </a:prstGeom>
          <a:solidFill>
            <a:srgbClr val="5EBBAE"/>
          </a:solidFill>
          <a:ln w="12700">
            <a:solidFill>
              <a:srgbClr val="17A33E"/>
            </a:solidFill>
            <a:prstDash val="solid"/>
          </a:ln>
        </p:spPr>
      </p:sp>
      <p:sp>
        <p:nvSpPr>
          <p:cNvPr id="25" name="Text 17"/>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6</a:t>
            </a:r>
            <a:endParaRPr lang="en-US" sz="1400" dirty="0"/>
          </a:p>
        </p:txBody>
      </p:sp>
      <p:sp>
        <p:nvSpPr>
          <p:cNvPr id="26" name="Text 18"/>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Performance financière YTD : juin 2025</a:t>
            </a:r>
            <a:endParaRPr lang="en-US" sz="1400" dirty="0"/>
          </a:p>
        </p:txBody>
      </p:sp>
      <p:pic>
        <p:nvPicPr>
          <p:cNvPr id="27" name="Image 6" descr="https://djgurnpwsdoqjscwqbsj.supabase.co/storage/v1/object/public/presentation-templates-data/bullet-point4/TOC_box.png">    </p:cNvPr>
          <p:cNvPicPr>
            <a:picLocks noChangeAspect="1"/>
          </p:cNvPicPr>
          <p:nvPr/>
        </p:nvPicPr>
        <p:blipFill>
          <a:blip r:embed="rId8"/>
          <a:stretch>
            <a:fillRect/>
          </a:stretch>
        </p:blipFill>
        <p:spPr>
          <a:xfrm>
            <a:off x="5029200" y="2828925"/>
            <a:ext cx="3474720" cy="514350"/>
          </a:xfrm>
          <a:prstGeom prst="rect">
            <a:avLst/>
          </a:prstGeom>
        </p:spPr>
      </p:pic>
      <p:sp>
        <p:nvSpPr>
          <p:cNvPr id="28" name="Shape 19"/>
          <p:cNvSpPr/>
          <p:nvPr/>
        </p:nvSpPr>
        <p:spPr>
          <a:xfrm>
            <a:off x="4937760" y="2931795"/>
            <a:ext cx="320040" cy="308610"/>
          </a:xfrm>
          <a:prstGeom prst="ellipse">
            <a:avLst/>
          </a:prstGeom>
          <a:solidFill>
            <a:srgbClr val="5EBBAE"/>
          </a:solidFill>
          <a:ln w="12700">
            <a:solidFill>
              <a:srgbClr val="17A33E"/>
            </a:solidFill>
            <a:prstDash val="solid"/>
          </a:ln>
        </p:spPr>
      </p:sp>
      <p:sp>
        <p:nvSpPr>
          <p:cNvPr id="29" name="Text 20"/>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7</a:t>
            </a:r>
            <a:endParaRPr lang="en-US" sz="1400" dirty="0"/>
          </a:p>
        </p:txBody>
      </p:sp>
      <p:sp>
        <p:nvSpPr>
          <p:cNvPr id="30" name="Text 21"/>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Flux de revenus : informations clés</a:t>
            </a:r>
            <a:endParaRPr lang="en-US" sz="1400" dirty="0"/>
          </a:p>
        </p:txBody>
      </p:sp>
      <p:pic>
        <p:nvPicPr>
          <p:cNvPr id="31" name="Image 7" descr="https://djgurnpwsdoqjscwqbsj.supabase.co/storage/v1/object/public/presentation-templates-data/bullet-point4/TOC_box.png">    </p:cNvPr>
          <p:cNvPicPr>
            <a:picLocks noChangeAspect="1"/>
          </p:cNvPicPr>
          <p:nvPr/>
        </p:nvPicPr>
        <p:blipFill>
          <a:blip r:embed="rId9"/>
          <a:stretch>
            <a:fillRect/>
          </a:stretch>
        </p:blipFill>
        <p:spPr>
          <a:xfrm>
            <a:off x="5029200" y="3600450"/>
            <a:ext cx="3474720" cy="514350"/>
          </a:xfrm>
          <a:prstGeom prst="rect">
            <a:avLst/>
          </a:prstGeom>
        </p:spPr>
      </p:pic>
      <p:sp>
        <p:nvSpPr>
          <p:cNvPr id="32" name="Shape 22"/>
          <p:cNvSpPr/>
          <p:nvPr/>
        </p:nvSpPr>
        <p:spPr>
          <a:xfrm>
            <a:off x="4937760" y="3703320"/>
            <a:ext cx="320040" cy="308610"/>
          </a:xfrm>
          <a:prstGeom prst="ellipse">
            <a:avLst/>
          </a:prstGeom>
          <a:solidFill>
            <a:srgbClr val="5EBBAE"/>
          </a:solidFill>
          <a:ln w="12700">
            <a:solidFill>
              <a:srgbClr val="17A33E"/>
            </a:solidFill>
            <a:prstDash val="solid"/>
          </a:ln>
        </p:spPr>
      </p:sp>
      <p:sp>
        <p:nvSpPr>
          <p:cNvPr id="33" name="Text 23"/>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8</a:t>
            </a:r>
            <a:endParaRPr lang="en-US" sz="1400" dirty="0"/>
          </a:p>
        </p:txBody>
      </p:sp>
      <p:sp>
        <p:nvSpPr>
          <p:cNvPr id="34" name="Text 24"/>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Aperçu des flux de trésorerie 2025</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https://djgurnpwsdoqjscwqbsj.supabase.co/storage/v1/object/public/presentation-templates-data/bullet-point4/TOC_box.png">    </p:cNvPr>
          <p:cNvPicPr>
            <a:picLocks noChangeAspect="1"/>
          </p:cNvPicPr>
          <p:nvPr/>
        </p:nvPicPr>
        <p:blipFill>
          <a:blip r:embed="rId2"/>
          <a:stretch>
            <a:fillRect/>
          </a:stretch>
        </p:blipFill>
        <p:spPr>
          <a:xfrm>
            <a:off x="731520" y="1285875"/>
            <a:ext cx="3474720" cy="514350"/>
          </a:xfrm>
          <a:prstGeom prst="rect">
            <a:avLst/>
          </a:prstGeom>
        </p:spPr>
      </p:pic>
      <p:sp>
        <p:nvSpPr>
          <p:cNvPr id="3" name="Shape 0"/>
          <p:cNvSpPr/>
          <p:nvPr/>
        </p:nvSpPr>
        <p:spPr>
          <a:xfrm>
            <a:off x="640080" y="1388745"/>
            <a:ext cx="320040" cy="308610"/>
          </a:xfrm>
          <a:prstGeom prst="ellipse">
            <a:avLst/>
          </a:prstGeom>
          <a:solidFill>
            <a:srgbClr val="5EBBAE"/>
          </a:solidFill>
          <a:ln w="12700">
            <a:solidFill>
              <a:srgbClr val="17A33E"/>
            </a:solidFill>
            <a:prstDash val="solid"/>
          </a:ln>
        </p:spPr>
      </p:sp>
      <p:sp>
        <p:nvSpPr>
          <p:cNvPr id="4" name="Text 1"/>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9</a:t>
            </a:r>
            <a:endParaRPr lang="en-US" sz="1400" dirty="0"/>
          </a:p>
        </p:txBody>
      </p:sp>
      <p:sp>
        <p:nvSpPr>
          <p:cNvPr id="5" name="Text 2"/>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Aperçu de la santé financière</a:t>
            </a:r>
            <a:endParaRPr lang="en-US" sz="1400" dirty="0"/>
          </a:p>
        </p:txBody>
      </p:sp>
      <p:pic>
        <p:nvPicPr>
          <p:cNvPr id="6" name="Image 1" descr="https://djgurnpwsdoqjscwqbsj.supabase.co/storage/v1/object/public/presentation-templates-data/bullet-point4/TOC_box.png">    </p:cNvPr>
          <p:cNvPicPr>
            <a:picLocks noChangeAspect="1"/>
          </p:cNvPicPr>
          <p:nvPr/>
        </p:nvPicPr>
        <p:blipFill>
          <a:blip r:embed="rId3"/>
          <a:stretch>
            <a:fillRect/>
          </a:stretch>
        </p:blipFill>
        <p:spPr>
          <a:xfrm>
            <a:off x="731520" y="2057400"/>
            <a:ext cx="3474720" cy="514350"/>
          </a:xfrm>
          <a:prstGeom prst="rect">
            <a:avLst/>
          </a:prstGeom>
        </p:spPr>
      </p:pic>
      <p:sp>
        <p:nvSpPr>
          <p:cNvPr id="7" name="Shape 3"/>
          <p:cNvSpPr/>
          <p:nvPr/>
        </p:nvSpPr>
        <p:spPr>
          <a:xfrm>
            <a:off x="640080" y="2160270"/>
            <a:ext cx="320040" cy="308610"/>
          </a:xfrm>
          <a:prstGeom prst="ellipse">
            <a:avLst/>
          </a:prstGeom>
          <a:solidFill>
            <a:srgbClr val="5EBBAE"/>
          </a:solidFill>
          <a:ln w="12700">
            <a:solidFill>
              <a:srgbClr val="17A33E"/>
            </a:solidFill>
            <a:prstDash val="solid"/>
          </a:ln>
        </p:spPr>
      </p:sp>
      <p:sp>
        <p:nvSpPr>
          <p:cNvPr id="8" name="Text 4"/>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000000"/>
                </a:solidFill>
                <a:latin typeface="Plus Jakarta Sans" pitchFamily="34" charset="0"/>
                <a:ea typeface="Plus Jakarta Sans" pitchFamily="34" charset="-122"/>
                <a:cs typeface="Plus Jakarta Sans" pitchFamily="34" charset="-120"/>
              </a:rPr>
              <a:t>10</a:t>
            </a:r>
            <a:endParaRPr lang="en-US" sz="1400" dirty="0"/>
          </a:p>
        </p:txBody>
      </p:sp>
      <p:sp>
        <p:nvSpPr>
          <p:cNvPr id="9" name="Text 5"/>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SIFCA : Budget et perspectives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Groupe SIFCA : aperçu des performances</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Croissance des revenus</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Revenu net</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Marge EBITDA</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Dépenses d'exploitation</a:t>
            </a:r>
            <a:endParaRPr lang="en-US" sz="1500" dirty="0"/>
          </a:p>
        </p:txBody>
      </p:sp>
      <p:pic>
        <p:nvPicPr>
          <p:cNvPr id="7" name="Image 0" descr="https://djgurnpwsdoqjscwqbsj.supabase.co/storage/v1/object/public/presentation-templates-data/custom3/box_metrics.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https://djgurnpwsdoqjscwqbsj.supabase.co/storage/v1/object/public/presentation-templates-data/custom3/box_metrics.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https://djgurnpwsdoqjscwqbsj.supabase.co/storage/v1/object/public/presentation-templates-data/custom3/box_metrics.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https://djgurnpwsdoqjscwqbsj.supabase.co/storage/v1/object/public/presentation-templates-data/custom3/box_metrics.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12%</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5,2 M$</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18%</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2,1 M$</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65785"/>
            <a:ext cx="8229600" cy="64008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Pic des oléagineux : une arme à double tranchant</a:t>
            </a:r>
            <a:endParaRPr lang="en-US" sz="2300" dirty="0"/>
          </a:p>
        </p:txBody>
      </p:sp>
      <p:pic>
        <p:nvPicPr>
          <p:cNvPr id="3" name="Image 0" descr="https://djgurnpwsdoqjscwqbsj.supabase.co/storage/v1/object/public/presentation-templates-data/custom3/proscons-box.png">    </p:cNvPr>
          <p:cNvPicPr>
            <a:picLocks noChangeAspect="1"/>
          </p:cNvPicPr>
          <p:nvPr/>
        </p:nvPicPr>
        <p:blipFill>
          <a:blip r:embed="rId2"/>
          <a:stretch>
            <a:fillRect/>
          </a:stretch>
        </p:blipFill>
        <p:spPr>
          <a:xfrm>
            <a:off x="731520" y="1440180"/>
            <a:ext cx="3566160" cy="2931795"/>
          </a:xfrm>
          <a:prstGeom prst="rect">
            <a:avLst/>
          </a:prstGeom>
        </p:spPr>
      </p:pic>
      <p:pic>
        <p:nvPicPr>
          <p:cNvPr id="4" name="Image 1" descr="https://djgurnpwsdoqjscwqbsj.supabase.co/storage/v1/object/public/presentation-templates-data/custom3/proscons-box.png">    </p:cNvPr>
          <p:cNvPicPr>
            <a:picLocks noChangeAspect="1"/>
          </p:cNvPicPr>
          <p:nvPr/>
        </p:nvPicPr>
        <p:blipFill>
          <a:blip r:embed="rId3"/>
          <a:stretch>
            <a:fillRect/>
          </a:stretch>
        </p:blipFill>
        <p:spPr>
          <a:xfrm>
            <a:off x="4663440" y="1440180"/>
            <a:ext cx="3566160" cy="2931795"/>
          </a:xfrm>
          <a:prstGeom prst="rect">
            <a:avLst/>
          </a:prstGeom>
        </p:spPr>
      </p:pic>
      <p:sp>
        <p:nvSpPr>
          <p:cNvPr id="5" name="Text 1"/>
          <p:cNvSpPr/>
          <p:nvPr/>
        </p:nvSpPr>
        <p:spPr>
          <a:xfrm>
            <a:off x="82296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Avantages de pointe</a:t>
            </a:r>
            <a:endParaRPr lang="en-US" sz="1500" dirty="0"/>
          </a:p>
        </p:txBody>
      </p:sp>
      <p:sp>
        <p:nvSpPr>
          <p:cNvPr id="6" name="Shape 2"/>
          <p:cNvSpPr/>
          <p:nvPr/>
        </p:nvSpPr>
        <p:spPr>
          <a:xfrm>
            <a:off x="3749040" y="1568768"/>
            <a:ext cx="365760" cy="360045"/>
          </a:xfrm>
          <a:prstGeom prst="ellipse">
            <a:avLst/>
          </a:prstGeom>
          <a:solidFill>
            <a:srgbClr val="0A9C85"/>
          </a:solidFill>
          <a:ln w="12700">
            <a:solidFill>
              <a:srgbClr val="0A9C85"/>
            </a:solidFill>
            <a:prstDash val="solid"/>
          </a:ln>
        </p:spPr>
      </p:sp>
      <p:pic>
        <p:nvPicPr>
          <p:cNvPr id="7" name="Image 2" descr="preencoded.png">    </p:cNvPr>
          <p:cNvPicPr>
            <a:picLocks noChangeAspect="1"/>
          </p:cNvPicPr>
          <p:nvPr/>
        </p:nvPicPr>
        <p:blipFill>
          <a:blip r:embed="rId4"/>
          <a:stretch>
            <a:fillRect/>
          </a:stretch>
        </p:blipFill>
        <p:spPr>
          <a:xfrm>
            <a:off x="3840480" y="1625346"/>
            <a:ext cx="182880" cy="205740"/>
          </a:xfrm>
          <a:prstGeom prst="rect">
            <a:avLst/>
          </a:prstGeom>
        </p:spPr>
      </p:pic>
      <p:sp>
        <p:nvSpPr>
          <p:cNvPr id="8" name="Text 3"/>
          <p:cNvSpPr/>
          <p:nvPr/>
        </p:nvSpPr>
        <p:spPr>
          <a:xfrm>
            <a:off x="475488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Défis de pointe</a:t>
            </a:r>
            <a:endParaRPr lang="en-US" sz="1500" dirty="0"/>
          </a:p>
        </p:txBody>
      </p:sp>
      <p:sp>
        <p:nvSpPr>
          <p:cNvPr id="9" name="Shape 4"/>
          <p:cNvSpPr/>
          <p:nvPr/>
        </p:nvSpPr>
        <p:spPr>
          <a:xfrm>
            <a:off x="7680960" y="1568768"/>
            <a:ext cx="365760" cy="360045"/>
          </a:xfrm>
          <a:prstGeom prst="ellipse">
            <a:avLst/>
          </a:prstGeom>
          <a:solidFill>
            <a:srgbClr val="DA2828"/>
          </a:solidFill>
          <a:ln w="12700">
            <a:solidFill>
              <a:srgbClr val="DA2828"/>
            </a:solidFill>
            <a:prstDash val="solid"/>
          </a:ln>
        </p:spPr>
      </p:sp>
      <p:pic>
        <p:nvPicPr>
          <p:cNvPr id="10" name="Image 3" descr="preencoded.png">    </p:cNvPr>
          <p:cNvPicPr>
            <a:picLocks noChangeAspect="1"/>
          </p:cNvPicPr>
          <p:nvPr/>
        </p:nvPicPr>
        <p:blipFill>
          <a:blip r:embed="rId5"/>
          <a:stretch>
            <a:fillRect/>
          </a:stretch>
        </p:blipFill>
        <p:spPr>
          <a:xfrm>
            <a:off x="7772400" y="1640777"/>
            <a:ext cx="182880" cy="205740"/>
          </a:xfrm>
          <a:prstGeom prst="rect">
            <a:avLst/>
          </a:prstGeom>
        </p:spPr>
      </p:pic>
      <p:sp>
        <p:nvSpPr>
          <p:cNvPr id="11" name="Text 5"/>
          <p:cNvSpPr/>
          <p:nvPr/>
        </p:nvSpPr>
        <p:spPr>
          <a:xfrm>
            <a:off x="86868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L’augmentation du volume de production entraîne une augmentation des revenus globaux pour les producteurs d’oléagineux et les industries connexes.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forte demande pendant la haute saison fait grimper les prix, ce qui se traduit par une des marges bénéficiaires des entreprises.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haute saison nécessite la création d’emplois dans la récolte, la transformation et la distribution, stimulant ainsi les économies locales.</a:t>
            </a:r>
            <a:endParaRPr lang="en-US" sz="800" dirty="0"/>
          </a:p>
        </p:txBody>
      </p:sp>
      <p:sp>
        <p:nvSpPr>
          <p:cNvPr id="12" name="Text 6"/>
          <p:cNvSpPr/>
          <p:nvPr/>
        </p:nvSpPr>
        <p:spPr>
          <a:xfrm>
            <a:off x="480060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surproduction pendant la haute saison peut entraîner une variabilité des prix et une saturation du marché après le pic.</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pression intense pour répondre à la demande peut mettre à rude épreuve les ressources et conduire à des compromis sur la qualité et la durabilité.</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Les pénuries saisonnières de main-d’œuvre et les goulots d’étranglement logistiques peuvent entraver l’efficacité de la récolte, de la transformation et du transport.</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Tendances du marché du caoutchouc : SICOM et SAPH</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Tarifs SICOM</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SAPH Premium</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Croissance du secteur</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Volume échangé</a:t>
            </a:r>
            <a:endParaRPr lang="en-US" sz="1500" dirty="0"/>
          </a:p>
        </p:txBody>
      </p:sp>
      <p:pic>
        <p:nvPicPr>
          <p:cNvPr id="7" name="Image 0" descr="https://djgurnpwsdoqjscwqbsj.supabase.co/storage/v1/object/public/presentation-templates-data/custom3/box_metrics.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https://djgurnpwsdoqjscwqbsj.supabase.co/storage/v1/object/public/presentation-templates-data/custom3/box_metrics.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https://djgurnpwsdoqjscwqbsj.supabase.co/storage/v1/object/public/presentation-templates-data/custom3/box_metrics.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https://djgurnpwsdoqjscwqbsj.supabase.co/storage/v1/object/public/presentation-templates-data/custom3/box_metrics.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 5%</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 2$</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1,2%</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25 000</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1028700"/>
            <a:ext cx="5029200" cy="274320"/>
          </a:xfrm>
          <a:prstGeom prst="rect">
            <a:avLst/>
          </a:prstGeom>
          <a:noFill/>
          <a:ln/>
        </p:spPr>
        <p:txBody>
          <a:bodyPr wrap="square" rtlCol="0" anchor="b"/>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Sucrivoir : une pilule amère ?</a:t>
            </a:r>
            <a:endParaRPr lang="en-US" sz="2300" dirty="0"/>
          </a:p>
        </p:txBody>
      </p:sp>
      <p:pic>
        <p:nvPicPr>
          <p:cNvPr id="3" name="Image 0" descr="https://djgurnpwsdoqjscwqbsj.supabase.co/storage/v1/object/public/Files/Adigitafsugy.png">    </p:cNvPr>
          <p:cNvPicPr>
            <a:picLocks noChangeAspect="1"/>
          </p:cNvPicPr>
          <p:nvPr/>
        </p:nvPicPr>
        <p:blipFill>
          <a:blip r:embed="rId2"/>
          <a:stretch>
            <a:fillRect/>
          </a:stretch>
        </p:blipFill>
        <p:spPr>
          <a:xfrm>
            <a:off x="5943600" y="1028700"/>
            <a:ext cx="2468880" cy="3086100"/>
          </a:xfrm>
          <a:prstGeom prst="rect">
            <a:avLst/>
          </a:prstGeom>
        </p:spPr>
      </p:pic>
      <p:sp>
        <p:nvSpPr>
          <p:cNvPr id="4" name="Text 1"/>
          <p:cNvSpPr/>
          <p:nvPr/>
        </p:nvSpPr>
        <p:spPr>
          <a:xfrm>
            <a:off x="6035040" y="370332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AI</a:t>
            </a:r>
            <a:endParaRPr lang="en-US" sz="800" dirty="0"/>
          </a:p>
        </p:txBody>
      </p:sp>
      <p:sp>
        <p:nvSpPr>
          <p:cNvPr id="5" name="Text 2"/>
          <p:cNvSpPr/>
          <p:nvPr/>
        </p:nvSpPr>
        <p:spPr>
          <a:xfrm>
            <a:off x="548640" y="1543050"/>
            <a:ext cx="50292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La contribution consolidée de la division sucre révèle une perte substantielle, soulignant l'urgence d'identifier les problèmes sous-jacents et de trouver des solutions.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Une contribution négative de 6,3 milliards indique une baisse inquiétante de la rentabilité, exigeant une attention immédiate et des mesures correctives.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Une enquête approfondie est nécessaire pour identifier les facteurs qui influencent la performance de Sucrivoire et élaborer des stratégies d'amélioration. Une analyse approfondie est essentielle.</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Les raisons qui expliquent cette tendance négative suscitent de l’incertitude, soulignant la nécessité d’une réponse rapide et décisive pour atténuer les pertes supplémentaires.</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640080" y="565785"/>
            <a:ext cx="8229600" cy="64008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CPO et USD : une double contrainte ?</a:t>
            </a:r>
            <a:endParaRPr lang="en-US" sz="2300" dirty="0"/>
          </a:p>
        </p:txBody>
      </p:sp>
      <p:pic>
        <p:nvPicPr>
          <p:cNvPr id="3" name="Image 0" descr="https://djgurnpwsdoqjscwqbsj.supabase.co/storage/v1/object/public/presentation-templates-data/custom3/proscons-box.png">    </p:cNvPr>
          <p:cNvPicPr>
            <a:picLocks noChangeAspect="1"/>
          </p:cNvPicPr>
          <p:nvPr/>
        </p:nvPicPr>
        <p:blipFill>
          <a:blip r:embed="rId2"/>
          <a:stretch>
            <a:fillRect/>
          </a:stretch>
        </p:blipFill>
        <p:spPr>
          <a:xfrm>
            <a:off x="731520" y="1440180"/>
            <a:ext cx="3566160" cy="2931795"/>
          </a:xfrm>
          <a:prstGeom prst="rect">
            <a:avLst/>
          </a:prstGeom>
        </p:spPr>
      </p:pic>
      <p:pic>
        <p:nvPicPr>
          <p:cNvPr id="4" name="Image 1" descr="https://djgurnpwsdoqjscwqbsj.supabase.co/storage/v1/object/public/presentation-templates-data/custom3/proscons-box.png">    </p:cNvPr>
          <p:cNvPicPr>
            <a:picLocks noChangeAspect="1"/>
          </p:cNvPicPr>
          <p:nvPr/>
        </p:nvPicPr>
        <p:blipFill>
          <a:blip r:embed="rId3"/>
          <a:stretch>
            <a:fillRect/>
          </a:stretch>
        </p:blipFill>
        <p:spPr>
          <a:xfrm>
            <a:off x="4663440" y="1440180"/>
            <a:ext cx="3566160" cy="2931795"/>
          </a:xfrm>
          <a:prstGeom prst="rect">
            <a:avLst/>
          </a:prstGeom>
        </p:spPr>
      </p:pic>
      <p:sp>
        <p:nvSpPr>
          <p:cNvPr id="5" name="Text 1"/>
          <p:cNvSpPr/>
          <p:nvPr/>
        </p:nvSpPr>
        <p:spPr>
          <a:xfrm>
            <a:off x="82296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Avantages potentiels</a:t>
            </a:r>
            <a:endParaRPr lang="en-US" sz="1500" dirty="0"/>
          </a:p>
        </p:txBody>
      </p:sp>
      <p:sp>
        <p:nvSpPr>
          <p:cNvPr id="6" name="Shape 2"/>
          <p:cNvSpPr/>
          <p:nvPr/>
        </p:nvSpPr>
        <p:spPr>
          <a:xfrm>
            <a:off x="3749040" y="1568768"/>
            <a:ext cx="365760" cy="360045"/>
          </a:xfrm>
          <a:prstGeom prst="ellipse">
            <a:avLst/>
          </a:prstGeom>
          <a:solidFill>
            <a:srgbClr val="0A9C85"/>
          </a:solidFill>
          <a:ln w="12700">
            <a:solidFill>
              <a:srgbClr val="0A9C85"/>
            </a:solidFill>
            <a:prstDash val="solid"/>
          </a:ln>
        </p:spPr>
      </p:sp>
      <p:pic>
        <p:nvPicPr>
          <p:cNvPr id="7" name="Image 2" descr="preencoded.png">    </p:cNvPr>
          <p:cNvPicPr>
            <a:picLocks noChangeAspect="1"/>
          </p:cNvPicPr>
          <p:nvPr/>
        </p:nvPicPr>
        <p:blipFill>
          <a:blip r:embed="rId4"/>
          <a:stretch>
            <a:fillRect/>
          </a:stretch>
        </p:blipFill>
        <p:spPr>
          <a:xfrm>
            <a:off x="3840480" y="1625346"/>
            <a:ext cx="182880" cy="205740"/>
          </a:xfrm>
          <a:prstGeom prst="rect">
            <a:avLst/>
          </a:prstGeom>
        </p:spPr>
      </p:pic>
      <p:sp>
        <p:nvSpPr>
          <p:cNvPr id="8" name="Text 3"/>
          <p:cNvSpPr/>
          <p:nvPr/>
        </p:nvSpPr>
        <p:spPr>
          <a:xfrm>
            <a:off x="4754880" y="1543050"/>
            <a:ext cx="2743200" cy="488633"/>
          </a:xfrm>
          <a:prstGeom prst="rect">
            <a:avLst/>
          </a:prstGeom>
          <a:noFill/>
          <a:ln/>
        </p:spPr>
        <p:txBody>
          <a:bodyPr wrap="square" rtlCol="0" anchor="ctr"/>
          <a:lstStyle/>
          <a:p>
            <a:pPr indent="0" marL="0">
              <a:buNone/>
            </a:pPr>
            <a:r>
              <a:rPr lang="en-US" sz="1500" b="1" dirty="0">
                <a:solidFill>
                  <a:srgbClr val="000000"/>
                </a:solidFill>
                <a:latin typeface="Plus Jakarta Sans" pitchFamily="34" charset="0"/>
                <a:ea typeface="Plus Jakarta Sans" pitchFamily="34" charset="-122"/>
                <a:cs typeface="Plus Jakarta Sans" pitchFamily="34" charset="-120"/>
              </a:rPr>
              <a:t>Principaux défis</a:t>
            </a:r>
            <a:endParaRPr lang="en-US" sz="1500" dirty="0"/>
          </a:p>
        </p:txBody>
      </p:sp>
      <p:sp>
        <p:nvSpPr>
          <p:cNvPr id="9" name="Shape 4"/>
          <p:cNvSpPr/>
          <p:nvPr/>
        </p:nvSpPr>
        <p:spPr>
          <a:xfrm>
            <a:off x="7680960" y="1568768"/>
            <a:ext cx="365760" cy="360045"/>
          </a:xfrm>
          <a:prstGeom prst="ellipse">
            <a:avLst/>
          </a:prstGeom>
          <a:solidFill>
            <a:srgbClr val="DA2828"/>
          </a:solidFill>
          <a:ln w="12700">
            <a:solidFill>
              <a:srgbClr val="DA2828"/>
            </a:solidFill>
            <a:prstDash val="solid"/>
          </a:ln>
        </p:spPr>
      </p:sp>
      <p:pic>
        <p:nvPicPr>
          <p:cNvPr id="10" name="Image 3" descr="preencoded.png">    </p:cNvPr>
          <p:cNvPicPr>
            <a:picLocks noChangeAspect="1"/>
          </p:cNvPicPr>
          <p:nvPr/>
        </p:nvPicPr>
        <p:blipFill>
          <a:blip r:embed="rId5"/>
          <a:stretch>
            <a:fillRect/>
          </a:stretch>
        </p:blipFill>
        <p:spPr>
          <a:xfrm>
            <a:off x="7772400" y="1640777"/>
            <a:ext cx="182880" cy="205740"/>
          </a:xfrm>
          <a:prstGeom prst="rect">
            <a:avLst/>
          </a:prstGeom>
        </p:spPr>
      </p:pic>
      <p:sp>
        <p:nvSpPr>
          <p:cNvPr id="11" name="Text 5"/>
          <p:cNvSpPr/>
          <p:nvPr/>
        </p:nvSpPr>
        <p:spPr>
          <a:xfrm>
            <a:off x="86868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baisse des prix du CPO peut réduire les coûts opérationnels des entreprises de transformation du caoutchouc qui dépendent des dérivés de l’huile de palme ou des biocarburants, améliorant ainsi les marges bénéficiaires.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Un dollar plus faible pourrait stimuler les exportations de caoutchouc, les rendre plus compétitives sur les marchés internationaux et attirer une demande plus élevée de la part des acheteurs étrangers.</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Les stratégies de couverture peuvent atténuer la variabilité du dollar américain, offrant une stabilité financière et une prévisibilité des flux de revenus malgré la fréquence du marché.</a:t>
            </a:r>
            <a:endParaRPr lang="en-US" sz="800" dirty="0"/>
          </a:p>
        </p:txBody>
      </p:sp>
      <p:sp>
        <p:nvSpPr>
          <p:cNvPr id="12" name="Text 6"/>
          <p:cNvSpPr/>
          <p:nvPr/>
        </p:nvSpPr>
        <p:spPr>
          <a:xfrm>
            <a:off x="4800600" y="2160270"/>
            <a:ext cx="3200400" cy="0"/>
          </a:xfrm>
          <a:prstGeom prst="rect">
            <a:avLst/>
          </a:prstGeom>
          <a:noFill/>
          <a:ln/>
        </p:spPr>
        <p:txBody>
          <a:bodyPr wrap="square" rtlCol="0" anchor="t"/>
          <a:lstStyle/>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baisse des prix du CPO a réduit les marges bénéficiaires des producteurs de caoutchouc qui pourraient se diversifier dans l’huile de palme comme source de revenus supplémentaire.</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La préférence du dollar américain crée une incertitude sur les recettes d’exportation, ce qui rend la planification financière difficile et peut avoir un impact négatif sur les décisions d’investissement.</a:t>
            </a:r>
            <a:endParaRPr lang="en-US" sz="800" dirty="0"/>
          </a:p>
          <a:p>
            <a:pPr marL="342900" indent="-342900">
              <a:lnSpc>
                <a:spcPts val="1200"/>
              </a:lnSpc>
              <a:spcAft>
                <a:spcPts val="1200"/>
              </a:spcAft>
              <a:buSzPct val="100000"/>
              <a:buFont typeface="+mj-lt"/>
              <a:buAutoNum type="arabicPeriod" startAt="1"/>
            </a:pPr>
            <a:r>
              <a:rPr lang="en-US" sz="800" dirty="0">
                <a:solidFill>
                  <a:srgbClr val="000000"/>
                </a:solidFill>
                <a:latin typeface="Plus Jakarta Sans Light" pitchFamily="34" charset="0"/>
                <a:ea typeface="Plus Jakarta Sans Light" pitchFamily="34" charset="-122"/>
                <a:cs typeface="Plus Jakarta Sans Light" pitchFamily="34" charset="-120"/>
              </a:rPr>
              <a:t>Les résultats du secteur du caoutchouc souffrent de l'impact de la baisse des prix du CPO sur la demande et la production, entraînant une baisse des revenus et des pertes d'emplois potentiels.</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548640" y="565785"/>
            <a:ext cx="8229600" cy="274320"/>
          </a:xfrm>
          <a:prstGeom prst="rect">
            <a:avLst/>
          </a:prstGeom>
          <a:noFill/>
          <a:ln/>
        </p:spPr>
        <p:txBody>
          <a:bodyPr wrap="square" rtlCol="0" anchor="ctr"/>
          <a:lstStyle/>
          <a:p>
            <a:pPr indent="0" marL="0">
              <a:lnSpc>
                <a:spcPts val="3500"/>
              </a:lnSpc>
              <a:buNone/>
            </a:pPr>
            <a:r>
              <a:rPr lang="en-US" sz="2300" b="1" dirty="0">
                <a:solidFill>
                  <a:srgbClr val="000000"/>
                </a:solidFill>
                <a:latin typeface="Plus Jakarta Sans" pitchFamily="34" charset="0"/>
                <a:ea typeface="Plus Jakarta Sans" pitchFamily="34" charset="-122"/>
                <a:cs typeface="Plus Jakarta Sans" pitchFamily="34" charset="-120"/>
              </a:rPr>
              <a:t>Performance financière YTD : juin 2025</a:t>
            </a:r>
            <a:endParaRPr lang="en-US" sz="2300" dirty="0"/>
          </a:p>
        </p:txBody>
      </p:sp>
      <p:sp>
        <p:nvSpPr>
          <p:cNvPr id="3" name="Text 1"/>
          <p:cNvSpPr/>
          <p:nvPr/>
        </p:nvSpPr>
        <p:spPr>
          <a:xfrm>
            <a:off x="548640" y="133731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Chiffre d'affaires YTD</a:t>
            </a:r>
            <a:endParaRPr lang="en-US" sz="1500" dirty="0"/>
          </a:p>
        </p:txBody>
      </p:sp>
      <p:sp>
        <p:nvSpPr>
          <p:cNvPr id="4" name="Text 2"/>
          <p:cNvSpPr/>
          <p:nvPr/>
        </p:nvSpPr>
        <p:spPr>
          <a:xfrm>
            <a:off x="548640" y="221170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EBITDA YTD</a:t>
            </a:r>
            <a:endParaRPr lang="en-US" sz="1500" dirty="0"/>
          </a:p>
        </p:txBody>
      </p:sp>
      <p:sp>
        <p:nvSpPr>
          <p:cNvPr id="5" name="Text 3"/>
          <p:cNvSpPr/>
          <p:nvPr/>
        </p:nvSpPr>
        <p:spPr>
          <a:xfrm>
            <a:off x="548640" y="3086100"/>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NPAT YTD</a:t>
            </a:r>
            <a:endParaRPr lang="en-US" sz="1500" dirty="0"/>
          </a:p>
        </p:txBody>
      </p:sp>
      <p:sp>
        <p:nvSpPr>
          <p:cNvPr id="6" name="Text 4"/>
          <p:cNvSpPr/>
          <p:nvPr/>
        </p:nvSpPr>
        <p:spPr>
          <a:xfrm>
            <a:off x="548640" y="3960495"/>
            <a:ext cx="5029200" cy="274320"/>
          </a:xfrm>
          <a:prstGeom prst="rect">
            <a:avLst/>
          </a:prstGeom>
          <a:noFill/>
          <a:ln/>
        </p:spPr>
        <p:txBody>
          <a:bodyPr wrap="square" rtlCol="0" anchor="t"/>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Croissance des revenus</a:t>
            </a:r>
            <a:endParaRPr lang="en-US" sz="1500" dirty="0"/>
          </a:p>
        </p:txBody>
      </p:sp>
      <p:pic>
        <p:nvPicPr>
          <p:cNvPr id="7" name="Image 0" descr="https://djgurnpwsdoqjscwqbsj.supabase.co/storage/v1/object/public/presentation-templates-data/custom3/box_metrics.png">    </p:cNvPr>
          <p:cNvPicPr>
            <a:picLocks noChangeAspect="1"/>
          </p:cNvPicPr>
          <p:nvPr/>
        </p:nvPicPr>
        <p:blipFill>
          <a:blip r:embed="rId2"/>
          <a:stretch>
            <a:fillRect/>
          </a:stretch>
        </p:blipFill>
        <p:spPr>
          <a:xfrm>
            <a:off x="7132320" y="1260158"/>
            <a:ext cx="1371600" cy="411480"/>
          </a:xfrm>
          <a:prstGeom prst="rect">
            <a:avLst/>
          </a:prstGeom>
        </p:spPr>
      </p:pic>
      <p:pic>
        <p:nvPicPr>
          <p:cNvPr id="8" name="Image 1" descr="https://djgurnpwsdoqjscwqbsj.supabase.co/storage/v1/object/public/presentation-templates-data/custom3/box_metrics.png">    </p:cNvPr>
          <p:cNvPicPr>
            <a:picLocks noChangeAspect="1"/>
          </p:cNvPicPr>
          <p:nvPr/>
        </p:nvPicPr>
        <p:blipFill>
          <a:blip r:embed="rId3"/>
          <a:stretch>
            <a:fillRect/>
          </a:stretch>
        </p:blipFill>
        <p:spPr>
          <a:xfrm>
            <a:off x="7132320" y="2134553"/>
            <a:ext cx="1371600" cy="411480"/>
          </a:xfrm>
          <a:prstGeom prst="rect">
            <a:avLst/>
          </a:prstGeom>
        </p:spPr>
      </p:pic>
      <p:pic>
        <p:nvPicPr>
          <p:cNvPr id="9" name="Image 2" descr="https://djgurnpwsdoqjscwqbsj.supabase.co/storage/v1/object/public/presentation-templates-data/custom3/box_metrics.png">    </p:cNvPr>
          <p:cNvPicPr>
            <a:picLocks noChangeAspect="1"/>
          </p:cNvPicPr>
          <p:nvPr/>
        </p:nvPicPr>
        <p:blipFill>
          <a:blip r:embed="rId4"/>
          <a:stretch>
            <a:fillRect/>
          </a:stretch>
        </p:blipFill>
        <p:spPr>
          <a:xfrm>
            <a:off x="7132320" y="3008948"/>
            <a:ext cx="1371600" cy="411480"/>
          </a:xfrm>
          <a:prstGeom prst="rect">
            <a:avLst/>
          </a:prstGeom>
        </p:spPr>
      </p:pic>
      <p:pic>
        <p:nvPicPr>
          <p:cNvPr id="10" name="Image 3" descr="https://djgurnpwsdoqjscwqbsj.supabase.co/storage/v1/object/public/presentation-templates-data/custom3/box_metrics.png">    </p:cNvPr>
          <p:cNvPicPr>
            <a:picLocks noChangeAspect="1"/>
          </p:cNvPicPr>
          <p:nvPr/>
        </p:nvPicPr>
        <p:blipFill>
          <a:blip r:embed="rId5"/>
          <a:stretch>
            <a:fillRect/>
          </a:stretch>
        </p:blipFill>
        <p:spPr>
          <a:xfrm>
            <a:off x="7132320" y="3883343"/>
            <a:ext cx="1371600" cy="411480"/>
          </a:xfrm>
          <a:prstGeom prst="rect">
            <a:avLst/>
          </a:prstGeom>
        </p:spPr>
      </p:pic>
      <p:sp>
        <p:nvSpPr>
          <p:cNvPr id="11" name="Text 5"/>
          <p:cNvSpPr/>
          <p:nvPr/>
        </p:nvSpPr>
        <p:spPr>
          <a:xfrm>
            <a:off x="7132320" y="126015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422B</a:t>
            </a:r>
            <a:endParaRPr lang="en-US" sz="1500" dirty="0"/>
          </a:p>
        </p:txBody>
      </p:sp>
      <p:sp>
        <p:nvSpPr>
          <p:cNvPr id="12" name="Text 6"/>
          <p:cNvSpPr/>
          <p:nvPr/>
        </p:nvSpPr>
        <p:spPr>
          <a:xfrm>
            <a:off x="7132320" y="213455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91B</a:t>
            </a:r>
            <a:endParaRPr lang="en-US" sz="1500" dirty="0"/>
          </a:p>
        </p:txBody>
      </p:sp>
      <p:sp>
        <p:nvSpPr>
          <p:cNvPr id="13" name="Text 7"/>
          <p:cNvSpPr/>
          <p:nvPr/>
        </p:nvSpPr>
        <p:spPr>
          <a:xfrm>
            <a:off x="7132320" y="3008948"/>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36B</a:t>
            </a:r>
            <a:endParaRPr lang="en-US" sz="1500" dirty="0"/>
          </a:p>
        </p:txBody>
      </p:sp>
      <p:sp>
        <p:nvSpPr>
          <p:cNvPr id="14" name="Text 8"/>
          <p:cNvSpPr/>
          <p:nvPr/>
        </p:nvSpPr>
        <p:spPr>
          <a:xfrm>
            <a:off x="7132320" y="3883343"/>
            <a:ext cx="1371600" cy="411480"/>
          </a:xfrm>
          <a:prstGeom prst="rect">
            <a:avLst/>
          </a:prstGeom>
          <a:noFill/>
          <a:ln/>
        </p:spPr>
        <p:txBody>
          <a:bodyPr wrap="square" rtlCol="0" anchor="ctr"/>
          <a:lstStyle/>
          <a:p>
            <a:pPr algn="ctr" indent="0" marL="0">
              <a:buNone/>
            </a:pPr>
            <a:r>
              <a:rPr lang="en-US" sz="1500" b="1" dirty="0">
                <a:solidFill>
                  <a:srgbClr val="000000"/>
                </a:solidFill>
                <a:latin typeface="Plus Jakarta Sans" pitchFamily="34" charset="0"/>
                <a:ea typeface="Plus Jakarta Sans" pitchFamily="34" charset="-122"/>
                <a:cs typeface="Plus Jakarta Sans" pitchFamily="34" charset="-120"/>
              </a:rPr>
              <a:t>15%</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2025-07-21T08:58:37Z</dcterms:created>
  <dcterms:modified xsi:type="dcterms:W3CDTF">2025-07-21T08:58:37Z</dcterms:modified>
</cp:coreProperties>
</file>