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notesMasterIdLst>
    <p:notesMasterId r:id="rId17"/>
  </p:notesMasterIdLst>
  <p:sldSz cx="9144000" cy="5143500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20" Type="http://schemas.openxmlformats.org/officeDocument/2006/relationships/theme" Target="theme/theme1.xml"/><Relationship Id="rId2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-image-1.png"/><Relationship Id="rId2" Type="http://schemas.openxmlformats.org/officeDocument/2006/relationships/image" Target="../media/image-2-2.png"/><Relationship Id="rId3" Type="http://schemas.openxmlformats.org/officeDocument/2006/relationships/image" Target="../media/image-2-2.png"/><Relationship Id="rId4" Type="http://schemas.openxmlformats.org/officeDocument/2006/relationships/image" Target="../media/image-2-2.png"/><Relationship Id="rId5" Type="http://schemas.openxmlformats.org/officeDocument/2006/relationships/image" Target="../media/image-2-2.png"/><Relationship Id="rId6" Type="http://schemas.openxmlformats.org/officeDocument/2006/relationships/image" Target="../media/image-2-2.png"/><Relationship Id="rId7" Type="http://schemas.openxmlformats.org/officeDocument/2006/relationships/image" Target="../media/image-2-2.png"/><Relationship Id="rId8" Type="http://schemas.openxmlformats.org/officeDocument/2006/relationships/image" Target="../media/image-2-2.png"/><Relationship Id="rId9" Type="http://schemas.openxmlformats.org/officeDocument/2006/relationships/image" Target="../media/image-2-2.png"/><Relationship Id="rId10" Type="http://schemas.openxmlformats.org/officeDocument/2006/relationships/slideLayout" Target="../slideLayouts/slideLayout1.xml"/><Relationship Id="rId11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-image-1.png"/><Relationship Id="rId2" Type="http://schemas.openxmlformats.org/officeDocument/2006/relationships/image" Target="../media/image-3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-image-1.png"/><Relationship Id="rId2" Type="http://schemas.openxmlformats.org/officeDocument/2006/relationships/image" Target="../media/image-5-2.png"/><Relationship Id="rId3" Type="http://schemas.openxmlformats.org/officeDocument/2006/relationships/image" Target="../media/image-5-3.png"/><Relationship Id="rId4" Type="http://schemas.openxmlformats.org/officeDocument/2006/relationships/image" Target="../media/image-5-2.png"/><Relationship Id="rId5" Type="http://schemas.openxmlformats.org/officeDocument/2006/relationships/image" Target="../media/image-5-5.png"/><Relationship Id="rId6" Type="http://schemas.openxmlformats.org/officeDocument/2006/relationships/slideLayout" Target="../slideLayouts/slideLayout2.xml"/><Relationship Id="rId7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images.pexels.com/photos/33134865/pexels-photo-33134865.jpeg?auto=compress&amp;cs=tinysrgb&amp;fit=crop&amp;h=1200&amp;w=800" TargetMode="External"/><Relationship Id="rId1" Type="http://schemas.openxmlformats.org/officeDocument/2006/relationships/image" Target="../media/Slide-6-image-1.png"/><Relationship Id="rId2" Type="http://schemas.openxmlformats.org/officeDocument/2006/relationships/image" Target="../media/image-6-2.jpe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images.pexels.com/photos/33134865/pexels-photo-33134865.jpeg?auto=compress&amp;cs=tinysrgb&amp;fit=crop&amp;h=1200&amp;w=800" TargetMode="External"/><Relationship Id="rId1" Type="http://schemas.openxmlformats.org/officeDocument/2006/relationships/image" Target="../media/Slide-7-image-1.png"/><Relationship Id="rId2" Type="http://schemas.openxmlformats.org/officeDocument/2006/relationships/image" Target="../media/image-7-2.jpe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-image-1.png"/><Relationship Id="rId2" Type="http://schemas.openxmlformats.org/officeDocument/2006/relationships/image" Target="../media/image-8-2.png"/><Relationship Id="rId3" Type="http://schemas.openxmlformats.org/officeDocument/2006/relationships/image" Target="../media/image-8-3.png"/><Relationship Id="rId4" Type="http://schemas.openxmlformats.org/officeDocument/2006/relationships/image" Target="../media/image-8-2.png"/><Relationship Id="rId5" Type="http://schemas.openxmlformats.org/officeDocument/2006/relationships/image" Target="../media/image-8-5.png"/><Relationship Id="rId6" Type="http://schemas.openxmlformats.org/officeDocument/2006/relationships/slideLayout" Target="../slideLayouts/slideLayout2.xml"/><Relationship Id="rId7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286000" y="2314575"/>
            <a:ext cx="4572000" cy="0"/>
          </a:xfrm>
          <a:prstGeom prst="rect">
            <a:avLst/>
          </a:prstGeom>
          <a:noFill/>
          <a:ln/>
        </p:spPr>
        <p:txBody>
          <a:bodyPr wrap="square" rtlCol="0" anchor="ctr"/>
          <a:lstStyle>
            <a:lvl1pPr algn="l"/>
          </a:lstStyle>
          <a:p>
            <a:pPr algn="ctr" indent="0" marL="0">
              <a:buNone/>
            </a:pPr>
            <a:r>
              <a:rPr lang="en-US" sz="3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Ace the Interview: Telephonic vs. Virtual</a:t>
            </a:r>
            <a:endParaRPr lang="en-US" sz="3500" dirty="0"/>
          </a:p>
        </p:txBody>
      </p:sp>
      <p:sp>
        <p:nvSpPr>
          <p:cNvPr id="3" name="Text 1"/>
          <p:cNvSpPr/>
          <p:nvPr/>
        </p:nvSpPr>
        <p:spPr>
          <a:xfrm>
            <a:off x="1828800" y="3600450"/>
            <a:ext cx="5486400" cy="0"/>
          </a:xfrm>
          <a:prstGeom prst="rect">
            <a:avLst/>
          </a:prstGeom>
          <a:noFill/>
          <a:ln/>
        </p:spPr>
        <p:txBody>
          <a:bodyPr wrap="square" rtlCol="0" anchor="t"/>
          <a:lstStyle>
            <a:lvl1pPr algn="l"/>
          </a:lstStyle>
          <a:p>
            <a:pPr algn="ctr" indent="0" marL="0">
              <a:buNone/>
            </a:pPr>
            <a:r>
              <a:rPr lang="en-US" sz="15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Unlocking Success in Modern Interview Formats and Strategies</a:t>
            </a:r>
            <a:endParaRPr lang="en-US" sz="15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771525"/>
            <a:ext cx="73152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Virtual Interview Drawbacks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457200" y="128587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01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914400" y="1285875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Technical glitches during a virtual interview can disrupt the flow and impact the candidate's performance negatively.</a:t>
            </a:r>
            <a:endParaRPr lang="en-US" sz="1200" dirty="0"/>
          </a:p>
        </p:txBody>
      </p:sp>
      <p:sp>
        <p:nvSpPr>
          <p:cNvPr id="5" name="Text 3"/>
          <p:cNvSpPr/>
          <p:nvPr/>
        </p:nvSpPr>
        <p:spPr>
          <a:xfrm>
            <a:off x="457200" y="1954530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02</a:t>
            </a:r>
            <a:endParaRPr lang="en-US" sz="1500" dirty="0"/>
          </a:p>
        </p:txBody>
      </p:sp>
      <p:sp>
        <p:nvSpPr>
          <p:cNvPr id="6" name="Text 4"/>
          <p:cNvSpPr/>
          <p:nvPr/>
        </p:nvSpPr>
        <p:spPr>
          <a:xfrm>
            <a:off x="914400" y="1954530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Unstable internet connections can lead to audio and video problems, hindering effective communication and causing frustration.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457200" y="262318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03</a:t>
            </a:r>
            <a:endParaRPr lang="en-US" sz="1500" dirty="0"/>
          </a:p>
        </p:txBody>
      </p:sp>
      <p:sp>
        <p:nvSpPr>
          <p:cNvPr id="8" name="Text 6"/>
          <p:cNvSpPr/>
          <p:nvPr/>
        </p:nvSpPr>
        <p:spPr>
          <a:xfrm>
            <a:off x="914400" y="2623185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The candidate's home environment may present distractions, affecting their focus and ability to present themselves professionally.</a:t>
            </a:r>
            <a:endParaRPr lang="en-US" sz="1200" dirty="0"/>
          </a:p>
        </p:txBody>
      </p:sp>
      <p:sp>
        <p:nvSpPr>
          <p:cNvPr id="9" name="Text 7"/>
          <p:cNvSpPr/>
          <p:nvPr/>
        </p:nvSpPr>
        <p:spPr>
          <a:xfrm>
            <a:off x="457200" y="3291840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04</a:t>
            </a:r>
            <a:endParaRPr lang="en-US" sz="1500" dirty="0"/>
          </a:p>
        </p:txBody>
      </p:sp>
      <p:sp>
        <p:nvSpPr>
          <p:cNvPr id="10" name="Text 8"/>
          <p:cNvSpPr/>
          <p:nvPr/>
        </p:nvSpPr>
        <p:spPr>
          <a:xfrm>
            <a:off x="914400" y="3291840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Assessing genuine personality and cultural fit can be challenging in virtual interviews due to limited interaction.</a:t>
            </a:r>
            <a:endParaRPr lang="en-US" sz="1200" dirty="0"/>
          </a:p>
        </p:txBody>
      </p:sp>
      <p:sp>
        <p:nvSpPr>
          <p:cNvPr id="11" name="Text 9"/>
          <p:cNvSpPr/>
          <p:nvPr/>
        </p:nvSpPr>
        <p:spPr>
          <a:xfrm>
            <a:off x="457200" y="396049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05</a:t>
            </a:r>
            <a:endParaRPr lang="en-US" sz="1500" dirty="0"/>
          </a:p>
        </p:txBody>
      </p:sp>
      <p:sp>
        <p:nvSpPr>
          <p:cNvPr id="12" name="Text 10"/>
          <p:cNvSpPr/>
          <p:nvPr/>
        </p:nvSpPr>
        <p:spPr>
          <a:xfrm>
            <a:off x="914400" y="3960495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Maintaining engagement and building rapport can be more difficult in a virtual setting compared to in-person interviews.</a:t>
            </a:r>
            <a:endParaRPr lang="en-US" sz="12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771525"/>
            <a:ext cx="73152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Telephonic vs. Virtual: Key Differences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457200" y="128587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01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914400" y="1285875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Virtual communication allows for visual cues, while telephonic relies solely on auditory signals for understanding and engagement.</a:t>
            </a:r>
            <a:endParaRPr lang="en-US" sz="1200" dirty="0"/>
          </a:p>
        </p:txBody>
      </p:sp>
      <p:sp>
        <p:nvSpPr>
          <p:cNvPr id="5" name="Text 3"/>
          <p:cNvSpPr/>
          <p:nvPr/>
        </p:nvSpPr>
        <p:spPr>
          <a:xfrm>
            <a:off x="457200" y="1954530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02</a:t>
            </a:r>
            <a:endParaRPr lang="en-US" sz="1500" dirty="0"/>
          </a:p>
        </p:txBody>
      </p:sp>
      <p:sp>
        <p:nvSpPr>
          <p:cNvPr id="6" name="Text 4"/>
          <p:cNvSpPr/>
          <p:nvPr/>
        </p:nvSpPr>
        <p:spPr>
          <a:xfrm>
            <a:off x="914400" y="1954530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Virtual interactions demand specific technologies like cameras and reliable internet, absent in simpler telephonic setups.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457200" y="262318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03</a:t>
            </a:r>
            <a:endParaRPr lang="en-US" sz="1500" dirty="0"/>
          </a:p>
        </p:txBody>
      </p:sp>
      <p:sp>
        <p:nvSpPr>
          <p:cNvPr id="8" name="Text 6"/>
          <p:cNvSpPr/>
          <p:nvPr/>
        </p:nvSpPr>
        <p:spPr>
          <a:xfrm>
            <a:off x="914400" y="2623185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Virtual meetings often facilitate deeper interaction through screen sharing and collaborative tools, unlike phone calls.</a:t>
            </a:r>
            <a:endParaRPr lang="en-US" sz="1200" dirty="0"/>
          </a:p>
        </p:txBody>
      </p:sp>
      <p:sp>
        <p:nvSpPr>
          <p:cNvPr id="9" name="Text 7"/>
          <p:cNvSpPr/>
          <p:nvPr/>
        </p:nvSpPr>
        <p:spPr>
          <a:xfrm>
            <a:off x="457200" y="3291840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04</a:t>
            </a:r>
            <a:endParaRPr lang="en-US" sz="1500" dirty="0"/>
          </a:p>
        </p:txBody>
      </p:sp>
      <p:sp>
        <p:nvSpPr>
          <p:cNvPr id="10" name="Text 8"/>
          <p:cNvSpPr/>
          <p:nvPr/>
        </p:nvSpPr>
        <p:spPr>
          <a:xfrm>
            <a:off x="914400" y="3291840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Virtual platforms allow observation of body language, enriching communication beyond words alone in telephonic exchanges.</a:t>
            </a:r>
            <a:endParaRPr lang="en-US" sz="1200" dirty="0"/>
          </a:p>
        </p:txBody>
      </p:sp>
      <p:sp>
        <p:nvSpPr>
          <p:cNvPr id="11" name="Text 9"/>
          <p:cNvSpPr/>
          <p:nvPr/>
        </p:nvSpPr>
        <p:spPr>
          <a:xfrm>
            <a:off x="457200" y="396049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05</a:t>
            </a:r>
            <a:endParaRPr lang="en-US" sz="1500" dirty="0"/>
          </a:p>
        </p:txBody>
      </p:sp>
      <p:sp>
        <p:nvSpPr>
          <p:cNvPr id="12" name="Text 10"/>
          <p:cNvSpPr/>
          <p:nvPr/>
        </p:nvSpPr>
        <p:spPr>
          <a:xfrm>
            <a:off x="914400" y="3960495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Virtual environments may foster increased engagement using interactive features, potentially surpassing telephonic conversation involvement.</a:t>
            </a:r>
            <a:endParaRPr lang="en-US" sz="12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771525"/>
            <a:ext cx="73152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Ace That Phone Interview!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457200" y="128587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01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914400" y="1285875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Gather key points, resume, and examples beforehand. Organized notes boost confidence and ensure comprehensive answers during the call.</a:t>
            </a:r>
            <a:endParaRPr lang="en-US" sz="1200" dirty="0"/>
          </a:p>
        </p:txBody>
      </p:sp>
      <p:sp>
        <p:nvSpPr>
          <p:cNvPr id="5" name="Text 3"/>
          <p:cNvSpPr/>
          <p:nvPr/>
        </p:nvSpPr>
        <p:spPr>
          <a:xfrm>
            <a:off x="457200" y="1954530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02</a:t>
            </a:r>
            <a:endParaRPr lang="en-US" sz="1500" dirty="0"/>
          </a:p>
        </p:txBody>
      </p:sp>
      <p:sp>
        <p:nvSpPr>
          <p:cNvPr id="6" name="Text 4"/>
          <p:cNvSpPr/>
          <p:nvPr/>
        </p:nvSpPr>
        <p:spPr>
          <a:xfrm>
            <a:off x="914400" y="1954530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Enunciate clearly and at a moderate pace. Avoid mumbling and use pauses to emphasize important details effectively.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457200" y="262318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03</a:t>
            </a:r>
            <a:endParaRPr lang="en-US" sz="1500" dirty="0"/>
          </a:p>
        </p:txBody>
      </p:sp>
      <p:sp>
        <p:nvSpPr>
          <p:cNvPr id="8" name="Text 6"/>
          <p:cNvSpPr/>
          <p:nvPr/>
        </p:nvSpPr>
        <p:spPr>
          <a:xfrm>
            <a:off x="914400" y="2623185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Eliminate background noise: close windows, silence devices, and inform housemates to maintain a professional environment.</a:t>
            </a:r>
            <a:endParaRPr lang="en-US" sz="1200" dirty="0"/>
          </a:p>
        </p:txBody>
      </p:sp>
      <p:sp>
        <p:nvSpPr>
          <p:cNvPr id="9" name="Text 7"/>
          <p:cNvSpPr/>
          <p:nvPr/>
        </p:nvSpPr>
        <p:spPr>
          <a:xfrm>
            <a:off x="457200" y="3291840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04</a:t>
            </a:r>
            <a:endParaRPr lang="en-US" sz="1500" dirty="0"/>
          </a:p>
        </p:txBody>
      </p:sp>
      <p:sp>
        <p:nvSpPr>
          <p:cNvPr id="10" name="Text 8"/>
          <p:cNvSpPr/>
          <p:nvPr/>
        </p:nvSpPr>
        <p:spPr>
          <a:xfrm>
            <a:off x="914400" y="3291840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Smile while speaking and vary your tone. Enthusiasm is contagious and conveys genuine interest in the opportunity.</a:t>
            </a:r>
            <a:endParaRPr lang="en-US" sz="1200" dirty="0"/>
          </a:p>
        </p:txBody>
      </p:sp>
      <p:sp>
        <p:nvSpPr>
          <p:cNvPr id="11" name="Text 9"/>
          <p:cNvSpPr/>
          <p:nvPr/>
        </p:nvSpPr>
        <p:spPr>
          <a:xfrm>
            <a:off x="457200" y="396049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05</a:t>
            </a:r>
            <a:endParaRPr lang="en-US" sz="1500" dirty="0"/>
          </a:p>
        </p:txBody>
      </p:sp>
      <p:sp>
        <p:nvSpPr>
          <p:cNvPr id="12" name="Text 10"/>
          <p:cNvSpPr/>
          <p:nvPr/>
        </p:nvSpPr>
        <p:spPr>
          <a:xfrm>
            <a:off x="914400" y="3960495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Pay close attention to the interviewer's questions. Take a moment to reflect before responding thoughtfully and accurately.</a:t>
            </a:r>
            <a:endParaRPr lang="en-US" sz="12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771525"/>
            <a:ext cx="73152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Ace That Phone Interview!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457200" y="128587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06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914400" y="1285875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Send a thank-you email within 24 hours. Reiterate your interest in the position and highlight key takeaways from the conversation.</a:t>
            </a:r>
            <a:endParaRPr lang="en-US" sz="12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771525"/>
            <a:ext cx="73152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Ace the Virtual Interview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457200" y="128587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01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914400" y="1285875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Before the interview, rigorously test your camera, microphone, and internet connection. Resolve any issues beforehand to avoid disruptions.</a:t>
            </a:r>
            <a:endParaRPr lang="en-US" sz="1200" dirty="0"/>
          </a:p>
        </p:txBody>
      </p:sp>
      <p:sp>
        <p:nvSpPr>
          <p:cNvPr id="5" name="Text 3"/>
          <p:cNvSpPr/>
          <p:nvPr/>
        </p:nvSpPr>
        <p:spPr>
          <a:xfrm>
            <a:off x="457200" y="1954530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02</a:t>
            </a:r>
            <a:endParaRPr lang="en-US" sz="1500" dirty="0"/>
          </a:p>
        </p:txBody>
      </p:sp>
      <p:sp>
        <p:nvSpPr>
          <p:cNvPr id="6" name="Text 4"/>
          <p:cNvSpPr/>
          <p:nvPr/>
        </p:nvSpPr>
        <p:spPr>
          <a:xfrm>
            <a:off x="914400" y="1954530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Choose a clean, uncluttered, and professional background. A simple wall or bookshelf works well to minimize distractions.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457200" y="262318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03</a:t>
            </a:r>
            <a:endParaRPr lang="en-US" sz="1500" dirty="0"/>
          </a:p>
        </p:txBody>
      </p:sp>
      <p:sp>
        <p:nvSpPr>
          <p:cNvPr id="8" name="Text 6"/>
          <p:cNvSpPr/>
          <p:nvPr/>
        </p:nvSpPr>
        <p:spPr>
          <a:xfrm>
            <a:off x="914400" y="2623185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Look directly into the camera when speaking. This simulates eye contact and helps build rapport with the interviewer remotely.</a:t>
            </a:r>
            <a:endParaRPr lang="en-US" sz="1200" dirty="0"/>
          </a:p>
        </p:txBody>
      </p:sp>
      <p:sp>
        <p:nvSpPr>
          <p:cNvPr id="9" name="Text 7"/>
          <p:cNvSpPr/>
          <p:nvPr/>
        </p:nvSpPr>
        <p:spPr>
          <a:xfrm>
            <a:off x="457200" y="3291840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04</a:t>
            </a:r>
            <a:endParaRPr lang="en-US" sz="1500" dirty="0"/>
          </a:p>
        </p:txBody>
      </p:sp>
      <p:sp>
        <p:nvSpPr>
          <p:cNvPr id="10" name="Text 8"/>
          <p:cNvSpPr/>
          <p:nvPr/>
        </p:nvSpPr>
        <p:spPr>
          <a:xfrm>
            <a:off x="914400" y="3291840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Dress professionally from head to toe, even if you're at home. It demonstrates respect and boosts your confidence levels.</a:t>
            </a:r>
            <a:endParaRPr lang="en-US" sz="1200" dirty="0"/>
          </a:p>
        </p:txBody>
      </p:sp>
      <p:sp>
        <p:nvSpPr>
          <p:cNvPr id="11" name="Text 9"/>
          <p:cNvSpPr/>
          <p:nvPr/>
        </p:nvSpPr>
        <p:spPr>
          <a:xfrm>
            <a:off x="457200" y="396049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05</a:t>
            </a:r>
            <a:endParaRPr lang="en-US" sz="1500" dirty="0"/>
          </a:p>
        </p:txBody>
      </p:sp>
      <p:sp>
        <p:nvSpPr>
          <p:cNvPr id="12" name="Text 10"/>
          <p:cNvSpPr/>
          <p:nvPr/>
        </p:nvSpPr>
        <p:spPr>
          <a:xfrm>
            <a:off x="914400" y="3960495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Have your resume, notes, and a pen readily available. Being organized shows preparedness and attention to detail to interviewers.</a:t>
            </a:r>
            <a:endParaRPr lang="en-US" sz="12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771525"/>
            <a:ext cx="73152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Ace the Virtual Interview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457200" y="128587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06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914400" y="1285875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Inform family members of the interview schedule. Silence notifications to maintain focus and present a professional demeanor.</a:t>
            </a:r>
            <a:endParaRPr lang="en-US" sz="12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74320" y="360045"/>
            <a:ext cx="8229600" cy="4572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indent="0" marL="0">
              <a:lnSpc>
                <a:spcPts val="3500"/>
              </a:lnSpc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Table of Contents</a:t>
            </a:r>
            <a:endParaRPr lang="en-US" sz="3000" dirty="0"/>
          </a:p>
        </p:txBody>
      </p:sp>
      <p:pic>
        <p:nvPicPr>
          <p:cNvPr id="3" name="Image 0" descr="https://djgurnpwsdoqjscwqbsj.supabase.co/storage/v1/object/public/users_file_magicslides_io/section2/Group%201000006310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1028700"/>
            <a:ext cx="4206240" cy="10287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57200" y="1131570"/>
            <a:ext cx="411480" cy="66865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01</a:t>
            </a:r>
            <a:endParaRPr lang="en-US" sz="1300" dirty="0"/>
          </a:p>
        </p:txBody>
      </p:sp>
      <p:sp>
        <p:nvSpPr>
          <p:cNvPr id="5" name="Text 2"/>
          <p:cNvSpPr/>
          <p:nvPr/>
        </p:nvSpPr>
        <p:spPr>
          <a:xfrm>
            <a:off x="822960" y="1080135"/>
            <a:ext cx="3657600" cy="77152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Interview Evolution</a:t>
            </a:r>
            <a:endParaRPr lang="en-US" sz="1300" dirty="0"/>
          </a:p>
        </p:txBody>
      </p:sp>
      <p:pic>
        <p:nvPicPr>
          <p:cNvPr id="6" name="Image 1" descr="https://djgurnpwsdoqjscwqbsj.supabase.co/storage/v1/object/public/users_file_magicslides_io/section2/Group%201000006310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0560" y="1028700"/>
            <a:ext cx="4206240" cy="102870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4754880" y="1131570"/>
            <a:ext cx="411480" cy="66865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02</a:t>
            </a:r>
            <a:endParaRPr lang="en-US" sz="1300" dirty="0"/>
          </a:p>
        </p:txBody>
      </p:sp>
      <p:sp>
        <p:nvSpPr>
          <p:cNvPr id="8" name="Text 4"/>
          <p:cNvSpPr/>
          <p:nvPr/>
        </p:nvSpPr>
        <p:spPr>
          <a:xfrm>
            <a:off x="5120640" y="1080135"/>
            <a:ext cx="3657600" cy="77152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Telephonic Interviews: An Overview</a:t>
            </a:r>
            <a:endParaRPr lang="en-US" sz="1300" dirty="0"/>
          </a:p>
        </p:txBody>
      </p:sp>
      <p:pic>
        <p:nvPicPr>
          <p:cNvPr id="9" name="Image 2" descr="https://djgurnpwsdoqjscwqbsj.supabase.co/storage/v1/object/public/users_file_magicslides_io/section2/Group%201000006310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" y="2005965"/>
            <a:ext cx="4206240" cy="102870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457200" y="2108835"/>
            <a:ext cx="411480" cy="66865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03</a:t>
            </a:r>
            <a:endParaRPr lang="en-US" sz="1300" dirty="0"/>
          </a:p>
        </p:txBody>
      </p:sp>
      <p:sp>
        <p:nvSpPr>
          <p:cNvPr id="11" name="Text 6"/>
          <p:cNvSpPr/>
          <p:nvPr/>
        </p:nvSpPr>
        <p:spPr>
          <a:xfrm>
            <a:off x="822960" y="2057400"/>
            <a:ext cx="3657600" cy="77152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Telephonic Interviews: Streamlining Talent Acquisition</a:t>
            </a:r>
            <a:endParaRPr lang="en-US" sz="1300" dirty="0"/>
          </a:p>
        </p:txBody>
      </p:sp>
      <p:pic>
        <p:nvPicPr>
          <p:cNvPr id="12" name="Image 3" descr="https://djgurnpwsdoqjscwqbsj.supabase.co/storage/v1/object/public/users_file_magicslides_io/section2/Group%201000006310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0560" y="2005965"/>
            <a:ext cx="4206240" cy="1028700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4754880" y="2108835"/>
            <a:ext cx="411480" cy="66865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04</a:t>
            </a:r>
            <a:endParaRPr lang="en-US" sz="1300" dirty="0"/>
          </a:p>
        </p:txBody>
      </p:sp>
      <p:sp>
        <p:nvSpPr>
          <p:cNvPr id="14" name="Text 8"/>
          <p:cNvSpPr/>
          <p:nvPr/>
        </p:nvSpPr>
        <p:spPr>
          <a:xfrm>
            <a:off x="5120640" y="2057400"/>
            <a:ext cx="3657600" cy="77152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Phone Interview Face-Off</a:t>
            </a:r>
            <a:endParaRPr lang="en-US" sz="1300" dirty="0"/>
          </a:p>
        </p:txBody>
      </p:sp>
      <p:pic>
        <p:nvPicPr>
          <p:cNvPr id="15" name="Image 4" descr="https://djgurnpwsdoqjscwqbsj.supabase.co/storage/v1/object/public/users_file_magicslides_io/section2/Group%201000006310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880" y="2983230"/>
            <a:ext cx="4206240" cy="1028700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457200" y="3086100"/>
            <a:ext cx="411480" cy="66865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05</a:t>
            </a:r>
            <a:endParaRPr lang="en-US" sz="1300" dirty="0"/>
          </a:p>
        </p:txBody>
      </p:sp>
      <p:sp>
        <p:nvSpPr>
          <p:cNvPr id="17" name="Text 10"/>
          <p:cNvSpPr/>
          <p:nvPr/>
        </p:nvSpPr>
        <p:spPr>
          <a:xfrm>
            <a:off x="822960" y="3034665"/>
            <a:ext cx="3657600" cy="77152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Virtual Interviews: Deep Dive</a:t>
            </a:r>
            <a:endParaRPr lang="en-US" sz="1300" dirty="0"/>
          </a:p>
        </p:txBody>
      </p:sp>
      <p:pic>
        <p:nvPicPr>
          <p:cNvPr id="18" name="Image 5" descr="https://djgurnpwsdoqjscwqbsj.supabase.co/storage/v1/object/public/users_file_magicslides_io/section2/Group%201000006310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80560" y="2983230"/>
            <a:ext cx="4206240" cy="1028700"/>
          </a:xfrm>
          <a:prstGeom prst="rect">
            <a:avLst/>
          </a:prstGeom>
        </p:spPr>
      </p:pic>
      <p:sp>
        <p:nvSpPr>
          <p:cNvPr id="19" name="Text 11"/>
          <p:cNvSpPr/>
          <p:nvPr/>
        </p:nvSpPr>
        <p:spPr>
          <a:xfrm>
            <a:off x="4754880" y="3086100"/>
            <a:ext cx="411480" cy="66865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06</a:t>
            </a:r>
            <a:endParaRPr lang="en-US" sz="1300" dirty="0"/>
          </a:p>
        </p:txBody>
      </p:sp>
      <p:sp>
        <p:nvSpPr>
          <p:cNvPr id="20" name="Text 12"/>
          <p:cNvSpPr/>
          <p:nvPr/>
        </p:nvSpPr>
        <p:spPr>
          <a:xfrm>
            <a:off x="5120640" y="3034665"/>
            <a:ext cx="3657600" cy="77152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Virtual Interview Drawbacks</a:t>
            </a:r>
            <a:endParaRPr lang="en-US" sz="1300" dirty="0"/>
          </a:p>
        </p:txBody>
      </p:sp>
      <p:pic>
        <p:nvPicPr>
          <p:cNvPr id="21" name="Image 6" descr="https://djgurnpwsdoqjscwqbsj.supabase.co/storage/v1/object/public/users_file_magicslides_io/section2/Group%201000006310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2880" y="3960495"/>
            <a:ext cx="4206240" cy="1028700"/>
          </a:xfrm>
          <a:prstGeom prst="rect">
            <a:avLst/>
          </a:prstGeom>
        </p:spPr>
      </p:pic>
      <p:sp>
        <p:nvSpPr>
          <p:cNvPr id="22" name="Text 13"/>
          <p:cNvSpPr/>
          <p:nvPr/>
        </p:nvSpPr>
        <p:spPr>
          <a:xfrm>
            <a:off x="457200" y="4063365"/>
            <a:ext cx="411480" cy="66865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07</a:t>
            </a:r>
            <a:endParaRPr lang="en-US" sz="1300" dirty="0"/>
          </a:p>
        </p:txBody>
      </p:sp>
      <p:sp>
        <p:nvSpPr>
          <p:cNvPr id="23" name="Text 14"/>
          <p:cNvSpPr/>
          <p:nvPr/>
        </p:nvSpPr>
        <p:spPr>
          <a:xfrm>
            <a:off x="822960" y="4011930"/>
            <a:ext cx="3657600" cy="77152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Telephonic vs. Virtual: Key Differences</a:t>
            </a:r>
            <a:endParaRPr lang="en-US" sz="1300" dirty="0"/>
          </a:p>
        </p:txBody>
      </p:sp>
      <p:pic>
        <p:nvPicPr>
          <p:cNvPr id="24" name="Image 7" descr="https://djgurnpwsdoqjscwqbsj.supabase.co/storage/v1/object/public/users_file_magicslides_io/section2/Group%201000006310.png">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80560" y="3960495"/>
            <a:ext cx="4206240" cy="1028700"/>
          </a:xfrm>
          <a:prstGeom prst="rect">
            <a:avLst/>
          </a:prstGeom>
        </p:spPr>
      </p:pic>
      <p:sp>
        <p:nvSpPr>
          <p:cNvPr id="25" name="Text 15"/>
          <p:cNvSpPr/>
          <p:nvPr/>
        </p:nvSpPr>
        <p:spPr>
          <a:xfrm>
            <a:off x="4754880" y="4063365"/>
            <a:ext cx="411480" cy="66865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08</a:t>
            </a:r>
            <a:endParaRPr lang="en-US" sz="1300" dirty="0"/>
          </a:p>
        </p:txBody>
      </p:sp>
      <p:sp>
        <p:nvSpPr>
          <p:cNvPr id="26" name="Text 16"/>
          <p:cNvSpPr/>
          <p:nvPr/>
        </p:nvSpPr>
        <p:spPr>
          <a:xfrm>
            <a:off x="5120640" y="4011930"/>
            <a:ext cx="3657600" cy="77152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Ace That Phone Interview!</a:t>
            </a:r>
            <a:endParaRPr lang="en-US" sz="13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74320" y="360045"/>
            <a:ext cx="8229600" cy="4572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indent="0" marL="0">
              <a:lnSpc>
                <a:spcPts val="3500"/>
              </a:lnSpc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Table of Contents</a:t>
            </a:r>
            <a:endParaRPr lang="en-US" sz="3000" dirty="0"/>
          </a:p>
        </p:txBody>
      </p:sp>
      <p:pic>
        <p:nvPicPr>
          <p:cNvPr id="3" name="Image 0" descr="https://djgurnpwsdoqjscwqbsj.supabase.co/storage/v1/object/public/users_file_magicslides_io/section2/Group%201000006310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1028700"/>
            <a:ext cx="4206240" cy="10287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57200" y="1131570"/>
            <a:ext cx="411480" cy="66865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09</a:t>
            </a:r>
            <a:endParaRPr lang="en-US" sz="1300" dirty="0"/>
          </a:p>
        </p:txBody>
      </p:sp>
      <p:sp>
        <p:nvSpPr>
          <p:cNvPr id="5" name="Text 2"/>
          <p:cNvSpPr/>
          <p:nvPr/>
        </p:nvSpPr>
        <p:spPr>
          <a:xfrm>
            <a:off x="822960" y="1080135"/>
            <a:ext cx="3657600" cy="77152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Ace the Virtual Interview</a:t>
            </a:r>
            <a:endParaRPr lang="en-US" sz="13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771525"/>
            <a:ext cx="73152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Interview Evolution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457200" y="128587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01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914400" y="1285875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Modern recruitment now leans heavily on phone and virtual interviews for initial candidate screening.</a:t>
            </a:r>
            <a:endParaRPr lang="en-US" sz="1200" dirty="0"/>
          </a:p>
        </p:txBody>
      </p:sp>
      <p:sp>
        <p:nvSpPr>
          <p:cNvPr id="5" name="Text 3"/>
          <p:cNvSpPr/>
          <p:nvPr/>
        </p:nvSpPr>
        <p:spPr>
          <a:xfrm>
            <a:off x="457200" y="1954530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02</a:t>
            </a:r>
            <a:endParaRPr lang="en-US" sz="1500" dirty="0"/>
          </a:p>
        </p:txBody>
      </p:sp>
      <p:sp>
        <p:nvSpPr>
          <p:cNvPr id="6" name="Text 4"/>
          <p:cNvSpPr/>
          <p:nvPr/>
        </p:nvSpPr>
        <p:spPr>
          <a:xfrm>
            <a:off x="914400" y="1954530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These methods significantly improve efficiency by quickly filtering candidates based on key criteria.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457200" y="262318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03</a:t>
            </a:r>
            <a:endParaRPr lang="en-US" sz="1500" dirty="0"/>
          </a:p>
        </p:txBody>
      </p:sp>
      <p:sp>
        <p:nvSpPr>
          <p:cNvPr id="8" name="Text 6"/>
          <p:cNvSpPr/>
          <p:nvPr/>
        </p:nvSpPr>
        <p:spPr>
          <a:xfrm>
            <a:off x="914400" y="2623185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Virtual interviews help reduce travel costs and logistical overhead for both the company and candidate.</a:t>
            </a:r>
            <a:endParaRPr lang="en-US" sz="1200" dirty="0"/>
          </a:p>
        </p:txBody>
      </p:sp>
      <p:sp>
        <p:nvSpPr>
          <p:cNvPr id="9" name="Text 7"/>
          <p:cNvSpPr/>
          <p:nvPr/>
        </p:nvSpPr>
        <p:spPr>
          <a:xfrm>
            <a:off x="457200" y="3291840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04</a:t>
            </a:r>
            <a:endParaRPr lang="en-US" sz="1500" dirty="0"/>
          </a:p>
        </p:txBody>
      </p:sp>
      <p:sp>
        <p:nvSpPr>
          <p:cNvPr id="10" name="Text 8"/>
          <p:cNvSpPr/>
          <p:nvPr/>
        </p:nvSpPr>
        <p:spPr>
          <a:xfrm>
            <a:off x="914400" y="3291840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Telephonic and virtual options allow companies to reach a broader, geographically diverse talent pool.</a:t>
            </a:r>
            <a:endParaRPr lang="en-US" sz="1200" dirty="0"/>
          </a:p>
        </p:txBody>
      </p:sp>
      <p:sp>
        <p:nvSpPr>
          <p:cNvPr id="11" name="Text 9"/>
          <p:cNvSpPr/>
          <p:nvPr/>
        </p:nvSpPr>
        <p:spPr>
          <a:xfrm>
            <a:off x="457200" y="396049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05</a:t>
            </a:r>
            <a:endParaRPr lang="en-US" sz="1500" dirty="0"/>
          </a:p>
        </p:txBody>
      </p:sp>
      <p:sp>
        <p:nvSpPr>
          <p:cNvPr id="12" name="Text 10"/>
          <p:cNvSpPr/>
          <p:nvPr/>
        </p:nvSpPr>
        <p:spPr>
          <a:xfrm>
            <a:off x="914400" y="3960495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Adapting to this changing landscape is crucial for success in today's competitive job market.</a:t>
            </a:r>
            <a:endParaRPr lang="en-US" sz="12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411480"/>
            <a:ext cx="7315200" cy="51435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indent="0" marL="0">
              <a:buNone/>
            </a:pPr>
            <a:r>
              <a:rPr lang="en-US" sz="3000" b="1" dirty="0">
                <a:solidFill>
                  <a:srgbClr val="000000"/>
                </a:solidFill>
              </a:rPr>
              <a:t>Telephonic Interviews: An Overview</a:t>
            </a:r>
            <a:endParaRPr lang="en-US" sz="3000" dirty="0"/>
          </a:p>
        </p:txBody>
      </p:sp>
      <p:pic>
        <p:nvPicPr>
          <p:cNvPr id="3" name="Image 0" descr="https://djgurnpwsdoqjscwqbsj.supabase.co/storage/v1/object/public/presentation-templates-data/section2_prosbox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028700"/>
            <a:ext cx="4114800" cy="3343275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822960" y="1388745"/>
            <a:ext cx="3200400" cy="0"/>
          </a:xfrm>
          <a:prstGeom prst="rect">
            <a:avLst/>
          </a:prstGeom>
          <a:noFill/>
          <a:ln/>
        </p:spPr>
        <p:txBody>
          <a:bodyPr wrap="square" rtlCol="0" anchor="ctr"/>
          <a:lstStyle>
            <a:lvl1pPr algn="l"/>
          </a:lstStyle>
          <a:p>
            <a:pPr algn="l" indent="0" marL="0">
              <a:lnSpc>
                <a:spcPts val="25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Sans Serif" pitchFamily="34" charset="0"/>
                <a:ea typeface="Sans Serif" pitchFamily="34" charset="-122"/>
                <a:cs typeface="Sans Serif" pitchFamily="34" charset="-120"/>
              </a:rPr>
              <a:t>Key Advantages</a:t>
            </a:r>
            <a:endParaRPr lang="en-US" sz="2400" dirty="0"/>
          </a:p>
        </p:txBody>
      </p:sp>
      <p:pic>
        <p:nvPicPr>
          <p:cNvPr id="5" name="Image 1" descr="https://djgurnpwsdoqjscwqbsj.supabase.co/storage/v1/object/public/presentation-templates-data/section2_ThumbsUp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1183005"/>
            <a:ext cx="274320" cy="30861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822960" y="1697355"/>
            <a:ext cx="3657600" cy="18288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1200"/>
              </a:lnSpc>
              <a:spcAft>
                <a:spcPts val="1100"/>
              </a:spcAft>
              <a:buSzPct val="100000"/>
              <a:buFont typeface="+mj-lt"/>
              <a:buAutoNum type="arabicPeriod" startAt="1"/>
            </a:pPr>
            <a:r>
              <a:rPr lang="en-US" sz="8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Cost-effective screening method, reducing travel expenses and time compared to in-person interviews.</a:t>
            </a:r>
            <a:endParaRPr lang="en-US" sz="800" dirty="0"/>
          </a:p>
          <a:p>
            <a:pPr marL="342900" indent="-342900">
              <a:lnSpc>
                <a:spcPts val="1200"/>
              </a:lnSpc>
              <a:spcAft>
                <a:spcPts val="1100"/>
              </a:spcAft>
              <a:buSzPct val="100000"/>
              <a:buFont typeface="+mj-lt"/>
              <a:buAutoNum type="arabicPeriod" startAt="1"/>
            </a:pPr>
            <a:r>
              <a:rPr lang="en-US" sz="8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Efficiently filter candidates based on core competencies and communication skills early in recruitment.</a:t>
            </a:r>
            <a:endParaRPr lang="en-US" sz="800" dirty="0"/>
          </a:p>
          <a:p>
            <a:pPr marL="342900" indent="-342900">
              <a:lnSpc>
                <a:spcPts val="1200"/>
              </a:lnSpc>
              <a:spcAft>
                <a:spcPts val="1100"/>
              </a:spcAft>
              <a:buSzPct val="100000"/>
              <a:buFont typeface="+mj-lt"/>
              <a:buAutoNum type="arabicPeriod" startAt="1"/>
            </a:pPr>
            <a:r>
              <a:rPr lang="en-US" sz="8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Conveniently conducted, offering flexibility for both interviewer and candidate scheduling and availability.</a:t>
            </a:r>
            <a:endParaRPr lang="en-US" sz="800" dirty="0"/>
          </a:p>
          <a:p>
            <a:pPr marL="342900" indent="-342900">
              <a:lnSpc>
                <a:spcPts val="1200"/>
              </a:lnSpc>
              <a:spcAft>
                <a:spcPts val="1100"/>
              </a:spcAft>
              <a:buSzPct val="100000"/>
              <a:buFont typeface="+mj-lt"/>
              <a:buAutoNum type="arabicPeriod" startAt="1"/>
            </a:pPr>
            <a:r>
              <a:rPr lang="en-US" sz="8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Standardized questioning allows objective comparison of candidates, improving fairness in the initial assessment.</a:t>
            </a:r>
            <a:endParaRPr lang="en-US" sz="800" dirty="0"/>
          </a:p>
        </p:txBody>
      </p:sp>
      <p:pic>
        <p:nvPicPr>
          <p:cNvPr id="7" name="Image 2" descr="https://djgurnpwsdoqjscwqbsj.supabase.co/storage/v1/object/public/presentation-templates-data/section2_prosbox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028700"/>
            <a:ext cx="4114800" cy="3343275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4937760" y="1388745"/>
            <a:ext cx="3200400" cy="0"/>
          </a:xfrm>
          <a:prstGeom prst="rect">
            <a:avLst/>
          </a:prstGeom>
          <a:noFill/>
          <a:ln/>
        </p:spPr>
        <p:txBody>
          <a:bodyPr wrap="square" rtlCol="0" anchor="ctr"/>
          <a:lstStyle>
            <a:lvl1pPr algn="l"/>
          </a:lstStyle>
          <a:p>
            <a:pPr algn="l" indent="0" marL="0">
              <a:lnSpc>
                <a:spcPts val="25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Sans Serif" pitchFamily="34" charset="0"/>
                <a:ea typeface="Sans Serif" pitchFamily="34" charset="-122"/>
                <a:cs typeface="Sans Serif" pitchFamily="34" charset="-120"/>
              </a:rPr>
              <a:t>Potential Drawbacks</a:t>
            </a:r>
            <a:endParaRPr lang="en-US" sz="2400" dirty="0"/>
          </a:p>
        </p:txBody>
      </p:sp>
      <p:pic>
        <p:nvPicPr>
          <p:cNvPr id="9" name="Image 3" descr="https://djgurnpwsdoqjscwqbsj.supabase.co/storage/v1/object/public/presentation-templates-data/Vector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9600" y="1183005"/>
            <a:ext cx="228600" cy="257175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4937760" y="1697355"/>
            <a:ext cx="3657600" cy="18288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1200"/>
              </a:lnSpc>
              <a:spcAft>
                <a:spcPts val="1100"/>
              </a:spcAft>
              <a:buSzPct val="100000"/>
              <a:buFont typeface="+mj-lt"/>
              <a:buAutoNum type="arabicPeriod" startAt="1"/>
            </a:pPr>
            <a:r>
              <a:rPr lang="en-US" sz="8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Limited ability to assess body language and non-verbal cues, hindering a complete personality evaluation.</a:t>
            </a:r>
            <a:endParaRPr lang="en-US" sz="800" dirty="0"/>
          </a:p>
          <a:p>
            <a:pPr marL="342900" indent="-342900">
              <a:lnSpc>
                <a:spcPts val="1200"/>
              </a:lnSpc>
              <a:spcAft>
                <a:spcPts val="1100"/>
              </a:spcAft>
              <a:buSzPct val="100000"/>
              <a:buFont typeface="+mj-lt"/>
              <a:buAutoNum type="arabicPeriod" startAt="1"/>
            </a:pPr>
            <a:r>
              <a:rPr lang="en-US" sz="8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Technical difficulties like poor call quality can disrupt the interview flow and impact candidate performance.</a:t>
            </a:r>
            <a:endParaRPr lang="en-US" sz="800" dirty="0"/>
          </a:p>
          <a:p>
            <a:pPr marL="342900" indent="-342900">
              <a:lnSpc>
                <a:spcPts val="1200"/>
              </a:lnSpc>
              <a:spcAft>
                <a:spcPts val="1100"/>
              </a:spcAft>
              <a:buSzPct val="100000"/>
              <a:buFont typeface="+mj-lt"/>
              <a:buAutoNum type="arabicPeriod" startAt="1"/>
            </a:pPr>
            <a:r>
              <a:rPr lang="en-US" sz="8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Difficult to build rapport and establish a personal connection with the candidate over the phone.</a:t>
            </a:r>
            <a:endParaRPr lang="en-US" sz="800" dirty="0"/>
          </a:p>
          <a:p>
            <a:pPr marL="342900" indent="-342900">
              <a:lnSpc>
                <a:spcPts val="1200"/>
              </a:lnSpc>
              <a:spcAft>
                <a:spcPts val="1100"/>
              </a:spcAft>
              <a:buSzPct val="100000"/>
              <a:buFont typeface="+mj-lt"/>
              <a:buAutoNum type="arabicPeriod" startAt="1"/>
            </a:pPr>
            <a:r>
              <a:rPr lang="en-US" sz="8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Potential for distractions in the candidate's environment, impacting their focus and responses during the interview.</a:t>
            </a:r>
            <a:endParaRPr lang="en-US" sz="8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771525"/>
            <a:ext cx="73152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Telephonic Interviews: Streamlining Talent Acquisition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457200" y="128587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01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914400" y="1285875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Eliminate travel costs and logistical overhead, making it budget-friendly for initial candidate assessments, especially for remote positions.</a:t>
            </a:r>
            <a:endParaRPr lang="en-US" sz="1200" dirty="0"/>
          </a:p>
        </p:txBody>
      </p:sp>
      <p:sp>
        <p:nvSpPr>
          <p:cNvPr id="5" name="Text 3"/>
          <p:cNvSpPr/>
          <p:nvPr/>
        </p:nvSpPr>
        <p:spPr>
          <a:xfrm>
            <a:off x="457200" y="2057400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02</a:t>
            </a:r>
            <a:endParaRPr lang="en-US" sz="1500" dirty="0"/>
          </a:p>
        </p:txBody>
      </p:sp>
      <p:sp>
        <p:nvSpPr>
          <p:cNvPr id="6" name="Text 4"/>
          <p:cNvSpPr/>
          <p:nvPr/>
        </p:nvSpPr>
        <p:spPr>
          <a:xfrm>
            <a:off x="914400" y="2057400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Conduct more interviews in less time, accelerating the hiring process and allowing faster identification of qualified candidates.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457200" y="282892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03</a:t>
            </a:r>
            <a:endParaRPr lang="en-US" sz="1500" dirty="0"/>
          </a:p>
        </p:txBody>
      </p:sp>
      <p:sp>
        <p:nvSpPr>
          <p:cNvPr id="8" name="Text 6"/>
          <p:cNvSpPr/>
          <p:nvPr/>
        </p:nvSpPr>
        <p:spPr>
          <a:xfrm>
            <a:off x="914400" y="2828925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Easily screen a high volume of applicants, enabling the identification of promising individuals from diverse geographic locations quickly.</a:t>
            </a:r>
            <a:endParaRPr lang="en-US" sz="1200" dirty="0"/>
          </a:p>
        </p:txBody>
      </p:sp>
      <p:sp>
        <p:nvSpPr>
          <p:cNvPr id="9" name="Text 7"/>
          <p:cNvSpPr/>
          <p:nvPr/>
        </p:nvSpPr>
        <p:spPr>
          <a:xfrm>
            <a:off x="457200" y="3600450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04</a:t>
            </a:r>
            <a:endParaRPr lang="en-US" sz="1500" dirty="0"/>
          </a:p>
        </p:txBody>
      </p:sp>
      <p:sp>
        <p:nvSpPr>
          <p:cNvPr id="10" name="Text 8"/>
          <p:cNvSpPr/>
          <p:nvPr/>
        </p:nvSpPr>
        <p:spPr>
          <a:xfrm>
            <a:off x="914400" y="3600450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Maintain consistency and objectivity by utilizing standardized interview questions, ensuring fair comparisons and unbiased candidate evaluation.</a:t>
            </a:r>
            <a:endParaRPr lang="en-US" sz="1200" dirty="0"/>
          </a:p>
        </p:txBody>
      </p:sp>
      <p:pic>
        <p:nvPicPr>
          <p:cNvPr id="11" name="Image 0" descr="https://images.pexels.com/photos/33134865/pexels-photo-33134865.jpeg?auto=compress&amp;cs=tinysrgb&amp;fit=crop&amp;h=1200&amp;w=800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6480" y="1028700"/>
            <a:ext cx="2286000" cy="3086100"/>
          </a:xfrm>
          <a:prstGeom prst="rect">
            <a:avLst/>
          </a:prstGeom>
        </p:spPr>
      </p:pic>
      <p:sp>
        <p:nvSpPr>
          <p:cNvPr id="12" name="Text 9"/>
          <p:cNvSpPr/>
          <p:nvPr/>
        </p:nvSpPr>
        <p:spPr>
          <a:xfrm>
            <a:off x="6217920" y="3600450"/>
            <a:ext cx="18288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u="sng" dirty="0">
                <a:solidFill>
                  <a:srgbClr val="FFFFFF"/>
                </a:solidFill>
                <a:hlinkClick r:id="rId3" invalidUrl="" action="" tgtFrame="" tooltip="Pexel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Photo by Pexels</a:t>
            </a:r>
            <a:endParaRPr lang="en-US" sz="8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771525"/>
            <a:ext cx="73152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Telephonic Interviews: Streamlining Talent Acquisition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457200" y="128587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05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914400" y="1285875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Effectively filter out unqualified candidates early in the hiring process, saving time and resources for in-depth, face-to-face interviews.</a:t>
            </a:r>
            <a:endParaRPr lang="en-US" sz="1200" dirty="0"/>
          </a:p>
        </p:txBody>
      </p:sp>
      <p:pic>
        <p:nvPicPr>
          <p:cNvPr id="5" name="Image 0" descr="https://images.pexels.com/photos/33134865/pexels-photo-33134865.jpeg?auto=compress&amp;cs=tinysrgb&amp;fit=crop&amp;h=1200&amp;w=800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6480" y="1028700"/>
            <a:ext cx="2286000" cy="308610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6217920" y="3600450"/>
            <a:ext cx="18288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u="sng" dirty="0">
                <a:solidFill>
                  <a:srgbClr val="FFFFFF"/>
                </a:solidFill>
                <a:hlinkClick r:id="rId3" invalidUrl="" action="" tgtFrame="" tooltip="Pexel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Photo by Pexels</a:t>
            </a:r>
            <a:endParaRPr lang="en-US" sz="8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411480"/>
            <a:ext cx="7315200" cy="51435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indent="0" marL="0">
              <a:buNone/>
            </a:pPr>
            <a:r>
              <a:rPr lang="en-US" sz="3000" b="1" dirty="0">
                <a:solidFill>
                  <a:srgbClr val="000000"/>
                </a:solidFill>
              </a:rPr>
              <a:t>Phone Interview Face-Off</a:t>
            </a:r>
            <a:endParaRPr lang="en-US" sz="3000" dirty="0"/>
          </a:p>
        </p:txBody>
      </p:sp>
      <p:pic>
        <p:nvPicPr>
          <p:cNvPr id="3" name="Image 0" descr="https://djgurnpwsdoqjscwqbsj.supabase.co/storage/v1/object/public/presentation-templates-data/section2_prosbox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028700"/>
            <a:ext cx="4114800" cy="3343275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822960" y="1388745"/>
            <a:ext cx="3200400" cy="0"/>
          </a:xfrm>
          <a:prstGeom prst="rect">
            <a:avLst/>
          </a:prstGeom>
          <a:noFill/>
          <a:ln/>
        </p:spPr>
        <p:txBody>
          <a:bodyPr wrap="square" rtlCol="0" anchor="ctr"/>
          <a:lstStyle>
            <a:lvl1pPr algn="l"/>
          </a:lstStyle>
          <a:p>
            <a:pPr algn="l" indent="0" marL="0">
              <a:lnSpc>
                <a:spcPts val="25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Sans Serif" pitchFamily="34" charset="0"/>
                <a:ea typeface="Sans Serif" pitchFamily="34" charset="-122"/>
                <a:cs typeface="Sans Serif" pitchFamily="34" charset="-120"/>
              </a:rPr>
              <a:t>The Upside</a:t>
            </a:r>
            <a:endParaRPr lang="en-US" sz="2400" dirty="0"/>
          </a:p>
        </p:txBody>
      </p:sp>
      <p:pic>
        <p:nvPicPr>
          <p:cNvPr id="5" name="Image 1" descr="https://djgurnpwsdoqjscwqbsj.supabase.co/storage/v1/object/public/presentation-templates-data/section2_ThumbsUp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1183005"/>
            <a:ext cx="274320" cy="30861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822960" y="1697355"/>
            <a:ext cx="3657600" cy="18288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1200"/>
              </a:lnSpc>
              <a:spcAft>
                <a:spcPts val="1100"/>
              </a:spcAft>
              <a:buSzPct val="100000"/>
              <a:buFont typeface="+mj-lt"/>
              <a:buAutoNum type="arabicPeriod" startAt="1"/>
            </a:pPr>
            <a:r>
              <a:rPr lang="en-US" sz="8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Cost-effective and efficient, saving time and resources by eliminating travel for both interviewer and candidate.</a:t>
            </a:r>
            <a:endParaRPr lang="en-US" sz="800" dirty="0"/>
          </a:p>
          <a:p>
            <a:pPr marL="342900" indent="-342900">
              <a:lnSpc>
                <a:spcPts val="1200"/>
              </a:lnSpc>
              <a:spcAft>
                <a:spcPts val="1100"/>
              </a:spcAft>
              <a:buSzPct val="100000"/>
              <a:buFont typeface="+mj-lt"/>
              <a:buAutoNum type="arabicPeriod" startAt="1"/>
            </a:pPr>
            <a:r>
              <a:rPr lang="en-US" sz="8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Wider candidate pool access, allowing companies to interview individuals regardless of their geographical location.</a:t>
            </a:r>
            <a:endParaRPr lang="en-US" sz="800" dirty="0"/>
          </a:p>
          <a:p>
            <a:pPr marL="342900" indent="-342900">
              <a:lnSpc>
                <a:spcPts val="1200"/>
              </a:lnSpc>
              <a:spcAft>
                <a:spcPts val="1100"/>
              </a:spcAft>
              <a:buSzPct val="100000"/>
              <a:buFont typeface="+mj-lt"/>
              <a:buAutoNum type="arabicPeriod" startAt="1"/>
            </a:pPr>
            <a:r>
              <a:rPr lang="en-US" sz="8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Standardized interview process, ensuring each candidate is asked the same questions for fair comparison and evaluation.</a:t>
            </a:r>
            <a:endParaRPr lang="en-US" sz="800" dirty="0"/>
          </a:p>
          <a:p>
            <a:pPr marL="342900" indent="-342900">
              <a:lnSpc>
                <a:spcPts val="1200"/>
              </a:lnSpc>
              <a:spcAft>
                <a:spcPts val="1100"/>
              </a:spcAft>
              <a:buSzPct val="100000"/>
              <a:buFont typeface="+mj-lt"/>
              <a:buAutoNum type="arabicPeriod" startAt="1"/>
            </a:pPr>
            <a:r>
              <a:rPr lang="en-US" sz="8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Flexibility in scheduling, making it easier to accommodate different time zones and busy schedules for both parties involved.</a:t>
            </a:r>
            <a:endParaRPr lang="en-US" sz="800" dirty="0"/>
          </a:p>
        </p:txBody>
      </p:sp>
      <p:pic>
        <p:nvPicPr>
          <p:cNvPr id="7" name="Image 2" descr="https://djgurnpwsdoqjscwqbsj.supabase.co/storage/v1/object/public/presentation-templates-data/section2_prosbox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028700"/>
            <a:ext cx="4114800" cy="3343275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4937760" y="1388745"/>
            <a:ext cx="3200400" cy="0"/>
          </a:xfrm>
          <a:prstGeom prst="rect">
            <a:avLst/>
          </a:prstGeom>
          <a:noFill/>
          <a:ln/>
        </p:spPr>
        <p:txBody>
          <a:bodyPr wrap="square" rtlCol="0" anchor="ctr"/>
          <a:lstStyle>
            <a:lvl1pPr algn="l"/>
          </a:lstStyle>
          <a:p>
            <a:pPr algn="l" indent="0" marL="0">
              <a:lnSpc>
                <a:spcPts val="25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Sans Serif" pitchFamily="34" charset="0"/>
                <a:ea typeface="Sans Serif" pitchFamily="34" charset="-122"/>
                <a:cs typeface="Sans Serif" pitchFamily="34" charset="-120"/>
              </a:rPr>
              <a:t>Downsides</a:t>
            </a:r>
            <a:endParaRPr lang="en-US" sz="2400" dirty="0"/>
          </a:p>
        </p:txBody>
      </p:sp>
      <p:pic>
        <p:nvPicPr>
          <p:cNvPr id="9" name="Image 3" descr="https://djgurnpwsdoqjscwqbsj.supabase.co/storage/v1/object/public/presentation-templates-data/Vector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9600" y="1183005"/>
            <a:ext cx="228600" cy="257175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4937760" y="1697355"/>
            <a:ext cx="3657600" cy="18288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1200"/>
              </a:lnSpc>
              <a:spcAft>
                <a:spcPts val="1100"/>
              </a:spcAft>
              <a:buSzPct val="100000"/>
              <a:buFont typeface="+mj-lt"/>
              <a:buAutoNum type="arabicPeriod" startAt="1"/>
            </a:pPr>
            <a:r>
              <a:rPr lang="en-US" sz="8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Limited non-verbal cues, hindering the ability to accurately assess a candidate's personality, enthusiasm, and body language.</a:t>
            </a:r>
            <a:endParaRPr lang="en-US" sz="800" dirty="0"/>
          </a:p>
          <a:p>
            <a:pPr marL="342900" indent="-342900">
              <a:lnSpc>
                <a:spcPts val="1200"/>
              </a:lnSpc>
              <a:spcAft>
                <a:spcPts val="1100"/>
              </a:spcAft>
              <a:buSzPct val="100000"/>
              <a:buFont typeface="+mj-lt"/>
              <a:buAutoNum type="arabicPeriod" startAt="1"/>
            </a:pPr>
            <a:r>
              <a:rPr lang="en-US" sz="8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Potential for misinterpretation due to the absence of visual context, leading to misunderstandings and inaccurate assessments.</a:t>
            </a:r>
            <a:endParaRPr lang="en-US" sz="800" dirty="0"/>
          </a:p>
          <a:p>
            <a:pPr marL="342900" indent="-342900">
              <a:lnSpc>
                <a:spcPts val="1200"/>
              </a:lnSpc>
              <a:spcAft>
                <a:spcPts val="1100"/>
              </a:spcAft>
              <a:buSzPct val="100000"/>
              <a:buFont typeface="+mj-lt"/>
              <a:buAutoNum type="arabicPeriod" startAt="1"/>
            </a:pPr>
            <a:r>
              <a:rPr lang="en-US" sz="8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Impersonal experience, making it difficult to build rapport and establish a strong connection with the candidate.</a:t>
            </a:r>
            <a:endParaRPr lang="en-US" sz="800" dirty="0"/>
          </a:p>
          <a:p>
            <a:pPr marL="342900" indent="-342900">
              <a:lnSpc>
                <a:spcPts val="1200"/>
              </a:lnSpc>
              <a:spcAft>
                <a:spcPts val="1100"/>
              </a:spcAft>
              <a:buSzPct val="100000"/>
              <a:buFont typeface="+mj-lt"/>
              <a:buAutoNum type="arabicPeriod" startAt="1"/>
            </a:pPr>
            <a:r>
              <a:rPr lang="en-US" sz="8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Technical difficulties can disrupt the interview flow, creating frustration and impacting the overall assessment of the candidate.</a:t>
            </a:r>
            <a:endParaRPr lang="en-US" sz="8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771525"/>
            <a:ext cx="73152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Virtual Interviews: Deep Dive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457200" y="128587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01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914400" y="1285875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Virtual interviews facilitate a more dynamic and engaging assessment than standard telephone screens, revealing key insights.</a:t>
            </a:r>
            <a:endParaRPr lang="en-US" sz="1200" dirty="0"/>
          </a:p>
        </p:txBody>
      </p:sp>
      <p:sp>
        <p:nvSpPr>
          <p:cNvPr id="5" name="Text 3"/>
          <p:cNvSpPr/>
          <p:nvPr/>
        </p:nvSpPr>
        <p:spPr>
          <a:xfrm>
            <a:off x="457200" y="1954530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02</a:t>
            </a:r>
            <a:endParaRPr lang="en-US" sz="1500" dirty="0"/>
          </a:p>
        </p:txBody>
      </p:sp>
      <p:sp>
        <p:nvSpPr>
          <p:cNvPr id="6" name="Text 4"/>
          <p:cNvSpPr/>
          <p:nvPr/>
        </p:nvSpPr>
        <p:spPr>
          <a:xfrm>
            <a:off x="914400" y="1954530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They provide a broader platform to evaluate candidates, assessing not just skills but also communication and adaptability.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457200" y="262318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03</a:t>
            </a:r>
            <a:endParaRPr lang="en-US" sz="1500" dirty="0"/>
          </a:p>
        </p:txBody>
      </p:sp>
      <p:sp>
        <p:nvSpPr>
          <p:cNvPr id="8" name="Text 6"/>
          <p:cNvSpPr/>
          <p:nvPr/>
        </p:nvSpPr>
        <p:spPr>
          <a:xfrm>
            <a:off x="914400" y="2623185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Virtual formats allow interviewers to observe non-verbal cues, offering a richer understanding of the candidate's personality.</a:t>
            </a:r>
            <a:endParaRPr lang="en-US" sz="1200" dirty="0"/>
          </a:p>
        </p:txBody>
      </p:sp>
      <p:sp>
        <p:nvSpPr>
          <p:cNvPr id="9" name="Text 7"/>
          <p:cNvSpPr/>
          <p:nvPr/>
        </p:nvSpPr>
        <p:spPr>
          <a:xfrm>
            <a:off x="457200" y="3291840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04</a:t>
            </a:r>
            <a:endParaRPr lang="en-US" sz="1500" dirty="0"/>
          </a:p>
        </p:txBody>
      </p:sp>
      <p:sp>
        <p:nvSpPr>
          <p:cNvPr id="10" name="Text 8"/>
          <p:cNvSpPr/>
          <p:nvPr/>
        </p:nvSpPr>
        <p:spPr>
          <a:xfrm>
            <a:off x="914400" y="3291840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Candidates often find virtual interviews more engaging, leading to a more authentic and natural interaction overall.</a:t>
            </a:r>
            <a:endParaRPr lang="en-US" sz="1200" dirty="0"/>
          </a:p>
        </p:txBody>
      </p:sp>
      <p:sp>
        <p:nvSpPr>
          <p:cNvPr id="11" name="Text 9"/>
          <p:cNvSpPr/>
          <p:nvPr/>
        </p:nvSpPr>
        <p:spPr>
          <a:xfrm>
            <a:off x="457200" y="396049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05</a:t>
            </a:r>
            <a:endParaRPr lang="en-US" sz="1500" dirty="0"/>
          </a:p>
        </p:txBody>
      </p:sp>
      <p:sp>
        <p:nvSpPr>
          <p:cNvPr id="12" name="Text 10"/>
          <p:cNvSpPr/>
          <p:nvPr/>
        </p:nvSpPr>
        <p:spPr>
          <a:xfrm>
            <a:off x="914400" y="3960495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Overall, virtual interviews deliver a deeper and more nuanced understanding of a candidate's qualifications and fit.</a:t>
            </a:r>
            <a:endParaRPr lang="en-US" sz="12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2025-07-26T06:39:41Z</dcterms:created>
  <dcterms:modified xsi:type="dcterms:W3CDTF">2025-07-26T06:39:41Z</dcterms:modified>
</cp:coreProperties>
</file>