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notesMasterIdLst>
    <p:notesMasterId r:id="rId25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-image-1.png"/><Relationship Id="rId2" Type="http://schemas.openxmlformats.org/officeDocument/2006/relationships/image" Target="../media/image-10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-image-1.png"/><Relationship Id="rId2" Type="http://schemas.openxmlformats.org/officeDocument/2006/relationships/image" Target="../media/image-1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-image-1.png"/><Relationship Id="rId2" Type="http://schemas.openxmlformats.org/officeDocument/2006/relationships/image" Target="../media/image-12-2.png"/><Relationship Id="rId3" Type="http://schemas.openxmlformats.org/officeDocument/2006/relationships/image" Target="../media/image-12-3.png"/><Relationship Id="rId4" Type="http://schemas.openxmlformats.org/officeDocument/2006/relationships/image" Target="../media/image-12-2.png"/><Relationship Id="rId5" Type="http://schemas.openxmlformats.org/officeDocument/2006/relationships/image" Target="../media/image-12-5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-image-1.png"/><Relationship Id="rId2" Type="http://schemas.openxmlformats.org/officeDocument/2006/relationships/image" Target="../media/image-13-2.png"/><Relationship Id="rId3" Type="http://schemas.openxmlformats.org/officeDocument/2006/relationships/image" Target="../media/image-13-3.png"/><Relationship Id="rId4" Type="http://schemas.openxmlformats.org/officeDocument/2006/relationships/image" Target="../media/image-13-2.png"/><Relationship Id="rId5" Type="http://schemas.openxmlformats.org/officeDocument/2006/relationships/image" Target="../media/image-13-5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8-image-1.png"/><Relationship Id="rId2" Type="http://schemas.openxmlformats.org/officeDocument/2006/relationships/image" Target="../media/image-18-2.png"/><Relationship Id="rId3" Type="http://schemas.openxmlformats.org/officeDocument/2006/relationships/image" Target="../media/image-18-3.png"/><Relationship Id="rId4" Type="http://schemas.openxmlformats.org/officeDocument/2006/relationships/image" Target="../media/image-18-2.png"/><Relationship Id="rId5" Type="http://schemas.openxmlformats.org/officeDocument/2006/relationships/image" Target="../media/image-18-5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9-image-1.png"/><Relationship Id="rId2" Type="http://schemas.openxmlformats.org/officeDocument/2006/relationships/image" Target="../media/image-19-2.png"/><Relationship Id="rId3" Type="http://schemas.openxmlformats.org/officeDocument/2006/relationships/image" Target="../media/image-19-3.png"/><Relationship Id="rId4" Type="http://schemas.openxmlformats.org/officeDocument/2006/relationships/image" Target="../media/image-19-2.png"/><Relationship Id="rId5" Type="http://schemas.openxmlformats.org/officeDocument/2006/relationships/image" Target="../media/image-19-5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-image-1.png"/><Relationship Id="rId2" Type="http://schemas.openxmlformats.org/officeDocument/2006/relationships/image" Target="../media/image-2-2.png"/><Relationship Id="rId3" Type="http://schemas.openxmlformats.org/officeDocument/2006/relationships/image" Target="../media/image-2-3.png"/><Relationship Id="rId4" Type="http://schemas.openxmlformats.org/officeDocument/2006/relationships/image" Target="../media/image-2-2.png"/><Relationship Id="rId5" Type="http://schemas.openxmlformats.org/officeDocument/2006/relationships/image" Target="../media/image-2-2.png"/><Relationship Id="rId6" Type="http://schemas.openxmlformats.org/officeDocument/2006/relationships/image" Target="../media/image-2-3.png"/><Relationship Id="rId7" Type="http://schemas.openxmlformats.org/officeDocument/2006/relationships/image" Target="../media/image-2-2.png"/><Relationship Id="rId8" Type="http://schemas.openxmlformats.org/officeDocument/2006/relationships/image" Target="../media/image-2-2.png"/><Relationship Id="rId9" Type="http://schemas.openxmlformats.org/officeDocument/2006/relationships/image" Target="../media/image-2-3.png"/><Relationship Id="rId10" Type="http://schemas.openxmlformats.org/officeDocument/2006/relationships/image" Target="../media/image-2-2.png"/><Relationship Id="rId11" Type="http://schemas.openxmlformats.org/officeDocument/2006/relationships/slideLayout" Target="../slideLayouts/slideLayout1.xml"/><Relationship Id="rId1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-image-1.png"/><Relationship Id="rId2" Type="http://schemas.openxmlformats.org/officeDocument/2006/relationships/image" Target="../media/image-3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-image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image" Target="../media/image-6-2.png"/><Relationship Id="rId5" Type="http://schemas.openxmlformats.org/officeDocument/2006/relationships/image" Target="../media/image-6-5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-image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image" Target="../media/image-7-2.png"/><Relationship Id="rId5" Type="http://schemas.openxmlformats.org/officeDocument/2006/relationships/image" Target="../media/image-7-5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djgurnpwsdoqjscwqbsj.supabase.co/storage/v1/object/public/presentation-templates-data/section1_firstbckgr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188720" y="2468880"/>
            <a:ext cx="6766560" cy="0"/>
          </a:xfrm>
          <a:prstGeom prst="rect">
            <a:avLst/>
          </a:prstGeom>
          <a:noFill/>
          <a:ln/>
        </p:spPr>
        <p:txBody>
          <a:bodyPr wrap="square" rtlCol="0" anchor="b"/>
          <a:lstStyle>
            <a:lvl1pPr algn="l"/>
          </a:lstStyle>
          <a:p>
            <a:pPr algn="ctr" indent="0" marL="0">
              <a:buNone/>
            </a:pPr>
            <a:r>
              <a:rPr lang="en-US" sz="3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Endocrine System: PT's Vital Role</a:t>
            </a:r>
            <a:endParaRPr lang="en-US" sz="3500" dirty="0"/>
          </a:p>
        </p:txBody>
      </p:sp>
      <p:sp>
        <p:nvSpPr>
          <p:cNvPr id="4" name="Text 1"/>
          <p:cNvSpPr/>
          <p:nvPr/>
        </p:nvSpPr>
        <p:spPr>
          <a:xfrm>
            <a:off x="2286000" y="2931795"/>
            <a:ext cx="4114800" cy="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dirty="0">
                <a:solidFill>
                  <a:srgbClr val="80808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Unlocking Hormonal Harmony for Enhanced Patient Care and Rehabilitation</a:t>
            </a:r>
            <a:endParaRPr lang="en-US" sz="1200" dirty="0"/>
          </a:p>
        </p:txBody>
      </p:sp>
      <p:sp>
        <p:nvSpPr>
          <p:cNvPr id="5" name="Text 2"/>
          <p:cNvSpPr/>
          <p:nvPr/>
        </p:nvSpPr>
        <p:spPr>
          <a:xfrm>
            <a:off x="1188720" y="3137535"/>
            <a:ext cx="4572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ctr" indent="0" marL="0">
              <a:buNone/>
            </a:pPr>
            <a:r>
              <a:rPr lang="en-US" sz="1800" dirty="0">
                <a:solidFill>
                  <a:srgbClr val="000000"/>
                </a:solidFill>
                <a:latin typeface="Bell MT" pitchFamily="34" charset="0"/>
                <a:ea typeface="Bell MT" pitchFamily="34" charset="-122"/>
                <a:cs typeface="Bell MT" pitchFamily="34" charset="-120"/>
              </a:rPr>
              <a:t>+</a:t>
            </a:r>
            <a:endParaRPr lang="en-US" sz="1800" dirty="0"/>
          </a:p>
        </p:txBody>
      </p:sp>
      <p:sp>
        <p:nvSpPr>
          <p:cNvPr id="6" name="Text 3"/>
          <p:cNvSpPr/>
          <p:nvPr/>
        </p:nvSpPr>
        <p:spPr>
          <a:xfrm>
            <a:off x="1371600" y="3137535"/>
            <a:ext cx="4572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ctr" indent="0" marL="0">
              <a:buNone/>
            </a:pPr>
            <a:r>
              <a:rPr lang="en-US" sz="1800" dirty="0">
                <a:solidFill>
                  <a:srgbClr val="000000"/>
                </a:solidFill>
                <a:latin typeface="Bell MT" pitchFamily="34" charset="0"/>
                <a:ea typeface="Bell MT" pitchFamily="34" charset="-122"/>
                <a:cs typeface="Bell MT" pitchFamily="34" charset="-120"/>
              </a:rPr>
              <a:t>+</a:t>
            </a:r>
            <a:endParaRPr lang="en-US" sz="1800" dirty="0"/>
          </a:p>
        </p:txBody>
      </p:sp>
      <p:sp>
        <p:nvSpPr>
          <p:cNvPr id="7" name="Text 4"/>
          <p:cNvSpPr/>
          <p:nvPr/>
        </p:nvSpPr>
        <p:spPr>
          <a:xfrm>
            <a:off x="1554480" y="3137535"/>
            <a:ext cx="4572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ctr" indent="0" marL="0">
              <a:buNone/>
            </a:pPr>
            <a:r>
              <a:rPr lang="en-US" sz="1800" dirty="0">
                <a:solidFill>
                  <a:srgbClr val="000000"/>
                </a:solidFill>
                <a:latin typeface="Bell MT" pitchFamily="34" charset="0"/>
                <a:ea typeface="Bell MT" pitchFamily="34" charset="-122"/>
                <a:cs typeface="Bell MT" pitchFamily="34" charset="-120"/>
              </a:rPr>
              <a:t>+</a:t>
            </a:r>
            <a:endParaRPr lang="en-US" sz="1800" dirty="0"/>
          </a:p>
        </p:txBody>
      </p:sp>
      <p:sp>
        <p:nvSpPr>
          <p:cNvPr id="8" name="Text 5"/>
          <p:cNvSpPr/>
          <p:nvPr/>
        </p:nvSpPr>
        <p:spPr>
          <a:xfrm>
            <a:off x="7132320" y="2726055"/>
            <a:ext cx="4572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ctr" indent="0" marL="0">
              <a:buNone/>
            </a:pPr>
            <a:r>
              <a:rPr lang="en-US" sz="1800" dirty="0">
                <a:solidFill>
                  <a:srgbClr val="000000"/>
                </a:solidFill>
                <a:latin typeface="Bell MT" pitchFamily="34" charset="0"/>
                <a:ea typeface="Bell MT" pitchFamily="34" charset="-122"/>
                <a:cs typeface="Bell MT" pitchFamily="34" charset="-120"/>
              </a:rPr>
              <a:t>+</a:t>
            </a:r>
            <a:endParaRPr lang="en-US" sz="1800" dirty="0"/>
          </a:p>
        </p:txBody>
      </p:sp>
      <p:sp>
        <p:nvSpPr>
          <p:cNvPr id="9" name="Text 6"/>
          <p:cNvSpPr/>
          <p:nvPr/>
        </p:nvSpPr>
        <p:spPr>
          <a:xfrm>
            <a:off x="7315200" y="2726055"/>
            <a:ext cx="4572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ctr" indent="0" marL="0">
              <a:buNone/>
            </a:pPr>
            <a:r>
              <a:rPr lang="en-US" sz="1800" dirty="0">
                <a:solidFill>
                  <a:srgbClr val="000000"/>
                </a:solidFill>
                <a:latin typeface="Bell MT" pitchFamily="34" charset="0"/>
                <a:ea typeface="Bell MT" pitchFamily="34" charset="-122"/>
                <a:cs typeface="Bell MT" pitchFamily="34" charset="-120"/>
              </a:rPr>
              <a:t>+</a:t>
            </a:r>
            <a:endParaRPr lang="en-US" sz="1800" dirty="0"/>
          </a:p>
        </p:txBody>
      </p:sp>
      <p:sp>
        <p:nvSpPr>
          <p:cNvPr id="10" name="Text 7"/>
          <p:cNvSpPr/>
          <p:nvPr/>
        </p:nvSpPr>
        <p:spPr>
          <a:xfrm>
            <a:off x="7498080" y="2726055"/>
            <a:ext cx="4572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ctr" indent="0" marL="0">
              <a:buNone/>
            </a:pPr>
            <a:r>
              <a:rPr lang="en-US" sz="1800" dirty="0">
                <a:solidFill>
                  <a:srgbClr val="000000"/>
                </a:solidFill>
                <a:latin typeface="Bell MT" pitchFamily="34" charset="0"/>
                <a:ea typeface="Bell MT" pitchFamily="34" charset="-122"/>
                <a:cs typeface="Bell MT" pitchFamily="34" charset="-120"/>
              </a:rPr>
              <a:t>+</a:t>
            </a:r>
            <a:endParaRPr lang="en-US" sz="1800" dirty="0"/>
          </a:p>
        </p:txBody>
      </p:sp>
      <p:sp>
        <p:nvSpPr>
          <p:cNvPr id="11" name="Shape 8"/>
          <p:cNvSpPr/>
          <p:nvPr/>
        </p:nvSpPr>
        <p:spPr>
          <a:xfrm>
            <a:off x="1188720" y="2571750"/>
            <a:ext cx="6766560" cy="0"/>
          </a:xfrm>
          <a:prstGeom prst="ellipse">
            <a:avLst/>
          </a:prstGeom>
          <a:noFill/>
          <a:ln w="12700">
            <a:solidFill>
              <a:srgbClr val="000000"/>
            </a:solidFill>
            <a:prstDash val="solid"/>
          </a:ln>
        </p:spPr>
      </p:sp>
      <p:sp>
        <p:nvSpPr>
          <p:cNvPr id="12" name="Shape 9"/>
          <p:cNvSpPr/>
          <p:nvPr/>
        </p:nvSpPr>
        <p:spPr>
          <a:xfrm>
            <a:off x="1188720" y="3343275"/>
            <a:ext cx="6766560" cy="0"/>
          </a:xfrm>
          <a:prstGeom prst="ellipse">
            <a:avLst/>
          </a:prstGeom>
          <a:noFill/>
          <a:ln w="12700">
            <a:solidFill>
              <a:srgbClr val="000000"/>
            </a:solidFill>
            <a:prstDash val="solid"/>
          </a:ln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1520" y="1234440"/>
            <a:ext cx="4114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Hormones &amp; Muscle Power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393192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17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Cortisol, when elevated, breaks down muscle tissue. Managing stress and cortisol levels is vital for musculoskeletal recovery and strength gains.</a:t>
            </a:r>
            <a:endParaRPr lang="en-US" sz="1200" dirty="0"/>
          </a:p>
          <a:p>
            <a:pPr marL="342900" indent="-342900">
              <a:lnSpc>
                <a:spcPts val="1700"/>
              </a:lnSpc>
              <a:spcAft>
                <a:spcPts val="1200"/>
              </a:spcAft>
              <a:buSzPct val="100000"/>
              <a:buFont typeface="+mj-lt"/>
              <a:buAutoNum type="arabicPeriod" startAt="2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Growth hormone (GH) stimulates tissue repair and growth. Optimizing GH levels contributes to muscle hypertrophy and bone density improvements.</a:t>
            </a:r>
            <a:endParaRPr lang="en-US" sz="1200" dirty="0"/>
          </a:p>
          <a:p>
            <a:pPr marL="342900" indent="-342900">
              <a:lnSpc>
                <a:spcPts val="1700"/>
              </a:lnSpc>
              <a:spcAft>
                <a:spcPts val="1200"/>
              </a:spcAft>
              <a:buSzPct val="100000"/>
              <a:buFont typeface="+mj-lt"/>
              <a:buAutoNum type="arabicPeriod" startAt="3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Testosterone is a key driver of muscle protein synthesis. Monitoring testosterone levels is important for men and women's musculoskeletal health.</a:t>
            </a:r>
            <a:endParaRPr lang="en-US" sz="1200" dirty="0"/>
          </a:p>
          <a:p>
            <a:pPr marL="342900" indent="-342900">
              <a:lnSpc>
                <a:spcPts val="1700"/>
              </a:lnSpc>
              <a:spcAft>
                <a:spcPts val="1200"/>
              </a:spcAft>
              <a:buSzPct val="100000"/>
              <a:buFont typeface="+mj-lt"/>
              <a:buAutoNum type="arabicPeriod" startAt="4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Estrogen protects bone density and influences muscle function. Its decline impacts bone strength, especially in postmenopausal women's health.</a:t>
            </a:r>
            <a:endParaRPr lang="en-US" sz="1200" dirty="0"/>
          </a:p>
        </p:txBody>
      </p:sp>
      <p:pic>
        <p:nvPicPr>
          <p:cNvPr id="4" name="Image 0" descr="https://images.pexels.com/photos/31727387/pexels-photo-31727387.png?auto=compress&amp;cs=tinysrgb&amp;fit=crop&amp;h=1200&amp;w=800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771525"/>
            <a:ext cx="2743200" cy="360045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1520" y="1234440"/>
            <a:ext cx="4114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Hormones &amp; Muscle Power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393192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1700"/>
              </a:lnSpc>
              <a:spcAft>
                <a:spcPts val="1200"/>
              </a:spcAft>
              <a:buSzPct val="100000"/>
              <a:buFont typeface="+mj-lt"/>
              <a:buAutoNum type="arabicPeriod" startAt="5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PT interventions can modulate hormone levels. Exercise prescription needs to be tailored based on hormonal status for better treatment outcomes.</a:t>
            </a:r>
            <a:endParaRPr lang="en-US" sz="1200" dirty="0"/>
          </a:p>
        </p:txBody>
      </p:sp>
      <p:pic>
        <p:nvPicPr>
          <p:cNvPr id="4" name="Image 0" descr="https://images.pexels.com/photos/31727387/pexels-photo-31727387.png?auto=compress&amp;cs=tinysrgb&amp;fit=crop&amp;h=1200&amp;w=800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771525"/>
            <a:ext cx="2743200" cy="360045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668655"/>
            <a:ext cx="7315200" cy="6858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2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Hormones &amp; Performance</a:t>
            </a:r>
            <a:endParaRPr lang="en-US" sz="2500" dirty="0"/>
          </a:p>
        </p:txBody>
      </p:sp>
      <p:pic>
        <p:nvPicPr>
          <p:cNvPr id="3" name="Image 0" descr="https://djgurnpwsdoqjscwqbsj.supabase.co/storage/v1/object/public/presentation-templates-data/section1_proscons_box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543050"/>
            <a:ext cx="3566160" cy="2571750"/>
          </a:xfrm>
          <a:prstGeom prst="rect">
            <a:avLst/>
          </a:prstGeom>
        </p:spPr>
      </p:pic>
      <p:pic>
        <p:nvPicPr>
          <p:cNvPr id="4" name="Image 1" descr="https://djgurnpwsdoqjscwqbsj.supabase.co/storage/v1/object/public/presentation-templates-data/thumbsup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1920" y="1671638"/>
            <a:ext cx="384048" cy="385763"/>
          </a:xfrm>
          <a:prstGeom prst="rect">
            <a:avLst/>
          </a:prstGeom>
        </p:spPr>
      </p:pic>
      <p:pic>
        <p:nvPicPr>
          <p:cNvPr id="5" name="Image 2" descr="https://djgurnpwsdoqjscwqbsj.supabase.co/storage/v1/object/public/presentation-templates-data/section1_proscons_box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543050"/>
            <a:ext cx="3566160" cy="2571750"/>
          </a:xfrm>
          <a:prstGeom prst="rect">
            <a:avLst/>
          </a:prstGeom>
        </p:spPr>
      </p:pic>
      <p:pic>
        <p:nvPicPr>
          <p:cNvPr id="6" name="Image 3" descr="https://djgurnpwsdoqjscwqbsj.supabase.co/storage/v1/object/public/presentation-templates-data/thumbdown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3800" y="1645920"/>
            <a:ext cx="384048" cy="385763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1097280" y="1645920"/>
            <a:ext cx="27432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Upside</a:t>
            </a:r>
            <a:endParaRPr lang="en-US" sz="1600" dirty="0"/>
          </a:p>
        </p:txBody>
      </p:sp>
      <p:sp>
        <p:nvSpPr>
          <p:cNvPr id="8" name="Text 2"/>
          <p:cNvSpPr/>
          <p:nvPr/>
        </p:nvSpPr>
        <p:spPr>
          <a:xfrm>
            <a:off x="822960" y="2160270"/>
            <a:ext cx="3200400" cy="22860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lvl="1" marL="685800" indent="-342900">
              <a:lnSpc>
                <a:spcPts val="1200"/>
              </a:lnSpc>
              <a:spcAft>
                <a:spcPts val="1200"/>
              </a:spcAft>
              <a:buSzPct val="100000"/>
              <a:buChar char="✓"/>
            </a:pPr>
            <a:r>
              <a:rPr lang="en-US" sz="800" dirty="0">
                <a:solidFill>
                  <a:srgbClr val="000000"/>
                </a:solidFill>
                <a:latin typeface="Helvetica Neue" pitchFamily="34" charset="0"/>
                <a:ea typeface="Helvetica Neue" pitchFamily="34" charset="-122"/>
                <a:cs typeface="Helvetica Neue" pitchFamily="34" charset="-120"/>
              </a:rPr>
              <a:t>Optimal hormone balance supports efficient energy production, fueling intense workouts and enhancing overall athletic performance significantly.</a:t>
            </a:r>
            <a:endParaRPr lang="en-US" sz="800" dirty="0"/>
          </a:p>
          <a:p>
            <a:pPr lvl="1" marL="685800" indent="-342900">
              <a:lnSpc>
                <a:spcPts val="1200"/>
              </a:lnSpc>
              <a:spcAft>
                <a:spcPts val="1200"/>
              </a:spcAft>
              <a:buSzPct val="100000"/>
              <a:buChar char="✓"/>
            </a:pPr>
            <a:r>
              <a:rPr lang="en-US" sz="800" dirty="0">
                <a:solidFill>
                  <a:srgbClr val="000000"/>
                </a:solidFill>
                <a:latin typeface="Helvetica Neue" pitchFamily="34" charset="0"/>
                <a:ea typeface="Helvetica Neue" pitchFamily="34" charset="-122"/>
                <a:cs typeface="Helvetica Neue" pitchFamily="34" charset="-120"/>
              </a:rPr>
              <a:t>Adequate hormone levels facilitate faster muscle repair and recovery, enabling quicker return to training and reducing downtime after exercise.</a:t>
            </a:r>
            <a:endParaRPr lang="en-US" sz="800" dirty="0"/>
          </a:p>
          <a:p>
            <a:pPr lvl="1" marL="685800" indent="-342900">
              <a:lnSpc>
                <a:spcPts val="1200"/>
              </a:lnSpc>
              <a:spcAft>
                <a:spcPts val="1200"/>
              </a:spcAft>
              <a:buSzPct val="100000"/>
              <a:buChar char="✓"/>
            </a:pPr>
            <a:r>
              <a:rPr lang="en-US" sz="800" dirty="0">
                <a:solidFill>
                  <a:srgbClr val="000000"/>
                </a:solidFill>
                <a:latin typeface="Helvetica Neue" pitchFamily="34" charset="0"/>
                <a:ea typeface="Helvetica Neue" pitchFamily="34" charset="-122"/>
                <a:cs typeface="Helvetica Neue" pitchFamily="34" charset="-120"/>
              </a:rPr>
              <a:t>Hormones like testosterone and growth hormone contribute to increased muscle protein synthesis, promoting muscle growth and strength gains effectively.</a:t>
            </a:r>
            <a:endParaRPr lang="en-US" sz="800" dirty="0"/>
          </a:p>
        </p:txBody>
      </p:sp>
      <p:sp>
        <p:nvSpPr>
          <p:cNvPr id="9" name="Text 3"/>
          <p:cNvSpPr/>
          <p:nvPr/>
        </p:nvSpPr>
        <p:spPr>
          <a:xfrm>
            <a:off x="4754880" y="1645920"/>
            <a:ext cx="27432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Downside</a:t>
            </a:r>
            <a:endParaRPr lang="en-US" sz="1600" dirty="0"/>
          </a:p>
        </p:txBody>
      </p:sp>
      <p:sp>
        <p:nvSpPr>
          <p:cNvPr id="10" name="Text 4"/>
          <p:cNvSpPr/>
          <p:nvPr/>
        </p:nvSpPr>
        <p:spPr>
          <a:xfrm>
            <a:off x="4480560" y="2160270"/>
            <a:ext cx="3200400" cy="22860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lvl="1" marL="685800" indent="-342900">
              <a:lnSpc>
                <a:spcPts val="1200"/>
              </a:lnSpc>
              <a:spcAft>
                <a:spcPts val="1200"/>
              </a:spcAft>
              <a:buSzPct val="100000"/>
              <a:buChar char="✓"/>
            </a:pPr>
            <a:r>
              <a:rPr lang="en-US" sz="800" dirty="0">
                <a:solidFill>
                  <a:srgbClr val="000000"/>
                </a:solidFill>
                <a:latin typeface="Helvetica Neue" pitchFamily="34" charset="0"/>
                <a:ea typeface="Helvetica Neue" pitchFamily="34" charset="-122"/>
                <a:cs typeface="Helvetica Neue" pitchFamily="34" charset="-120"/>
              </a:rPr>
              <a:t>Hormonal imbalances can cause persistent fatigue and reduced energy levels, hindering workout intensity and limiting overall physical capacity seriously.</a:t>
            </a:r>
            <a:endParaRPr lang="en-US" sz="800" dirty="0"/>
          </a:p>
          <a:p>
            <a:pPr lvl="1" marL="685800" indent="-342900">
              <a:lnSpc>
                <a:spcPts val="1200"/>
              </a:lnSpc>
              <a:spcAft>
                <a:spcPts val="1200"/>
              </a:spcAft>
              <a:buSzPct val="100000"/>
              <a:buChar char="✓"/>
            </a:pPr>
            <a:r>
              <a:rPr lang="en-US" sz="800" dirty="0">
                <a:solidFill>
                  <a:srgbClr val="000000"/>
                </a:solidFill>
                <a:latin typeface="Helvetica Neue" pitchFamily="34" charset="0"/>
                <a:ea typeface="Helvetica Neue" pitchFamily="34" charset="-122"/>
                <a:cs typeface="Helvetica Neue" pitchFamily="34" charset="-120"/>
              </a:rPr>
              <a:t>Insufficient hormone production can impair muscle recovery, leading to prolonged soreness, increased risk of injury, and diminished training progress.</a:t>
            </a:r>
            <a:endParaRPr lang="en-US" sz="800" dirty="0"/>
          </a:p>
          <a:p>
            <a:pPr lvl="1" marL="685800" indent="-342900">
              <a:lnSpc>
                <a:spcPts val="1200"/>
              </a:lnSpc>
              <a:spcAft>
                <a:spcPts val="1200"/>
              </a:spcAft>
              <a:buSzPct val="100000"/>
              <a:buChar char="✓"/>
            </a:pPr>
            <a:r>
              <a:rPr lang="en-US" sz="800" dirty="0">
                <a:solidFill>
                  <a:srgbClr val="000000"/>
                </a:solidFill>
                <a:latin typeface="Helvetica Neue" pitchFamily="34" charset="0"/>
                <a:ea typeface="Helvetica Neue" pitchFamily="34" charset="-122"/>
                <a:cs typeface="Helvetica Neue" pitchFamily="34" charset="-120"/>
              </a:rPr>
              <a:t>Hormonal deficiencies might decrease muscle mass and strength, negatively affecting athletic performance and potentially increasing body fat percentage.</a:t>
            </a:r>
            <a:endParaRPr lang="en-US" sz="8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668655"/>
            <a:ext cx="7315200" cy="6858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2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Hormones &amp; Performance</a:t>
            </a:r>
            <a:endParaRPr lang="en-US" sz="2500" dirty="0"/>
          </a:p>
        </p:txBody>
      </p:sp>
      <p:pic>
        <p:nvPicPr>
          <p:cNvPr id="3" name="Image 0" descr="https://djgurnpwsdoqjscwqbsj.supabase.co/storage/v1/object/public/presentation-templates-data/section1_proscons_box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543050"/>
            <a:ext cx="3566160" cy="2571750"/>
          </a:xfrm>
          <a:prstGeom prst="rect">
            <a:avLst/>
          </a:prstGeom>
        </p:spPr>
      </p:pic>
      <p:pic>
        <p:nvPicPr>
          <p:cNvPr id="4" name="Image 1" descr="https://djgurnpwsdoqjscwqbsj.supabase.co/storage/v1/object/public/presentation-templates-data/thumbsup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1920" y="1671638"/>
            <a:ext cx="384048" cy="385763"/>
          </a:xfrm>
          <a:prstGeom prst="rect">
            <a:avLst/>
          </a:prstGeom>
        </p:spPr>
      </p:pic>
      <p:pic>
        <p:nvPicPr>
          <p:cNvPr id="5" name="Image 2" descr="https://djgurnpwsdoqjscwqbsj.supabase.co/storage/v1/object/public/presentation-templates-data/section1_proscons_box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543050"/>
            <a:ext cx="3566160" cy="2571750"/>
          </a:xfrm>
          <a:prstGeom prst="rect">
            <a:avLst/>
          </a:prstGeom>
        </p:spPr>
      </p:pic>
      <p:pic>
        <p:nvPicPr>
          <p:cNvPr id="6" name="Image 3" descr="https://djgurnpwsdoqjscwqbsj.supabase.co/storage/v1/object/public/presentation-templates-data/thumbdown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3800" y="1645920"/>
            <a:ext cx="384048" cy="385763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1097280" y="1645920"/>
            <a:ext cx="27432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Upside</a:t>
            </a:r>
            <a:endParaRPr lang="en-US" sz="1600" dirty="0"/>
          </a:p>
        </p:txBody>
      </p:sp>
      <p:sp>
        <p:nvSpPr>
          <p:cNvPr id="8" name="Text 2"/>
          <p:cNvSpPr/>
          <p:nvPr/>
        </p:nvSpPr>
        <p:spPr>
          <a:xfrm>
            <a:off x="822960" y="2160270"/>
            <a:ext cx="3200400" cy="22860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lvl="1" marL="685800" indent="-342900">
              <a:lnSpc>
                <a:spcPts val="1200"/>
              </a:lnSpc>
              <a:spcAft>
                <a:spcPts val="1200"/>
              </a:spcAft>
              <a:buSzPct val="100000"/>
              <a:buChar char="✓"/>
            </a:pPr>
            <a:r>
              <a:rPr lang="en-US" sz="800" dirty="0">
                <a:solidFill>
                  <a:srgbClr val="000000"/>
                </a:solidFill>
                <a:latin typeface="Helvetica Neue" pitchFamily="34" charset="0"/>
                <a:ea typeface="Helvetica Neue" pitchFamily="34" charset="-122"/>
                <a:cs typeface="Helvetica Neue" pitchFamily="34" charset="-120"/>
              </a:rPr>
              <a:t>Proper hormonal function contributes to improved mood, focus, and motivation, positively impacting training adherence and mental resilience in sports.</a:t>
            </a:r>
            <a:endParaRPr lang="en-US" sz="800" dirty="0"/>
          </a:p>
        </p:txBody>
      </p:sp>
      <p:sp>
        <p:nvSpPr>
          <p:cNvPr id="9" name="Text 3"/>
          <p:cNvSpPr/>
          <p:nvPr/>
        </p:nvSpPr>
        <p:spPr>
          <a:xfrm>
            <a:off x="4754880" y="1645920"/>
            <a:ext cx="27432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Downside</a:t>
            </a:r>
            <a:endParaRPr lang="en-US" sz="1600" dirty="0"/>
          </a:p>
        </p:txBody>
      </p:sp>
      <p:sp>
        <p:nvSpPr>
          <p:cNvPr id="10" name="Text 4"/>
          <p:cNvSpPr/>
          <p:nvPr/>
        </p:nvSpPr>
        <p:spPr>
          <a:xfrm>
            <a:off x="4480560" y="2160270"/>
            <a:ext cx="3200400" cy="22860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lvl="1" marL="685800" indent="-342900">
              <a:lnSpc>
                <a:spcPts val="1200"/>
              </a:lnSpc>
              <a:spcAft>
                <a:spcPts val="1200"/>
              </a:spcAft>
              <a:buSzPct val="100000"/>
              <a:buChar char="✓"/>
            </a:pPr>
            <a:r>
              <a:rPr lang="en-US" sz="800" dirty="0">
                <a:solidFill>
                  <a:srgbClr val="000000"/>
                </a:solidFill>
                <a:latin typeface="Helvetica Neue" pitchFamily="34" charset="0"/>
                <a:ea typeface="Helvetica Neue" pitchFamily="34" charset="-122"/>
                <a:cs typeface="Helvetica Neue" pitchFamily="34" charset="-120"/>
              </a:rPr>
              <a:t>Imbalances can disrupt sleep patterns, elevate stress levels, and weaken the immune system, all of which can negatively impact athletic performance considerably.</a:t>
            </a:r>
            <a:endParaRPr lang="en-US" sz="8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97280" y="822960"/>
            <a:ext cx="7132320" cy="4572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2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Endocrine Essentials for PTs</a:t>
            </a:r>
            <a:endParaRPr lang="en-US" sz="2500" dirty="0"/>
          </a:p>
        </p:txBody>
      </p:sp>
      <p:sp>
        <p:nvSpPr>
          <p:cNvPr id="3" name="Text 1"/>
          <p:cNvSpPr/>
          <p:nvPr/>
        </p:nvSpPr>
        <p:spPr>
          <a:xfrm>
            <a:off x="1005840" y="1491615"/>
            <a:ext cx="64008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1.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1371600" y="1491615"/>
            <a:ext cx="2743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Diabetes Mellitus</a:t>
            </a:r>
            <a:endParaRPr lang="en-US" sz="1500" dirty="0"/>
          </a:p>
        </p:txBody>
      </p:sp>
      <p:sp>
        <p:nvSpPr>
          <p:cNvPr id="5" name="Text 3"/>
          <p:cNvSpPr/>
          <p:nvPr/>
        </p:nvSpPr>
        <p:spPr>
          <a:xfrm>
            <a:off x="1371600" y="1748790"/>
            <a:ext cx="3200400" cy="9144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Understand blood sugar regulation, insulin resistance, and implications for exercise and wound healing in diabetic patients.</a:t>
            </a:r>
            <a:endParaRPr lang="en-US" sz="1000" dirty="0"/>
          </a:p>
        </p:txBody>
      </p:sp>
      <p:sp>
        <p:nvSpPr>
          <p:cNvPr id="6" name="Text 4"/>
          <p:cNvSpPr/>
          <p:nvPr/>
        </p:nvSpPr>
        <p:spPr>
          <a:xfrm>
            <a:off x="4663440" y="1491615"/>
            <a:ext cx="64008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2.</a:t>
            </a:r>
            <a:endParaRPr lang="en-US" sz="1500" dirty="0"/>
          </a:p>
        </p:txBody>
      </p:sp>
      <p:sp>
        <p:nvSpPr>
          <p:cNvPr id="7" name="Text 5"/>
          <p:cNvSpPr/>
          <p:nvPr/>
        </p:nvSpPr>
        <p:spPr>
          <a:xfrm>
            <a:off x="5029200" y="1491615"/>
            <a:ext cx="2743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Thyroid Dysfunction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5029200" y="1748790"/>
            <a:ext cx="3200400" cy="9144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Hypothyroidism &amp; Hyperthyroidism impact energy levels, muscle strength, and metabolism. Adjust treatment plans accordingly.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1005840" y="3034665"/>
            <a:ext cx="64008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3.</a:t>
            </a:r>
            <a:endParaRPr lang="en-US" sz="1500" dirty="0"/>
          </a:p>
        </p:txBody>
      </p:sp>
      <p:sp>
        <p:nvSpPr>
          <p:cNvPr id="10" name="Text 8"/>
          <p:cNvSpPr/>
          <p:nvPr/>
        </p:nvSpPr>
        <p:spPr>
          <a:xfrm>
            <a:off x="1371600" y="3034665"/>
            <a:ext cx="2743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Cushing's Syndrome</a:t>
            </a:r>
            <a:endParaRPr lang="en-US" sz="1500" dirty="0"/>
          </a:p>
        </p:txBody>
      </p:sp>
      <p:sp>
        <p:nvSpPr>
          <p:cNvPr id="11" name="Text 9"/>
          <p:cNvSpPr/>
          <p:nvPr/>
        </p:nvSpPr>
        <p:spPr>
          <a:xfrm>
            <a:off x="1371600" y="3291840"/>
            <a:ext cx="3200400" cy="9144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Identify muscle weakness, bone density issues, and cardiovascular risks associated with excess cortisol levels.</a:t>
            </a:r>
            <a:endParaRPr lang="en-US" sz="1000" dirty="0"/>
          </a:p>
        </p:txBody>
      </p:sp>
      <p:sp>
        <p:nvSpPr>
          <p:cNvPr id="12" name="Text 10"/>
          <p:cNvSpPr/>
          <p:nvPr/>
        </p:nvSpPr>
        <p:spPr>
          <a:xfrm>
            <a:off x="4663440" y="3034665"/>
            <a:ext cx="64008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4.</a:t>
            </a:r>
            <a:endParaRPr lang="en-US" sz="1500" dirty="0"/>
          </a:p>
        </p:txBody>
      </p:sp>
      <p:sp>
        <p:nvSpPr>
          <p:cNvPr id="13" name="Text 11"/>
          <p:cNvSpPr/>
          <p:nvPr/>
        </p:nvSpPr>
        <p:spPr>
          <a:xfrm>
            <a:off x="5029200" y="3034665"/>
            <a:ext cx="2743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Addison's Disease</a:t>
            </a:r>
            <a:endParaRPr lang="en-US" sz="1500" dirty="0"/>
          </a:p>
        </p:txBody>
      </p:sp>
      <p:sp>
        <p:nvSpPr>
          <p:cNvPr id="14" name="Text 12"/>
          <p:cNvSpPr/>
          <p:nvPr/>
        </p:nvSpPr>
        <p:spPr>
          <a:xfrm>
            <a:off x="5029200" y="3291840"/>
            <a:ext cx="3200400" cy="9144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Adrenal insufficiency leads to fatigue, hypotension, and electrolyte imbalances. Monitor vital signs closely during therapy.</a:t>
            </a:r>
            <a:endParaRPr lang="en-US" sz="10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97280" y="822960"/>
            <a:ext cx="7132320" cy="4572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2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Endocrine Essentials for PTs</a:t>
            </a:r>
            <a:endParaRPr lang="en-US" sz="2500" dirty="0"/>
          </a:p>
        </p:txBody>
      </p:sp>
      <p:sp>
        <p:nvSpPr>
          <p:cNvPr id="3" name="Text 1"/>
          <p:cNvSpPr/>
          <p:nvPr/>
        </p:nvSpPr>
        <p:spPr>
          <a:xfrm>
            <a:off x="1005840" y="1491615"/>
            <a:ext cx="64008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5.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1371600" y="1491615"/>
            <a:ext cx="2743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PT Awareness</a:t>
            </a:r>
            <a:endParaRPr lang="en-US" sz="1500" dirty="0"/>
          </a:p>
        </p:txBody>
      </p:sp>
      <p:sp>
        <p:nvSpPr>
          <p:cNvPr id="5" name="Text 3"/>
          <p:cNvSpPr/>
          <p:nvPr/>
        </p:nvSpPr>
        <p:spPr>
          <a:xfrm>
            <a:off x="1371600" y="1748790"/>
            <a:ext cx="3200400" cy="9144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Recognizing endocrine disorder signs allows physical therapists to modify treatment and improve patient safety and outcomes.</a:t>
            </a:r>
            <a:endParaRPr lang="en-US" sz="10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08013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2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PT &amp; Diabetes Management</a:t>
            </a:r>
            <a:endParaRPr lang="en-US" sz="2500" dirty="0"/>
          </a:p>
        </p:txBody>
      </p:sp>
      <p:sp>
        <p:nvSpPr>
          <p:cNvPr id="3" name="Text 1"/>
          <p:cNvSpPr/>
          <p:nvPr/>
        </p:nvSpPr>
        <p:spPr>
          <a:xfrm>
            <a:off x="914400" y="159448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Blood Sugar</a:t>
            </a:r>
            <a:endParaRPr lang="en-US" sz="1800" dirty="0"/>
          </a:p>
        </p:txBody>
      </p:sp>
      <p:sp>
        <p:nvSpPr>
          <p:cNvPr id="4" name="Shape 2"/>
          <p:cNvSpPr/>
          <p:nvPr/>
        </p:nvSpPr>
        <p:spPr>
          <a:xfrm>
            <a:off x="6675120" y="1440180"/>
            <a:ext cx="1371600" cy="514350"/>
          </a:xfrm>
          <a:prstGeom prst="roundRect">
            <a:avLst>
              <a:gd name="adj" fmla="val 8889"/>
            </a:avLst>
          </a:prstGeom>
          <a:solidFill>
            <a:srgbClr val="FEFAEC"/>
          </a:solidFill>
          <a:ln w="12700">
            <a:solidFill>
              <a:srgbClr val="FFDAA1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6675120" y="1594485"/>
            <a:ext cx="13716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80-130 mg/dL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914400" y="236601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Exercise Impact</a:t>
            </a:r>
            <a:endParaRPr lang="en-US" sz="1800" dirty="0"/>
          </a:p>
        </p:txBody>
      </p:sp>
      <p:sp>
        <p:nvSpPr>
          <p:cNvPr id="7" name="Shape 5"/>
          <p:cNvSpPr/>
          <p:nvPr/>
        </p:nvSpPr>
        <p:spPr>
          <a:xfrm>
            <a:off x="6675120" y="2211705"/>
            <a:ext cx="1371600" cy="514350"/>
          </a:xfrm>
          <a:prstGeom prst="roundRect">
            <a:avLst>
              <a:gd name="adj" fmla="val 8889"/>
            </a:avLst>
          </a:prstGeom>
          <a:solidFill>
            <a:srgbClr val="FEFAEC"/>
          </a:solidFill>
          <a:ln w="12700">
            <a:solidFill>
              <a:srgbClr val="FFDAA1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6675120" y="2366010"/>
            <a:ext cx="13716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+20%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914400" y="313753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Hypoglycemia Risk</a:t>
            </a:r>
            <a:endParaRPr lang="en-US" sz="1800" dirty="0"/>
          </a:p>
        </p:txBody>
      </p:sp>
      <p:sp>
        <p:nvSpPr>
          <p:cNvPr id="10" name="Shape 8"/>
          <p:cNvSpPr/>
          <p:nvPr/>
        </p:nvSpPr>
        <p:spPr>
          <a:xfrm>
            <a:off x="6675120" y="2983230"/>
            <a:ext cx="1371600" cy="514350"/>
          </a:xfrm>
          <a:prstGeom prst="roundRect">
            <a:avLst>
              <a:gd name="adj" fmla="val 8889"/>
            </a:avLst>
          </a:prstGeom>
          <a:solidFill>
            <a:srgbClr val="FEFAEC"/>
          </a:solidFill>
          <a:ln w="12700">
            <a:solidFill>
              <a:srgbClr val="FFDAA1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6675120" y="3137535"/>
            <a:ext cx="13716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70 mg/dL</a:t>
            </a: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914400" y="390906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Insulin Sensitivity</a:t>
            </a:r>
            <a:endParaRPr lang="en-US" sz="1800" dirty="0"/>
          </a:p>
        </p:txBody>
      </p:sp>
      <p:sp>
        <p:nvSpPr>
          <p:cNvPr id="13" name="Shape 11"/>
          <p:cNvSpPr/>
          <p:nvPr/>
        </p:nvSpPr>
        <p:spPr>
          <a:xfrm>
            <a:off x="6675120" y="3754755"/>
            <a:ext cx="1371600" cy="514350"/>
          </a:xfrm>
          <a:prstGeom prst="roundRect">
            <a:avLst>
              <a:gd name="adj" fmla="val 8889"/>
            </a:avLst>
          </a:prstGeom>
          <a:solidFill>
            <a:srgbClr val="FEFAEC"/>
          </a:solidFill>
          <a:ln w="12700">
            <a:solidFill>
              <a:srgbClr val="FFDAA1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6675120" y="3909060"/>
            <a:ext cx="13716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+15%</a:t>
            </a:r>
            <a:endParaRPr lang="en-US" sz="16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08013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2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PT &amp; Diabetes Management</a:t>
            </a:r>
            <a:endParaRPr lang="en-US" sz="2500" dirty="0"/>
          </a:p>
        </p:txBody>
      </p:sp>
      <p:sp>
        <p:nvSpPr>
          <p:cNvPr id="3" name="Text 1"/>
          <p:cNvSpPr/>
          <p:nvPr/>
        </p:nvSpPr>
        <p:spPr>
          <a:xfrm>
            <a:off x="914400" y="159448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Patient Education</a:t>
            </a:r>
            <a:endParaRPr lang="en-US" sz="1800" dirty="0"/>
          </a:p>
        </p:txBody>
      </p:sp>
      <p:sp>
        <p:nvSpPr>
          <p:cNvPr id="4" name="Shape 2"/>
          <p:cNvSpPr/>
          <p:nvPr/>
        </p:nvSpPr>
        <p:spPr>
          <a:xfrm>
            <a:off x="6675120" y="1440180"/>
            <a:ext cx="1371600" cy="514350"/>
          </a:xfrm>
          <a:prstGeom prst="roundRect">
            <a:avLst>
              <a:gd name="adj" fmla="val 8889"/>
            </a:avLst>
          </a:prstGeom>
          <a:solidFill>
            <a:srgbClr val="FEFAEC"/>
          </a:solidFill>
          <a:ln w="12700">
            <a:solidFill>
              <a:srgbClr val="FFDAA1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6675120" y="1594485"/>
            <a:ext cx="13716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100%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914400" y="236601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Adherence Rate</a:t>
            </a:r>
            <a:endParaRPr lang="en-US" sz="1800" dirty="0"/>
          </a:p>
        </p:txBody>
      </p:sp>
      <p:sp>
        <p:nvSpPr>
          <p:cNvPr id="7" name="Shape 5"/>
          <p:cNvSpPr/>
          <p:nvPr/>
        </p:nvSpPr>
        <p:spPr>
          <a:xfrm>
            <a:off x="6675120" y="2211705"/>
            <a:ext cx="1371600" cy="514350"/>
          </a:xfrm>
          <a:prstGeom prst="roundRect">
            <a:avLst>
              <a:gd name="adj" fmla="val 8889"/>
            </a:avLst>
          </a:prstGeom>
          <a:solidFill>
            <a:srgbClr val="FEFAEC"/>
          </a:solidFill>
          <a:ln w="12700">
            <a:solidFill>
              <a:srgbClr val="FFDAA1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6675120" y="2366010"/>
            <a:ext cx="13716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85%</a:t>
            </a:r>
            <a:endParaRPr lang="en-US" sz="16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668655"/>
            <a:ext cx="7315200" cy="6858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2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Thyroid &amp; Rehab</a:t>
            </a:r>
            <a:endParaRPr lang="en-US" sz="2500" dirty="0"/>
          </a:p>
        </p:txBody>
      </p:sp>
      <p:pic>
        <p:nvPicPr>
          <p:cNvPr id="3" name="Image 0" descr="https://djgurnpwsdoqjscwqbsj.supabase.co/storage/v1/object/public/presentation-templates-data/section1_proscons_box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543050"/>
            <a:ext cx="3566160" cy="2571750"/>
          </a:xfrm>
          <a:prstGeom prst="rect">
            <a:avLst/>
          </a:prstGeom>
        </p:spPr>
      </p:pic>
      <p:pic>
        <p:nvPicPr>
          <p:cNvPr id="4" name="Image 1" descr="https://djgurnpwsdoqjscwqbsj.supabase.co/storage/v1/object/public/presentation-templates-data/thumbsup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1920" y="1671638"/>
            <a:ext cx="384048" cy="385763"/>
          </a:xfrm>
          <a:prstGeom prst="rect">
            <a:avLst/>
          </a:prstGeom>
        </p:spPr>
      </p:pic>
      <p:pic>
        <p:nvPicPr>
          <p:cNvPr id="5" name="Image 2" descr="https://djgurnpwsdoqjscwqbsj.supabase.co/storage/v1/object/public/presentation-templates-data/section1_proscons_box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543050"/>
            <a:ext cx="3566160" cy="2571750"/>
          </a:xfrm>
          <a:prstGeom prst="rect">
            <a:avLst/>
          </a:prstGeom>
        </p:spPr>
      </p:pic>
      <p:pic>
        <p:nvPicPr>
          <p:cNvPr id="6" name="Image 3" descr="https://djgurnpwsdoqjscwqbsj.supabase.co/storage/v1/object/public/presentation-templates-data/thumbdown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3800" y="1645920"/>
            <a:ext cx="384048" cy="385763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1097280" y="1645920"/>
            <a:ext cx="27432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Potential Gains</a:t>
            </a:r>
            <a:endParaRPr lang="en-US" sz="1600" dirty="0"/>
          </a:p>
        </p:txBody>
      </p:sp>
      <p:sp>
        <p:nvSpPr>
          <p:cNvPr id="8" name="Text 2"/>
          <p:cNvSpPr/>
          <p:nvPr/>
        </p:nvSpPr>
        <p:spPr>
          <a:xfrm>
            <a:off x="822960" y="2160270"/>
            <a:ext cx="3200400" cy="22860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lvl="1" marL="685800" indent="-342900">
              <a:lnSpc>
                <a:spcPts val="1200"/>
              </a:lnSpc>
              <a:spcAft>
                <a:spcPts val="1200"/>
              </a:spcAft>
              <a:buSzPct val="100000"/>
              <a:buChar char="✓"/>
            </a:pPr>
            <a:r>
              <a:rPr lang="en-US" sz="800" dirty="0">
                <a:solidFill>
                  <a:srgbClr val="000000"/>
                </a:solidFill>
                <a:latin typeface="Helvetica Neue" pitchFamily="34" charset="0"/>
                <a:ea typeface="Helvetica Neue" pitchFamily="34" charset="-122"/>
                <a:cs typeface="Helvetica Neue" pitchFamily="34" charset="-120"/>
              </a:rPr>
              <a:t>Improved exercise tolerance can be achieved through carefully monitored and progressive rehabilitation programs, addressing specific limitations caused by thyroid imbalances.</a:t>
            </a:r>
            <a:endParaRPr lang="en-US" sz="800" dirty="0"/>
          </a:p>
          <a:p>
            <a:pPr lvl="1" marL="685800" indent="-342900">
              <a:lnSpc>
                <a:spcPts val="1200"/>
              </a:lnSpc>
              <a:spcAft>
                <a:spcPts val="1200"/>
              </a:spcAft>
              <a:buSzPct val="100000"/>
              <a:buChar char="✓"/>
            </a:pPr>
            <a:r>
              <a:rPr lang="en-US" sz="800" dirty="0">
                <a:solidFill>
                  <a:srgbClr val="000000"/>
                </a:solidFill>
                <a:latin typeface="Helvetica Neue" pitchFamily="34" charset="0"/>
                <a:ea typeface="Helvetica Neue" pitchFamily="34" charset="-122"/>
                <a:cs typeface="Helvetica Neue" pitchFamily="34" charset="-120"/>
              </a:rPr>
              <a:t>Targeted interventions can help manage symptoms like fatigue or tremors, allowing patients to participate more fully in rehabilitation activities and daily life.</a:t>
            </a:r>
            <a:endParaRPr lang="en-US" sz="800" dirty="0"/>
          </a:p>
          <a:p>
            <a:pPr lvl="1" marL="685800" indent="-342900">
              <a:lnSpc>
                <a:spcPts val="1200"/>
              </a:lnSpc>
              <a:spcAft>
                <a:spcPts val="1200"/>
              </a:spcAft>
              <a:buSzPct val="100000"/>
              <a:buChar char="✓"/>
            </a:pPr>
            <a:r>
              <a:rPr lang="en-US" sz="800" dirty="0">
                <a:solidFill>
                  <a:srgbClr val="000000"/>
                </a:solidFill>
                <a:latin typeface="Helvetica Neue" pitchFamily="34" charset="0"/>
                <a:ea typeface="Helvetica Neue" pitchFamily="34" charset="-122"/>
                <a:cs typeface="Helvetica Neue" pitchFamily="34" charset="-120"/>
              </a:rPr>
              <a:t>Restoring muscle strength and endurance is possible with tailored exercise plans, gradually increasing intensity as thyroid function improves with medical management.</a:t>
            </a:r>
            <a:endParaRPr lang="en-US" sz="800" dirty="0"/>
          </a:p>
        </p:txBody>
      </p:sp>
      <p:sp>
        <p:nvSpPr>
          <p:cNvPr id="9" name="Text 3"/>
          <p:cNvSpPr/>
          <p:nvPr/>
        </p:nvSpPr>
        <p:spPr>
          <a:xfrm>
            <a:off x="4754880" y="1645920"/>
            <a:ext cx="27432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Rehab Challenges</a:t>
            </a:r>
            <a:endParaRPr lang="en-US" sz="1600" dirty="0"/>
          </a:p>
        </p:txBody>
      </p:sp>
      <p:sp>
        <p:nvSpPr>
          <p:cNvPr id="10" name="Text 4"/>
          <p:cNvSpPr/>
          <p:nvPr/>
        </p:nvSpPr>
        <p:spPr>
          <a:xfrm>
            <a:off x="4480560" y="2160270"/>
            <a:ext cx="3200400" cy="22860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lvl="1" marL="685800" indent="-342900">
              <a:lnSpc>
                <a:spcPts val="1200"/>
              </a:lnSpc>
              <a:spcAft>
                <a:spcPts val="1200"/>
              </a:spcAft>
              <a:buSzPct val="100000"/>
              <a:buChar char="✓"/>
            </a:pPr>
            <a:r>
              <a:rPr lang="en-US" sz="800" dirty="0">
                <a:solidFill>
                  <a:srgbClr val="000000"/>
                </a:solidFill>
                <a:latin typeface="Helvetica Neue" pitchFamily="34" charset="0"/>
                <a:ea typeface="Helvetica Neue" pitchFamily="34" charset="-122"/>
                <a:cs typeface="Helvetica Neue" pitchFamily="34" charset="-120"/>
              </a:rPr>
              <a:t>Hypothyroidism-related fatigue can significantly limit participation and adherence to rehabilitation programs, requiring frequent rest periods and modified exercise routines.</a:t>
            </a:r>
            <a:endParaRPr lang="en-US" sz="800" dirty="0"/>
          </a:p>
          <a:p>
            <a:pPr lvl="1" marL="685800" indent="-342900">
              <a:lnSpc>
                <a:spcPts val="1200"/>
              </a:lnSpc>
              <a:spcAft>
                <a:spcPts val="1200"/>
              </a:spcAft>
              <a:buSzPct val="100000"/>
              <a:buChar char="✓"/>
            </a:pPr>
            <a:r>
              <a:rPr lang="en-US" sz="800" dirty="0">
                <a:solidFill>
                  <a:srgbClr val="000000"/>
                </a:solidFill>
                <a:latin typeface="Helvetica Neue" pitchFamily="34" charset="0"/>
                <a:ea typeface="Helvetica Neue" pitchFamily="34" charset="-122"/>
                <a:cs typeface="Helvetica Neue" pitchFamily="34" charset="-120"/>
              </a:rPr>
              <a:t>Cold intolerance associated with hypothyroidism can make it difficult to exercise comfortably, especially in cooler environments, potentially impacting performance.</a:t>
            </a:r>
            <a:endParaRPr lang="en-US" sz="800" dirty="0"/>
          </a:p>
          <a:p>
            <a:pPr lvl="1" marL="685800" indent="-342900">
              <a:lnSpc>
                <a:spcPts val="1200"/>
              </a:lnSpc>
              <a:spcAft>
                <a:spcPts val="1200"/>
              </a:spcAft>
              <a:buSzPct val="100000"/>
              <a:buChar char="✓"/>
            </a:pPr>
            <a:r>
              <a:rPr lang="en-US" sz="800" dirty="0">
                <a:solidFill>
                  <a:srgbClr val="000000"/>
                </a:solidFill>
                <a:latin typeface="Helvetica Neue" pitchFamily="34" charset="0"/>
                <a:ea typeface="Helvetica Neue" pitchFamily="34" charset="-122"/>
                <a:cs typeface="Helvetica Neue" pitchFamily="34" charset="-120"/>
              </a:rPr>
              <a:t>Hyperthyroidism-induced tremors can impair coordination and balance, increasing the risk of falls and making it challenging to perform precise movements during therapy.</a:t>
            </a:r>
            <a:endParaRPr lang="en-US" sz="8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668655"/>
            <a:ext cx="7315200" cy="6858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2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Thyroid &amp; Rehab</a:t>
            </a:r>
            <a:endParaRPr lang="en-US" sz="2500" dirty="0"/>
          </a:p>
        </p:txBody>
      </p:sp>
      <p:pic>
        <p:nvPicPr>
          <p:cNvPr id="3" name="Image 0" descr="https://djgurnpwsdoqjscwqbsj.supabase.co/storage/v1/object/public/presentation-templates-data/section1_proscons_box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543050"/>
            <a:ext cx="3566160" cy="2571750"/>
          </a:xfrm>
          <a:prstGeom prst="rect">
            <a:avLst/>
          </a:prstGeom>
        </p:spPr>
      </p:pic>
      <p:pic>
        <p:nvPicPr>
          <p:cNvPr id="4" name="Image 1" descr="https://djgurnpwsdoqjscwqbsj.supabase.co/storage/v1/object/public/presentation-templates-data/thumbsup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1920" y="1671638"/>
            <a:ext cx="384048" cy="385763"/>
          </a:xfrm>
          <a:prstGeom prst="rect">
            <a:avLst/>
          </a:prstGeom>
        </p:spPr>
      </p:pic>
      <p:pic>
        <p:nvPicPr>
          <p:cNvPr id="5" name="Image 2" descr="https://djgurnpwsdoqjscwqbsj.supabase.co/storage/v1/object/public/presentation-templates-data/section1_proscons_box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543050"/>
            <a:ext cx="3566160" cy="2571750"/>
          </a:xfrm>
          <a:prstGeom prst="rect">
            <a:avLst/>
          </a:prstGeom>
        </p:spPr>
      </p:pic>
      <p:pic>
        <p:nvPicPr>
          <p:cNvPr id="6" name="Image 3" descr="https://djgurnpwsdoqjscwqbsj.supabase.co/storage/v1/object/public/presentation-templates-data/thumbdown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3800" y="1645920"/>
            <a:ext cx="384048" cy="385763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1097280" y="1645920"/>
            <a:ext cx="27432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Potential Gains</a:t>
            </a:r>
            <a:endParaRPr lang="en-US" sz="1600" dirty="0"/>
          </a:p>
        </p:txBody>
      </p:sp>
      <p:sp>
        <p:nvSpPr>
          <p:cNvPr id="8" name="Text 2"/>
          <p:cNvSpPr/>
          <p:nvPr/>
        </p:nvSpPr>
        <p:spPr>
          <a:xfrm>
            <a:off x="822960" y="2160270"/>
            <a:ext cx="3200400" cy="22860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lvl="1" marL="685800" indent="-342900">
              <a:lnSpc>
                <a:spcPts val="1200"/>
              </a:lnSpc>
              <a:spcAft>
                <a:spcPts val="1200"/>
              </a:spcAft>
              <a:buSzPct val="100000"/>
              <a:buChar char="✓"/>
            </a:pPr>
            <a:r>
              <a:rPr lang="en-US" sz="800" dirty="0">
                <a:solidFill>
                  <a:srgbClr val="000000"/>
                </a:solidFill>
                <a:latin typeface="Helvetica Neue" pitchFamily="34" charset="0"/>
                <a:ea typeface="Helvetica Neue" pitchFamily="34" charset="-122"/>
                <a:cs typeface="Helvetica Neue" pitchFamily="34" charset="-120"/>
              </a:rPr>
              <a:t>Enhanced quality of life can be a significant outcome, as rehabilitation empowers individuals to regain functional independence and manage their condition effectively.</a:t>
            </a:r>
            <a:endParaRPr lang="en-US" sz="800" dirty="0"/>
          </a:p>
        </p:txBody>
      </p:sp>
      <p:sp>
        <p:nvSpPr>
          <p:cNvPr id="9" name="Text 3"/>
          <p:cNvSpPr/>
          <p:nvPr/>
        </p:nvSpPr>
        <p:spPr>
          <a:xfrm>
            <a:off x="4754880" y="1645920"/>
            <a:ext cx="27432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Rehab Challenges</a:t>
            </a:r>
            <a:endParaRPr lang="en-US" sz="1600" dirty="0"/>
          </a:p>
        </p:txBody>
      </p:sp>
      <p:sp>
        <p:nvSpPr>
          <p:cNvPr id="10" name="Text 4"/>
          <p:cNvSpPr/>
          <p:nvPr/>
        </p:nvSpPr>
        <p:spPr>
          <a:xfrm>
            <a:off x="4480560" y="2160270"/>
            <a:ext cx="3200400" cy="22860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lvl="1" marL="685800" indent="-342900">
              <a:lnSpc>
                <a:spcPts val="1200"/>
              </a:lnSpc>
              <a:spcAft>
                <a:spcPts val="1200"/>
              </a:spcAft>
              <a:buSzPct val="100000"/>
              <a:buChar char="✓"/>
            </a:pPr>
            <a:r>
              <a:rPr lang="en-US" sz="800" dirty="0">
                <a:solidFill>
                  <a:srgbClr val="000000"/>
                </a:solidFill>
                <a:latin typeface="Helvetica Neue" pitchFamily="34" charset="0"/>
                <a:ea typeface="Helvetica Neue" pitchFamily="34" charset="-122"/>
                <a:cs typeface="Helvetica Neue" pitchFamily="34" charset="-120"/>
              </a:rPr>
              <a:t>Heat intolerance from hyperthyroidism can lead to overheating and dehydration during exercise, necessitating careful monitoring and hydration strategies to ensure safety.</a:t>
            </a:r>
            <a:endParaRPr lang="en-US" sz="8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771525"/>
            <a:ext cx="82296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3500"/>
              </a:lnSpc>
              <a:buNone/>
            </a:pPr>
            <a:r>
              <a:rPr lang="en-US" sz="2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Table of Contents</a:t>
            </a:r>
            <a:endParaRPr lang="en-US" sz="2500" dirty="0"/>
          </a:p>
        </p:txBody>
      </p:sp>
      <p:pic>
        <p:nvPicPr>
          <p:cNvPr id="3" name="Image 0" descr="https://djgurnpwsdoqjscwqbsj.supabase.co/storage/v1/object/public/presentation-templates-data/section1_TOC_box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543050"/>
            <a:ext cx="411480" cy="41148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14400" y="159448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01</a:t>
            </a:r>
            <a:endParaRPr lang="en-US" sz="1300" dirty="0"/>
          </a:p>
        </p:txBody>
      </p:sp>
      <p:sp>
        <p:nvSpPr>
          <p:cNvPr id="5" name="Text 2"/>
          <p:cNvSpPr/>
          <p:nvPr/>
        </p:nvSpPr>
        <p:spPr>
          <a:xfrm>
            <a:off x="1371600" y="154305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Endocrine System &amp; PT: A Vital Link</a:t>
            </a:r>
            <a:endParaRPr lang="en-US" sz="1200" dirty="0"/>
          </a:p>
        </p:txBody>
      </p:sp>
      <p:pic>
        <p:nvPicPr>
          <p:cNvPr id="6" name="Image 1" descr="https://djgurnpwsdoqjscwqbsj.supabase.co/storage/v1/object/public/presentation-templates-data/section1_TOC_box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3280" y="1543050"/>
            <a:ext cx="411480" cy="41148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3383280" y="159448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02</a:t>
            </a:r>
            <a:endParaRPr lang="en-US" sz="1300" dirty="0"/>
          </a:p>
        </p:txBody>
      </p:sp>
      <p:sp>
        <p:nvSpPr>
          <p:cNvPr id="8" name="Text 4"/>
          <p:cNvSpPr/>
          <p:nvPr/>
        </p:nvSpPr>
        <p:spPr>
          <a:xfrm>
            <a:off x="3840480" y="154305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Endocrine Essentials</a:t>
            </a:r>
            <a:endParaRPr lang="en-US" sz="1200" dirty="0"/>
          </a:p>
        </p:txBody>
      </p:sp>
      <p:pic>
        <p:nvPicPr>
          <p:cNvPr id="9" name="Image 2" descr="https://djgurnpwsdoqjscwqbsj.supabase.co/storage/v1/object/public/presentation-templates-data/section1_TOC_box1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2160" y="1543050"/>
            <a:ext cx="411480" cy="41148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5852160" y="159448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03</a:t>
            </a:r>
            <a:endParaRPr lang="en-US" sz="1300" dirty="0"/>
          </a:p>
        </p:txBody>
      </p:sp>
      <p:sp>
        <p:nvSpPr>
          <p:cNvPr id="11" name="Text 6"/>
          <p:cNvSpPr/>
          <p:nvPr/>
        </p:nvSpPr>
        <p:spPr>
          <a:xfrm>
            <a:off x="6309360" y="154305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Hormonal Control: Body's Symphony</a:t>
            </a:r>
            <a:endParaRPr lang="en-US" sz="1200" dirty="0"/>
          </a:p>
        </p:txBody>
      </p:sp>
      <p:pic>
        <p:nvPicPr>
          <p:cNvPr id="12" name="Image 3" descr="https://djgurnpwsdoqjscwqbsj.supabase.co/storage/v1/object/public/presentation-templates-data/section1_TOC_box1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2468880"/>
            <a:ext cx="411480" cy="411480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914400" y="252031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04</a:t>
            </a:r>
            <a:endParaRPr lang="en-US" sz="1300" dirty="0"/>
          </a:p>
        </p:txBody>
      </p:sp>
      <p:sp>
        <p:nvSpPr>
          <p:cNvPr id="14" name="Text 8"/>
          <p:cNvSpPr/>
          <p:nvPr/>
        </p:nvSpPr>
        <p:spPr>
          <a:xfrm>
            <a:off x="1371600" y="246888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Hormones &amp; Muscle Power</a:t>
            </a:r>
            <a:endParaRPr lang="en-US" sz="1200" dirty="0"/>
          </a:p>
        </p:txBody>
      </p:sp>
      <p:pic>
        <p:nvPicPr>
          <p:cNvPr id="15" name="Image 4" descr="https://djgurnpwsdoqjscwqbsj.supabase.co/storage/v1/object/public/presentation-templates-data/section1_TOC_box2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0" y="2468880"/>
            <a:ext cx="411480" cy="411480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3383280" y="252031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05</a:t>
            </a:r>
            <a:endParaRPr lang="en-US" sz="1300" dirty="0"/>
          </a:p>
        </p:txBody>
      </p:sp>
      <p:sp>
        <p:nvSpPr>
          <p:cNvPr id="17" name="Text 10"/>
          <p:cNvSpPr/>
          <p:nvPr/>
        </p:nvSpPr>
        <p:spPr>
          <a:xfrm>
            <a:off x="3840480" y="246888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Hormones &amp; Performance</a:t>
            </a:r>
            <a:endParaRPr lang="en-US" sz="1200" dirty="0"/>
          </a:p>
        </p:txBody>
      </p:sp>
      <p:pic>
        <p:nvPicPr>
          <p:cNvPr id="18" name="Image 5" descr="https://djgurnpwsdoqjscwqbsj.supabase.co/storage/v1/object/public/presentation-templates-data/section1_TOC_box1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2160" y="2468880"/>
            <a:ext cx="411480" cy="411480"/>
          </a:xfrm>
          <a:prstGeom prst="rect">
            <a:avLst/>
          </a:prstGeom>
        </p:spPr>
      </p:pic>
      <p:sp>
        <p:nvSpPr>
          <p:cNvPr id="19" name="Text 11"/>
          <p:cNvSpPr/>
          <p:nvPr/>
        </p:nvSpPr>
        <p:spPr>
          <a:xfrm>
            <a:off x="5852160" y="252031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06</a:t>
            </a:r>
            <a:endParaRPr lang="en-US" sz="1300" dirty="0"/>
          </a:p>
        </p:txBody>
      </p:sp>
      <p:sp>
        <p:nvSpPr>
          <p:cNvPr id="20" name="Text 12"/>
          <p:cNvSpPr/>
          <p:nvPr/>
        </p:nvSpPr>
        <p:spPr>
          <a:xfrm>
            <a:off x="6309360" y="246888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Endocrine Essentials for PTs</a:t>
            </a:r>
            <a:endParaRPr lang="en-US" sz="1200" dirty="0"/>
          </a:p>
        </p:txBody>
      </p:sp>
      <p:pic>
        <p:nvPicPr>
          <p:cNvPr id="21" name="Image 6" descr="https://djgurnpwsdoqjscwqbsj.supabase.co/storage/v1/object/public/presentation-templates-data/section1_TOC_box1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3394710"/>
            <a:ext cx="411480" cy="411480"/>
          </a:xfrm>
          <a:prstGeom prst="rect">
            <a:avLst/>
          </a:prstGeom>
        </p:spPr>
      </p:pic>
      <p:sp>
        <p:nvSpPr>
          <p:cNvPr id="22" name="Text 13"/>
          <p:cNvSpPr/>
          <p:nvPr/>
        </p:nvSpPr>
        <p:spPr>
          <a:xfrm>
            <a:off x="914400" y="344614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07</a:t>
            </a:r>
            <a:endParaRPr lang="en-US" sz="1300" dirty="0"/>
          </a:p>
        </p:txBody>
      </p:sp>
      <p:sp>
        <p:nvSpPr>
          <p:cNvPr id="23" name="Text 14"/>
          <p:cNvSpPr/>
          <p:nvPr/>
        </p:nvSpPr>
        <p:spPr>
          <a:xfrm>
            <a:off x="1371600" y="339471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PT &amp; Diabetes Management</a:t>
            </a:r>
            <a:endParaRPr lang="en-US" sz="1200" dirty="0"/>
          </a:p>
        </p:txBody>
      </p:sp>
      <p:pic>
        <p:nvPicPr>
          <p:cNvPr id="24" name="Image 7" descr="https://djgurnpwsdoqjscwqbsj.supabase.co/storage/v1/object/public/presentation-templates-data/section1_TOC_box2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83280" y="3394710"/>
            <a:ext cx="411480" cy="411480"/>
          </a:xfrm>
          <a:prstGeom prst="rect">
            <a:avLst/>
          </a:prstGeom>
        </p:spPr>
      </p:pic>
      <p:sp>
        <p:nvSpPr>
          <p:cNvPr id="25" name="Text 15"/>
          <p:cNvSpPr/>
          <p:nvPr/>
        </p:nvSpPr>
        <p:spPr>
          <a:xfrm>
            <a:off x="3383280" y="344614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08</a:t>
            </a:r>
            <a:endParaRPr lang="en-US" sz="1300" dirty="0"/>
          </a:p>
        </p:txBody>
      </p:sp>
      <p:sp>
        <p:nvSpPr>
          <p:cNvPr id="26" name="Text 16"/>
          <p:cNvSpPr/>
          <p:nvPr/>
        </p:nvSpPr>
        <p:spPr>
          <a:xfrm>
            <a:off x="3840480" y="339471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Thyroid &amp; Rehab</a:t>
            </a:r>
            <a:endParaRPr lang="en-US" sz="1200" dirty="0"/>
          </a:p>
        </p:txBody>
      </p:sp>
      <p:pic>
        <p:nvPicPr>
          <p:cNvPr id="27" name="Image 8" descr="https://djgurnpwsdoqjscwqbsj.supabase.co/storage/v1/object/public/presentation-templates-data/section1_TOC_box1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52160" y="3394710"/>
            <a:ext cx="411480" cy="411480"/>
          </a:xfrm>
          <a:prstGeom prst="rect">
            <a:avLst/>
          </a:prstGeom>
        </p:spPr>
      </p:pic>
      <p:sp>
        <p:nvSpPr>
          <p:cNvPr id="28" name="Text 17"/>
          <p:cNvSpPr/>
          <p:nvPr/>
        </p:nvSpPr>
        <p:spPr>
          <a:xfrm>
            <a:off x="5852160" y="344614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09</a:t>
            </a:r>
            <a:endParaRPr lang="en-US" sz="1300" dirty="0"/>
          </a:p>
        </p:txBody>
      </p:sp>
      <p:sp>
        <p:nvSpPr>
          <p:cNvPr id="29" name="Text 18"/>
          <p:cNvSpPr/>
          <p:nvPr/>
        </p:nvSpPr>
        <p:spPr>
          <a:xfrm>
            <a:off x="6309360" y="339471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Exercise: Hormonal Powerhouse</a:t>
            </a:r>
            <a:endParaRPr lang="en-US" sz="12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Exercise: Hormonal Powerhouse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Exercise stimulates crucial hormone release, positively impacting overall health and well-being significantly, a vital component.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2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Regular activity increases growth hormone levels, aiding muscle growth, repair, and fat metabolism, benefiting overall health.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3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Exercise can naturally boost testosterone, particularly resistance training, improving muscle mass, bone density, and vitality effectively.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4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Physical activity enhances insulin sensitivity, regulating blood sugar levels, lowering diabetes risk, and aiding metabolic health greatly.</a:t>
            </a:r>
            <a:endParaRPr lang="en-US" sz="12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Exercise: Hormonal Powerhouse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5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Exercise is a great stress reliever, improving mood, reducing anxiety, and promoting better mental well-being significantly too.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6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The positive effects of exercise on mood are undeniable, contributing to a happier, healthier, and more balanced lifestyle overall.</a:t>
            </a:r>
            <a:endParaRPr lang="en-US" sz="12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97280" y="822960"/>
            <a:ext cx="7132320" cy="4572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2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Endocrine Referral Red Flags</a:t>
            </a:r>
            <a:endParaRPr lang="en-US" sz="2500" dirty="0"/>
          </a:p>
        </p:txBody>
      </p:sp>
      <p:sp>
        <p:nvSpPr>
          <p:cNvPr id="3" name="Text 1"/>
          <p:cNvSpPr/>
          <p:nvPr/>
        </p:nvSpPr>
        <p:spPr>
          <a:xfrm>
            <a:off x="1005840" y="1491615"/>
            <a:ext cx="64008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1.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1371600" y="1491615"/>
            <a:ext cx="2743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Weight Changes</a:t>
            </a:r>
            <a:endParaRPr lang="en-US" sz="1500" dirty="0"/>
          </a:p>
        </p:txBody>
      </p:sp>
      <p:sp>
        <p:nvSpPr>
          <p:cNvPr id="5" name="Text 3"/>
          <p:cNvSpPr/>
          <p:nvPr/>
        </p:nvSpPr>
        <p:spPr>
          <a:xfrm>
            <a:off x="1371600" y="1748790"/>
            <a:ext cx="3200400" cy="9144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Unexplained weight loss or gain should prompt referral for endocrine evaluation and management by a specialist.</a:t>
            </a:r>
            <a:endParaRPr lang="en-US" sz="1000" dirty="0"/>
          </a:p>
        </p:txBody>
      </p:sp>
      <p:sp>
        <p:nvSpPr>
          <p:cNvPr id="6" name="Text 4"/>
          <p:cNvSpPr/>
          <p:nvPr/>
        </p:nvSpPr>
        <p:spPr>
          <a:xfrm>
            <a:off x="4663440" y="1491615"/>
            <a:ext cx="64008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2.</a:t>
            </a:r>
            <a:endParaRPr lang="en-US" sz="1500" dirty="0"/>
          </a:p>
        </p:txBody>
      </p:sp>
      <p:sp>
        <p:nvSpPr>
          <p:cNvPr id="7" name="Text 5"/>
          <p:cNvSpPr/>
          <p:nvPr/>
        </p:nvSpPr>
        <p:spPr>
          <a:xfrm>
            <a:off x="5029200" y="1491615"/>
            <a:ext cx="2743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Persistent Fatigue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5029200" y="1748790"/>
            <a:ext cx="3200400" cy="9144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Persistent fatigue, despite adequate rest, warrants further endocrine investigation to identify potential hormonal imbalances.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1005840" y="3034665"/>
            <a:ext cx="64008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3.</a:t>
            </a:r>
            <a:endParaRPr lang="en-US" sz="1500" dirty="0"/>
          </a:p>
        </p:txBody>
      </p:sp>
      <p:sp>
        <p:nvSpPr>
          <p:cNvPr id="10" name="Text 8"/>
          <p:cNvSpPr/>
          <p:nvPr/>
        </p:nvSpPr>
        <p:spPr>
          <a:xfrm>
            <a:off x="1371600" y="3034665"/>
            <a:ext cx="2743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Irregular Heart</a:t>
            </a:r>
            <a:endParaRPr lang="en-US" sz="1500" dirty="0"/>
          </a:p>
        </p:txBody>
      </p:sp>
      <p:sp>
        <p:nvSpPr>
          <p:cNvPr id="11" name="Text 9"/>
          <p:cNvSpPr/>
          <p:nvPr/>
        </p:nvSpPr>
        <p:spPr>
          <a:xfrm>
            <a:off x="1371600" y="3291840"/>
            <a:ext cx="3200400" cy="9144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An irregular heart rate, without clear cause, may indicate an underlying endocrine issue requiring expert assessment.</a:t>
            </a:r>
            <a:endParaRPr lang="en-US" sz="1000" dirty="0"/>
          </a:p>
        </p:txBody>
      </p:sp>
      <p:sp>
        <p:nvSpPr>
          <p:cNvPr id="12" name="Text 10"/>
          <p:cNvSpPr/>
          <p:nvPr/>
        </p:nvSpPr>
        <p:spPr>
          <a:xfrm>
            <a:off x="4663440" y="3034665"/>
            <a:ext cx="64008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4.</a:t>
            </a:r>
            <a:endParaRPr lang="en-US" sz="1500" dirty="0"/>
          </a:p>
        </p:txBody>
      </p:sp>
      <p:sp>
        <p:nvSpPr>
          <p:cNvPr id="13" name="Text 11"/>
          <p:cNvSpPr/>
          <p:nvPr/>
        </p:nvSpPr>
        <p:spPr>
          <a:xfrm>
            <a:off x="5029200" y="3034665"/>
            <a:ext cx="2743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Unexplained Symptoms</a:t>
            </a:r>
            <a:endParaRPr lang="en-US" sz="1500" dirty="0"/>
          </a:p>
        </p:txBody>
      </p:sp>
      <p:sp>
        <p:nvSpPr>
          <p:cNvPr id="14" name="Text 12"/>
          <p:cNvSpPr/>
          <p:nvPr/>
        </p:nvSpPr>
        <p:spPr>
          <a:xfrm>
            <a:off x="5029200" y="3291840"/>
            <a:ext cx="3200400" cy="9144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presence of unexplained symptoms is a key consideration for referral in potential endocrine cases.</a:t>
            </a:r>
            <a:endParaRPr lang="en-US" sz="10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97280" y="822960"/>
            <a:ext cx="7132320" cy="4572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2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Endocrine Referral Red Flags</a:t>
            </a:r>
            <a:endParaRPr lang="en-US" sz="2500" dirty="0"/>
          </a:p>
        </p:txBody>
      </p:sp>
      <p:sp>
        <p:nvSpPr>
          <p:cNvPr id="3" name="Text 1"/>
          <p:cNvSpPr/>
          <p:nvPr/>
        </p:nvSpPr>
        <p:spPr>
          <a:xfrm>
            <a:off x="1005840" y="1491615"/>
            <a:ext cx="64008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5.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1371600" y="1491615"/>
            <a:ext cx="2743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Further Evaluation</a:t>
            </a:r>
            <a:endParaRPr lang="en-US" sz="1500" dirty="0"/>
          </a:p>
        </p:txBody>
      </p:sp>
      <p:sp>
        <p:nvSpPr>
          <p:cNvPr id="5" name="Text 3"/>
          <p:cNvSpPr/>
          <p:nvPr/>
        </p:nvSpPr>
        <p:spPr>
          <a:xfrm>
            <a:off x="1371600" y="1748790"/>
            <a:ext cx="3200400" cy="9144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Referral is crucial for further endocrine evaluation and management by a medical specialist when red flags are present.</a:t>
            </a:r>
            <a:endParaRPr lang="en-US" sz="1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771525"/>
            <a:ext cx="82296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3500"/>
              </a:lnSpc>
              <a:buNone/>
            </a:pPr>
            <a:r>
              <a:rPr lang="en-US" sz="2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Table of Contents</a:t>
            </a:r>
            <a:endParaRPr lang="en-US" sz="2500" dirty="0"/>
          </a:p>
        </p:txBody>
      </p:sp>
      <p:pic>
        <p:nvPicPr>
          <p:cNvPr id="3" name="Image 0" descr="https://djgurnpwsdoqjscwqbsj.supabase.co/storage/v1/object/public/presentation-templates-data/section1_TOC_box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543050"/>
            <a:ext cx="411480" cy="41148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14400" y="159448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10</a:t>
            </a:r>
            <a:endParaRPr lang="en-US" sz="1300" dirty="0"/>
          </a:p>
        </p:txBody>
      </p:sp>
      <p:sp>
        <p:nvSpPr>
          <p:cNvPr id="5" name="Text 2"/>
          <p:cNvSpPr/>
          <p:nvPr/>
        </p:nvSpPr>
        <p:spPr>
          <a:xfrm>
            <a:off x="1371600" y="154305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Endocrine Referral Red Flags</a:t>
            </a:r>
            <a:endParaRPr lang="en-US" sz="12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97280" y="822960"/>
            <a:ext cx="7132320" cy="4572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2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Endocrine System &amp; PT: A Vital Link</a:t>
            </a:r>
            <a:endParaRPr lang="en-US" sz="2500" dirty="0"/>
          </a:p>
        </p:txBody>
      </p:sp>
      <p:sp>
        <p:nvSpPr>
          <p:cNvPr id="3" name="Text 1"/>
          <p:cNvSpPr/>
          <p:nvPr/>
        </p:nvSpPr>
        <p:spPr>
          <a:xfrm>
            <a:off x="1005840" y="1491615"/>
            <a:ext cx="64008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1.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1371600" y="1491615"/>
            <a:ext cx="2743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Homeostasis Harmony</a:t>
            </a:r>
            <a:endParaRPr lang="en-US" sz="1500" dirty="0"/>
          </a:p>
        </p:txBody>
      </p:sp>
      <p:sp>
        <p:nvSpPr>
          <p:cNvPr id="5" name="Text 3"/>
          <p:cNvSpPr/>
          <p:nvPr/>
        </p:nvSpPr>
        <p:spPr>
          <a:xfrm>
            <a:off x="1371600" y="1748790"/>
            <a:ext cx="3200400" cy="9144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Endocrine function directly impacts internal balance. Physical therapy can be optimized by understanding hormonal influences.</a:t>
            </a:r>
            <a:endParaRPr lang="en-US" sz="1000" dirty="0"/>
          </a:p>
        </p:txBody>
      </p:sp>
      <p:sp>
        <p:nvSpPr>
          <p:cNvPr id="6" name="Text 4"/>
          <p:cNvSpPr/>
          <p:nvPr/>
        </p:nvSpPr>
        <p:spPr>
          <a:xfrm>
            <a:off x="4663440" y="1491615"/>
            <a:ext cx="64008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2.</a:t>
            </a:r>
            <a:endParaRPr lang="en-US" sz="1500" dirty="0"/>
          </a:p>
        </p:txBody>
      </p:sp>
      <p:sp>
        <p:nvSpPr>
          <p:cNvPr id="7" name="Text 5"/>
          <p:cNvSpPr/>
          <p:nvPr/>
        </p:nvSpPr>
        <p:spPr>
          <a:xfrm>
            <a:off x="5029200" y="1491615"/>
            <a:ext cx="2743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Metabolic Matters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5029200" y="1748790"/>
            <a:ext cx="3200400" cy="9144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Metabolism is key for energy and repair. Endocrine disorders disrupt this, affecting therapy outcomes.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1005840" y="3034665"/>
            <a:ext cx="64008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3.</a:t>
            </a:r>
            <a:endParaRPr lang="en-US" sz="1500" dirty="0"/>
          </a:p>
        </p:txBody>
      </p:sp>
      <p:sp>
        <p:nvSpPr>
          <p:cNvPr id="10" name="Text 8"/>
          <p:cNvSpPr/>
          <p:nvPr/>
        </p:nvSpPr>
        <p:spPr>
          <a:xfrm>
            <a:off x="1371600" y="3034665"/>
            <a:ext cx="2743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Tissue Repair</a:t>
            </a:r>
            <a:endParaRPr lang="en-US" sz="1500" dirty="0"/>
          </a:p>
        </p:txBody>
      </p:sp>
      <p:sp>
        <p:nvSpPr>
          <p:cNvPr id="11" name="Text 9"/>
          <p:cNvSpPr/>
          <p:nvPr/>
        </p:nvSpPr>
        <p:spPr>
          <a:xfrm>
            <a:off x="1371600" y="3291840"/>
            <a:ext cx="3200400" cy="9144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Hormones govern tissue healing. Recognizing endocrine impacts is critical for rehabilitation strategies.</a:t>
            </a:r>
            <a:endParaRPr lang="en-US" sz="1000" dirty="0"/>
          </a:p>
        </p:txBody>
      </p:sp>
      <p:sp>
        <p:nvSpPr>
          <p:cNvPr id="12" name="Text 10"/>
          <p:cNvSpPr/>
          <p:nvPr/>
        </p:nvSpPr>
        <p:spPr>
          <a:xfrm>
            <a:off x="4663440" y="3034665"/>
            <a:ext cx="64008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4.</a:t>
            </a:r>
            <a:endParaRPr lang="en-US" sz="1500" dirty="0"/>
          </a:p>
        </p:txBody>
      </p:sp>
      <p:sp>
        <p:nvSpPr>
          <p:cNvPr id="13" name="Text 11"/>
          <p:cNvSpPr/>
          <p:nvPr/>
        </p:nvSpPr>
        <p:spPr>
          <a:xfrm>
            <a:off x="5029200" y="3034665"/>
            <a:ext cx="2743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Safe Practice</a:t>
            </a:r>
            <a:endParaRPr lang="en-US" sz="1500" dirty="0"/>
          </a:p>
        </p:txBody>
      </p:sp>
      <p:sp>
        <p:nvSpPr>
          <p:cNvPr id="14" name="Text 12"/>
          <p:cNvSpPr/>
          <p:nvPr/>
        </p:nvSpPr>
        <p:spPr>
          <a:xfrm>
            <a:off x="5029200" y="3291840"/>
            <a:ext cx="3200400" cy="9144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Endocrine knowledge ensures patient safety. Consider hormonal factors during exercise and manual therapy.</a:t>
            </a:r>
            <a:endParaRPr lang="en-US" sz="1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97280" y="822960"/>
            <a:ext cx="7132320" cy="4572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2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Endocrine System &amp; PT: A Vital Link</a:t>
            </a:r>
            <a:endParaRPr lang="en-US" sz="2500" dirty="0"/>
          </a:p>
        </p:txBody>
      </p:sp>
      <p:sp>
        <p:nvSpPr>
          <p:cNvPr id="3" name="Text 1"/>
          <p:cNvSpPr/>
          <p:nvPr/>
        </p:nvSpPr>
        <p:spPr>
          <a:xfrm>
            <a:off x="1005840" y="1491615"/>
            <a:ext cx="64008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5.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1371600" y="1491615"/>
            <a:ext cx="2743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Effective Therapy</a:t>
            </a:r>
            <a:endParaRPr lang="en-US" sz="1500" dirty="0"/>
          </a:p>
        </p:txBody>
      </p:sp>
      <p:sp>
        <p:nvSpPr>
          <p:cNvPr id="5" name="Text 3"/>
          <p:cNvSpPr/>
          <p:nvPr/>
        </p:nvSpPr>
        <p:spPr>
          <a:xfrm>
            <a:off x="1371600" y="1748790"/>
            <a:ext cx="3200400" cy="9144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Understanding endocrine disorders leads to more effective interventions, tailored to patient needs.</a:t>
            </a:r>
            <a:endParaRPr lang="en-US" sz="1000" dirty="0"/>
          </a:p>
        </p:txBody>
      </p:sp>
      <p:sp>
        <p:nvSpPr>
          <p:cNvPr id="6" name="Text 4"/>
          <p:cNvSpPr/>
          <p:nvPr/>
        </p:nvSpPr>
        <p:spPr>
          <a:xfrm>
            <a:off x="4663440" y="1491615"/>
            <a:ext cx="64008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6.</a:t>
            </a:r>
            <a:endParaRPr lang="en-US" sz="1500" dirty="0"/>
          </a:p>
        </p:txBody>
      </p:sp>
      <p:sp>
        <p:nvSpPr>
          <p:cNvPr id="7" name="Text 5"/>
          <p:cNvSpPr/>
          <p:nvPr/>
        </p:nvSpPr>
        <p:spPr>
          <a:xfrm>
            <a:off x="5029200" y="1491615"/>
            <a:ext cx="2743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Foundation First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5029200" y="1748790"/>
            <a:ext cx="3200400" cy="9144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Mastering the endocrine system's role establishes a bedrock for proficient physical therapy techniques.</a:t>
            </a:r>
            <a:endParaRPr lang="en-US" sz="1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668655"/>
            <a:ext cx="7315200" cy="6858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2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Endocrine Essentials</a:t>
            </a:r>
            <a:endParaRPr lang="en-US" sz="2500" dirty="0"/>
          </a:p>
        </p:txBody>
      </p:sp>
      <p:pic>
        <p:nvPicPr>
          <p:cNvPr id="3" name="Image 0" descr="https://djgurnpwsdoqjscwqbsj.supabase.co/storage/v1/object/public/presentation-templates-data/section1_proscons_box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543050"/>
            <a:ext cx="3566160" cy="2571750"/>
          </a:xfrm>
          <a:prstGeom prst="rect">
            <a:avLst/>
          </a:prstGeom>
        </p:spPr>
      </p:pic>
      <p:pic>
        <p:nvPicPr>
          <p:cNvPr id="4" name="Image 1" descr="https://djgurnpwsdoqjscwqbsj.supabase.co/storage/v1/object/public/presentation-templates-data/thumbsup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1920" y="1671638"/>
            <a:ext cx="384048" cy="385763"/>
          </a:xfrm>
          <a:prstGeom prst="rect">
            <a:avLst/>
          </a:prstGeom>
        </p:spPr>
      </p:pic>
      <p:pic>
        <p:nvPicPr>
          <p:cNvPr id="5" name="Image 2" descr="https://djgurnpwsdoqjscwqbsj.supabase.co/storage/v1/object/public/presentation-templates-data/section1_proscons_box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543050"/>
            <a:ext cx="3566160" cy="2571750"/>
          </a:xfrm>
          <a:prstGeom prst="rect">
            <a:avLst/>
          </a:prstGeom>
        </p:spPr>
      </p:pic>
      <p:pic>
        <p:nvPicPr>
          <p:cNvPr id="6" name="Image 3" descr="https://djgurnpwsdoqjscwqbsj.supabase.co/storage/v1/object/public/presentation-templates-data/thumbdown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3800" y="1645920"/>
            <a:ext cx="384048" cy="385763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1097280" y="1645920"/>
            <a:ext cx="27432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Hormonal Harmony</a:t>
            </a:r>
            <a:endParaRPr lang="en-US" sz="1600" dirty="0"/>
          </a:p>
        </p:txBody>
      </p:sp>
      <p:sp>
        <p:nvSpPr>
          <p:cNvPr id="8" name="Text 2"/>
          <p:cNvSpPr/>
          <p:nvPr/>
        </p:nvSpPr>
        <p:spPr>
          <a:xfrm>
            <a:off x="822960" y="2160270"/>
            <a:ext cx="3200400" cy="22860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lvl="1" marL="685800" indent="-342900">
              <a:lnSpc>
                <a:spcPts val="1200"/>
              </a:lnSpc>
              <a:spcAft>
                <a:spcPts val="1200"/>
              </a:spcAft>
              <a:buSzPct val="100000"/>
              <a:buChar char="✓"/>
            </a:pPr>
            <a:r>
              <a:rPr lang="en-US" sz="800" dirty="0">
                <a:solidFill>
                  <a:srgbClr val="000000"/>
                </a:solidFill>
                <a:latin typeface="Helvetica Neue" pitchFamily="34" charset="0"/>
                <a:ea typeface="Helvetica Neue" pitchFamily="34" charset="-122"/>
                <a:cs typeface="Helvetica Neue" pitchFamily="34" charset="-120"/>
              </a:rPr>
              <a:t>Hormones regulate crucial bodily functions, including growth, metabolism, and reproduction, ensuring overall health and well-being.</a:t>
            </a:r>
            <a:endParaRPr lang="en-US" sz="800" dirty="0"/>
          </a:p>
          <a:p>
            <a:pPr lvl="1" marL="685800" indent="-342900">
              <a:lnSpc>
                <a:spcPts val="1200"/>
              </a:lnSpc>
              <a:spcAft>
                <a:spcPts val="1200"/>
              </a:spcAft>
              <a:buSzPct val="100000"/>
              <a:buChar char="✓"/>
            </a:pPr>
            <a:r>
              <a:rPr lang="en-US" sz="800" dirty="0">
                <a:solidFill>
                  <a:srgbClr val="000000"/>
                </a:solidFill>
                <a:latin typeface="Helvetica Neue" pitchFamily="34" charset="0"/>
                <a:ea typeface="Helvetica Neue" pitchFamily="34" charset="-122"/>
                <a:cs typeface="Helvetica Neue" pitchFamily="34" charset="-120"/>
              </a:rPr>
              <a:t>The endocrine system facilitates communication between organs, enabling coordinated responses to internal and external stimuli for homeostasis.</a:t>
            </a:r>
            <a:endParaRPr lang="en-US" sz="800" dirty="0"/>
          </a:p>
          <a:p>
            <a:pPr lvl="1" marL="685800" indent="-342900">
              <a:lnSpc>
                <a:spcPts val="1200"/>
              </a:lnSpc>
              <a:spcAft>
                <a:spcPts val="1200"/>
              </a:spcAft>
              <a:buSzPct val="100000"/>
              <a:buChar char="✓"/>
            </a:pPr>
            <a:r>
              <a:rPr lang="en-US" sz="800" dirty="0">
                <a:solidFill>
                  <a:srgbClr val="000000"/>
                </a:solidFill>
                <a:latin typeface="Helvetica Neue" pitchFamily="34" charset="0"/>
                <a:ea typeface="Helvetica Neue" pitchFamily="34" charset="-122"/>
                <a:cs typeface="Helvetica Neue" pitchFamily="34" charset="-120"/>
              </a:rPr>
              <a:t>Specific hormones act as key regulators, such as insulin controlling blood sugar, demonstrating targeted and efficient physiological control.</a:t>
            </a:r>
            <a:endParaRPr lang="en-US" sz="800" dirty="0"/>
          </a:p>
        </p:txBody>
      </p:sp>
      <p:sp>
        <p:nvSpPr>
          <p:cNvPr id="9" name="Text 3"/>
          <p:cNvSpPr/>
          <p:nvPr/>
        </p:nvSpPr>
        <p:spPr>
          <a:xfrm>
            <a:off x="4754880" y="1645920"/>
            <a:ext cx="27432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Potential Imbalance</a:t>
            </a:r>
            <a:endParaRPr lang="en-US" sz="1600" dirty="0"/>
          </a:p>
        </p:txBody>
      </p:sp>
      <p:sp>
        <p:nvSpPr>
          <p:cNvPr id="10" name="Text 4"/>
          <p:cNvSpPr/>
          <p:nvPr/>
        </p:nvSpPr>
        <p:spPr>
          <a:xfrm>
            <a:off x="4480560" y="2160270"/>
            <a:ext cx="3200400" cy="22860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lvl="1" marL="685800" indent="-342900">
              <a:lnSpc>
                <a:spcPts val="1200"/>
              </a:lnSpc>
              <a:spcAft>
                <a:spcPts val="1200"/>
              </a:spcAft>
              <a:buSzPct val="100000"/>
              <a:buChar char="✓"/>
            </a:pPr>
            <a:r>
              <a:rPr lang="en-US" sz="800" dirty="0">
                <a:solidFill>
                  <a:srgbClr val="000000"/>
                </a:solidFill>
                <a:latin typeface="Helvetica Neue" pitchFamily="34" charset="0"/>
                <a:ea typeface="Helvetica Neue" pitchFamily="34" charset="-122"/>
                <a:cs typeface="Helvetica Neue" pitchFamily="34" charset="-120"/>
              </a:rPr>
              <a:t>Hormonal imbalances, whether excesses or deficiencies, can lead to a wide array of health issues, from diabetes to thyroid disorders.</a:t>
            </a:r>
            <a:endParaRPr lang="en-US" sz="800" dirty="0"/>
          </a:p>
          <a:p>
            <a:pPr lvl="1" marL="685800" indent="-342900">
              <a:lnSpc>
                <a:spcPts val="1200"/>
              </a:lnSpc>
              <a:spcAft>
                <a:spcPts val="1200"/>
              </a:spcAft>
              <a:buSzPct val="100000"/>
              <a:buChar char="✓"/>
            </a:pPr>
            <a:r>
              <a:rPr lang="en-US" sz="800" dirty="0">
                <a:solidFill>
                  <a:srgbClr val="000000"/>
                </a:solidFill>
                <a:latin typeface="Helvetica Neue" pitchFamily="34" charset="0"/>
                <a:ea typeface="Helvetica Neue" pitchFamily="34" charset="-122"/>
                <a:cs typeface="Helvetica Neue" pitchFamily="34" charset="-120"/>
              </a:rPr>
              <a:t>Endocrine disorders can be challenging to diagnose due to the complexity of hormonal interactions and varied symptom presentations.</a:t>
            </a:r>
            <a:endParaRPr lang="en-US" sz="800" dirty="0"/>
          </a:p>
          <a:p>
            <a:pPr lvl="1" marL="685800" indent="-342900">
              <a:lnSpc>
                <a:spcPts val="1200"/>
              </a:lnSpc>
              <a:spcAft>
                <a:spcPts val="1200"/>
              </a:spcAft>
              <a:buSzPct val="100000"/>
              <a:buChar char="✓"/>
            </a:pPr>
            <a:r>
              <a:rPr lang="en-US" sz="800" dirty="0">
                <a:solidFill>
                  <a:srgbClr val="000000"/>
                </a:solidFill>
                <a:latin typeface="Helvetica Neue" pitchFamily="34" charset="0"/>
                <a:ea typeface="Helvetica Neue" pitchFamily="34" charset="-122"/>
                <a:cs typeface="Helvetica Neue" pitchFamily="34" charset="-120"/>
              </a:rPr>
              <a:t>Certain environmental factors and lifestyle choices can disrupt endocrine function, potentially contributing to hormonal imbalances and disease.</a:t>
            </a:r>
            <a:endParaRPr lang="en-US" sz="8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668655"/>
            <a:ext cx="7315200" cy="6858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2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Endocrine Essentials</a:t>
            </a:r>
            <a:endParaRPr lang="en-US" sz="2500" dirty="0"/>
          </a:p>
        </p:txBody>
      </p:sp>
      <p:pic>
        <p:nvPicPr>
          <p:cNvPr id="3" name="Image 0" descr="https://djgurnpwsdoqjscwqbsj.supabase.co/storage/v1/object/public/presentation-templates-data/section1_proscons_box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543050"/>
            <a:ext cx="3566160" cy="2571750"/>
          </a:xfrm>
          <a:prstGeom prst="rect">
            <a:avLst/>
          </a:prstGeom>
        </p:spPr>
      </p:pic>
      <p:pic>
        <p:nvPicPr>
          <p:cNvPr id="4" name="Image 1" descr="https://djgurnpwsdoqjscwqbsj.supabase.co/storage/v1/object/public/presentation-templates-data/thumbsup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1920" y="1671638"/>
            <a:ext cx="384048" cy="385763"/>
          </a:xfrm>
          <a:prstGeom prst="rect">
            <a:avLst/>
          </a:prstGeom>
        </p:spPr>
      </p:pic>
      <p:pic>
        <p:nvPicPr>
          <p:cNvPr id="5" name="Image 2" descr="https://djgurnpwsdoqjscwqbsj.supabase.co/storage/v1/object/public/presentation-templates-data/section1_proscons_box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543050"/>
            <a:ext cx="3566160" cy="2571750"/>
          </a:xfrm>
          <a:prstGeom prst="rect">
            <a:avLst/>
          </a:prstGeom>
        </p:spPr>
      </p:pic>
      <p:pic>
        <p:nvPicPr>
          <p:cNvPr id="6" name="Image 3" descr="https://djgurnpwsdoqjscwqbsj.supabase.co/storage/v1/object/public/presentation-templates-data/thumbdown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3800" y="1645920"/>
            <a:ext cx="384048" cy="385763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1097280" y="1645920"/>
            <a:ext cx="27432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Hormonal Harmony</a:t>
            </a:r>
            <a:endParaRPr lang="en-US" sz="1600" dirty="0"/>
          </a:p>
        </p:txBody>
      </p:sp>
      <p:sp>
        <p:nvSpPr>
          <p:cNvPr id="8" name="Text 2"/>
          <p:cNvSpPr/>
          <p:nvPr/>
        </p:nvSpPr>
        <p:spPr>
          <a:xfrm>
            <a:off x="822960" y="2160270"/>
            <a:ext cx="3200400" cy="22860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lvl="1" marL="685800" indent="-342900">
              <a:lnSpc>
                <a:spcPts val="1200"/>
              </a:lnSpc>
              <a:spcAft>
                <a:spcPts val="1200"/>
              </a:spcAft>
              <a:buSzPct val="100000"/>
              <a:buChar char="✓"/>
            </a:pPr>
            <a:r>
              <a:rPr lang="en-US" sz="800" dirty="0">
                <a:solidFill>
                  <a:srgbClr val="000000"/>
                </a:solidFill>
                <a:latin typeface="Helvetica Neue" pitchFamily="34" charset="0"/>
                <a:ea typeface="Helvetica Neue" pitchFamily="34" charset="-122"/>
                <a:cs typeface="Helvetica Neue" pitchFamily="34" charset="-120"/>
              </a:rPr>
              <a:t>Endocrine glands secrete precise hormone amounts, responding dynamically to maintain optimal internal conditions for survival and adaptation.</a:t>
            </a:r>
            <a:endParaRPr lang="en-US" sz="800" dirty="0"/>
          </a:p>
        </p:txBody>
      </p:sp>
      <p:sp>
        <p:nvSpPr>
          <p:cNvPr id="9" name="Text 3"/>
          <p:cNvSpPr/>
          <p:nvPr/>
        </p:nvSpPr>
        <p:spPr>
          <a:xfrm>
            <a:off x="4754880" y="1645920"/>
            <a:ext cx="27432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Potential Imbalance</a:t>
            </a:r>
            <a:endParaRPr lang="en-US" sz="1600" dirty="0"/>
          </a:p>
        </p:txBody>
      </p:sp>
      <p:sp>
        <p:nvSpPr>
          <p:cNvPr id="10" name="Text 4"/>
          <p:cNvSpPr/>
          <p:nvPr/>
        </p:nvSpPr>
        <p:spPr>
          <a:xfrm>
            <a:off x="4480560" y="2160270"/>
            <a:ext cx="3200400" cy="22860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lvl="1" marL="685800" indent="-342900">
              <a:lnSpc>
                <a:spcPts val="1200"/>
              </a:lnSpc>
              <a:spcAft>
                <a:spcPts val="1200"/>
              </a:spcAft>
              <a:buSzPct val="100000"/>
              <a:buChar char="✓"/>
            </a:pPr>
            <a:r>
              <a:rPr lang="en-US" sz="800" dirty="0">
                <a:solidFill>
                  <a:srgbClr val="000000"/>
                </a:solidFill>
                <a:latin typeface="Helvetica Neue" pitchFamily="34" charset="0"/>
                <a:ea typeface="Helvetica Neue" pitchFamily="34" charset="-122"/>
                <a:cs typeface="Helvetica Neue" pitchFamily="34" charset="-120"/>
              </a:rPr>
              <a:t>Hormone replacement therapies, while helpful, can have side effects, requiring careful monitoring and individualized treatment plans for patients.</a:t>
            </a:r>
            <a:endParaRPr lang="en-US" sz="8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97280" y="822960"/>
            <a:ext cx="7132320" cy="4572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2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Hormonal Control: Body's Symphony</a:t>
            </a:r>
            <a:endParaRPr lang="en-US" sz="2500" dirty="0"/>
          </a:p>
        </p:txBody>
      </p:sp>
      <p:sp>
        <p:nvSpPr>
          <p:cNvPr id="3" name="Text 1"/>
          <p:cNvSpPr/>
          <p:nvPr/>
        </p:nvSpPr>
        <p:spPr>
          <a:xfrm>
            <a:off x="1005840" y="1491615"/>
            <a:ext cx="64008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1.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1371600" y="1491615"/>
            <a:ext cx="2743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Metabolic Maestro</a:t>
            </a:r>
            <a:endParaRPr lang="en-US" sz="1500" dirty="0"/>
          </a:p>
        </p:txBody>
      </p:sp>
      <p:sp>
        <p:nvSpPr>
          <p:cNvPr id="5" name="Text 3"/>
          <p:cNvSpPr/>
          <p:nvPr/>
        </p:nvSpPr>
        <p:spPr>
          <a:xfrm>
            <a:off x="1371600" y="1748790"/>
            <a:ext cx="3200400" cy="9144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Hormones play a critical role in regulating metabolism, ensuring efficient energy production and utilization within the body.</a:t>
            </a:r>
            <a:endParaRPr lang="en-US" sz="1000" dirty="0"/>
          </a:p>
        </p:txBody>
      </p:sp>
      <p:sp>
        <p:nvSpPr>
          <p:cNvPr id="6" name="Text 4"/>
          <p:cNvSpPr/>
          <p:nvPr/>
        </p:nvSpPr>
        <p:spPr>
          <a:xfrm>
            <a:off x="4663440" y="1491615"/>
            <a:ext cx="64008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2.</a:t>
            </a:r>
            <a:endParaRPr lang="en-US" sz="1500" dirty="0"/>
          </a:p>
        </p:txBody>
      </p:sp>
      <p:sp>
        <p:nvSpPr>
          <p:cNvPr id="7" name="Text 5"/>
          <p:cNvSpPr/>
          <p:nvPr/>
        </p:nvSpPr>
        <p:spPr>
          <a:xfrm>
            <a:off x="5029200" y="1491615"/>
            <a:ext cx="2743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Growth Guardians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5029200" y="1748790"/>
            <a:ext cx="3200400" cy="9144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Hormones orchestrate growth and development, guiding the body through various stages of life with precision.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1005840" y="3034665"/>
            <a:ext cx="64008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3.</a:t>
            </a:r>
            <a:endParaRPr lang="en-US" sz="1500" dirty="0"/>
          </a:p>
        </p:txBody>
      </p:sp>
      <p:sp>
        <p:nvSpPr>
          <p:cNvPr id="10" name="Text 8"/>
          <p:cNvSpPr/>
          <p:nvPr/>
        </p:nvSpPr>
        <p:spPr>
          <a:xfrm>
            <a:off x="1371600" y="3034665"/>
            <a:ext cx="2743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Stress Sentinels</a:t>
            </a:r>
            <a:endParaRPr lang="en-US" sz="1500" dirty="0"/>
          </a:p>
        </p:txBody>
      </p:sp>
      <p:sp>
        <p:nvSpPr>
          <p:cNvPr id="11" name="Text 9"/>
          <p:cNvSpPr/>
          <p:nvPr/>
        </p:nvSpPr>
        <p:spPr>
          <a:xfrm>
            <a:off x="1371600" y="3291840"/>
            <a:ext cx="3200400" cy="9144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Hormones manage stress responses, preparing the body to cope with challenges and maintain equilibrium effectively.</a:t>
            </a:r>
            <a:endParaRPr lang="en-US" sz="1000" dirty="0"/>
          </a:p>
        </p:txBody>
      </p:sp>
      <p:sp>
        <p:nvSpPr>
          <p:cNvPr id="12" name="Text 10"/>
          <p:cNvSpPr/>
          <p:nvPr/>
        </p:nvSpPr>
        <p:spPr>
          <a:xfrm>
            <a:off x="4663440" y="3034665"/>
            <a:ext cx="64008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4.</a:t>
            </a:r>
            <a:endParaRPr lang="en-US" sz="1500" dirty="0"/>
          </a:p>
        </p:txBody>
      </p:sp>
      <p:sp>
        <p:nvSpPr>
          <p:cNvPr id="13" name="Text 11"/>
          <p:cNvSpPr/>
          <p:nvPr/>
        </p:nvSpPr>
        <p:spPr>
          <a:xfrm>
            <a:off x="5029200" y="3034665"/>
            <a:ext cx="2743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Tissue Repairers</a:t>
            </a:r>
            <a:endParaRPr lang="en-US" sz="1500" dirty="0"/>
          </a:p>
        </p:txBody>
      </p:sp>
      <p:sp>
        <p:nvSpPr>
          <p:cNvPr id="14" name="Text 12"/>
          <p:cNvSpPr/>
          <p:nvPr/>
        </p:nvSpPr>
        <p:spPr>
          <a:xfrm>
            <a:off x="5029200" y="3291840"/>
            <a:ext cx="3200400" cy="9144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Hormones influence tissue repair, facilitating healing processes and maintaining the body's structural integrity over time.</a:t>
            </a:r>
            <a:endParaRPr lang="en-US" sz="1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97280" y="822960"/>
            <a:ext cx="7132320" cy="4572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2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Hormonal Control: Body's Symphony</a:t>
            </a:r>
            <a:endParaRPr lang="en-US" sz="2500" dirty="0"/>
          </a:p>
        </p:txBody>
      </p:sp>
      <p:sp>
        <p:nvSpPr>
          <p:cNvPr id="3" name="Text 1"/>
          <p:cNvSpPr/>
          <p:nvPr/>
        </p:nvSpPr>
        <p:spPr>
          <a:xfrm>
            <a:off x="1005840" y="1491615"/>
            <a:ext cx="64008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5.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1371600" y="1491615"/>
            <a:ext cx="2743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Systemic Influence</a:t>
            </a:r>
            <a:endParaRPr lang="en-US" sz="1500" dirty="0"/>
          </a:p>
        </p:txBody>
      </p:sp>
      <p:sp>
        <p:nvSpPr>
          <p:cNvPr id="5" name="Text 3"/>
          <p:cNvSpPr/>
          <p:nvPr/>
        </p:nvSpPr>
        <p:spPr>
          <a:xfrm>
            <a:off x="1371600" y="1748790"/>
            <a:ext cx="3200400" cy="9144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Hormones have a widespread impact, influencing processes throughout the body from head to toe, ensuring balance.</a:t>
            </a:r>
            <a:endParaRPr lang="en-US" sz="1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2025-04-24T13:15:24Z</dcterms:created>
  <dcterms:modified xsi:type="dcterms:W3CDTF">2025-04-24T13:15:24Z</dcterms:modified>
</cp:coreProperties>
</file>