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charts/chart2.xml" ContentType="application/vnd.openxmlformats-officedocument.drawingml.chart+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charts/chart3.xml" ContentType="application/vnd.openxmlformats-officedocument.drawingml.chart+xml"/>
  <Override PartName="/ppt/slideMasters/slideMaster16.xml" ContentType="application/vnd.openxmlformats-officedocument.presentationml.slideMaster+xml"/>
  <Override PartName="/ppt/slides/slide16.xml" ContentType="application/vnd.openxmlformats-officedocument.presentationml.slide+xml"/>
  <Override PartName="/ppt/charts/chart4.xml" ContentType="application/vnd.openxmlformats-officedocument.drawingml.chart+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notesMasterIdLst>
    <p:notesMasterId r:id="rId20"/>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Relationships xmlns="http://schemas.openxmlformats.org/package/2006/relationships"><Relationship Id="rId1" Type="http://schemas.openxmlformats.org/officeDocument/2006/relationships/package" Target="../embeddings/Microsoft_Excel_Worksheet4.xlsx"/></Relationships>
</file>

<file path=ppt/charts/chart2.xml><?xml version="1.0" encoding="utf-8"?>
<c:chartSpace xmlns:c="http://schemas.openxmlformats.org/drawingml/2006/chart" xmlns:a="http://schemas.openxmlformats.org/drawingml/2006/main" xmlns:r="http://schemas.openxmlformats.org/officeDocument/2006/relationships">
  <c:date1904 val="0"/>
  <c:roundedCorners val="1"/>
  <c:chart>
    <c:autoTitleDeleted val="1"/>
    <c:plotArea>
      <c:layout/>
      <c:doughnutChart>
        <c:varyColors val="1"/>
        <c:ser>
          <c:idx val="0"/>
          <c:order val="0"/>
          <c:tx>
            <c:strRef>
              <c:f>Sheet1!$B$1</c:f>
              <c:strCache>
                <c:ptCount val="1"/>
                <c:pt idx="0">
                  <c:v>growth</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dPt>
          <c:dPt>
            <c:idx val="1"/>
            <c:bubble3D val="0"/>
            <c:spPr>
              <a:solidFill>
                <a:srgbClr val="FAA43A"/>
              </a:solidFill>
              <a:effectLst/>
            </c:spPr>
          </c:dPt>
          <c:dPt>
            <c:idx val="2"/>
            <c:bubble3D val="0"/>
            <c:spPr>
              <a:solidFill>
                <a:srgbClr val="60BD68"/>
              </a:solidFill>
              <a:effectLst/>
            </c:spPr>
          </c:dPt>
          <c:dPt>
            <c:idx val="3"/>
            <c:bubble3D val="0"/>
            <c:spPr>
              <a:solidFill>
                <a:srgbClr val="F17CB0"/>
              </a:solidFill>
              <a:effectLst/>
            </c:spPr>
          </c:dPt>
          <c:dLbls>
            <c:dLbl>
              <c:idx val="0"/>
              <c:numFmt formatCode="0%" sourceLinked="0"/>
              <c:spPr/>
              <c:txPr>
                <a:bodyPr/>
                <a:lstStyle/>
                <a:p>
                  <a:pPr>
                    <a:defRPr sz="1200" b="0" i="0" u="none" strike="noStrike">
                      <a:solidFill>
                        <a:srgbClr val="000000"/>
                      </a:solidFill>
                      <a:latin typeface="Arial"/>
                    </a:defRPr>
                  </a:pPr>
                </a:p>
              </c:txPr>
              <c:showLegendKey val="0"/>
              <c:showVal val="0"/>
              <c:showCatName val="0"/>
              <c:showSerName val="0"/>
              <c:showPercent val="1"/>
              <c:showBubbleSize val="0"/>
            </c:dLbl>
            <c:dLbl>
              <c:idx val="1"/>
              <c:numFmt formatCode="0%" sourceLinked="0"/>
              <c:spPr/>
              <c:txPr>
                <a:bodyPr/>
                <a:lstStyle/>
                <a:p>
                  <a:pPr>
                    <a:defRPr sz="1200" b="0" i="0" u="none" strike="noStrike">
                      <a:solidFill>
                        <a:srgbClr val="000000"/>
                      </a:solidFill>
                      <a:latin typeface="Arial"/>
                    </a:defRPr>
                  </a:pPr>
                </a:p>
              </c:txPr>
              <c:showLegendKey val="0"/>
              <c:showVal val="0"/>
              <c:showCatName val="0"/>
              <c:showSerName val="0"/>
              <c:showPercent val="1"/>
              <c:showBubbleSize val="0"/>
            </c:dLbl>
            <c:dLbl>
              <c:idx val="2"/>
              <c:numFmt formatCode="0%" sourceLinked="0"/>
              <c:spPr/>
              <c:txPr>
                <a:bodyPr/>
                <a:lstStyle/>
                <a:p>
                  <a:pPr>
                    <a:defRPr sz="1200" b="0" i="0" u="none" strike="noStrike">
                      <a:solidFill>
                        <a:srgbClr val="000000"/>
                      </a:solidFill>
                      <a:latin typeface="Arial"/>
                    </a:defRPr>
                  </a:pPr>
                </a:p>
              </c:txPr>
              <c:showLegendKey val="0"/>
              <c:showVal val="0"/>
              <c:showCatName val="0"/>
              <c:showSerName val="0"/>
              <c:showPercent val="1"/>
              <c:showBubbleSize val="0"/>
            </c:dLbl>
            <c:dLbl>
              <c:idx val="3"/>
              <c:numFmt formatCode="0%" sourceLinked="0"/>
              <c:spPr/>
              <c:txPr>
                <a:bodyPr/>
                <a:lstStyle/>
                <a:p>
                  <a:pPr>
                    <a:defRPr sz="1200" b="0" i="0" u="none" strike="noStrike">
                      <a:solidFill>
                        <a:srgbClr val="000000"/>
                      </a:solidFill>
                      <a:latin typeface="Arial"/>
                    </a:defRPr>
                  </a:pPr>
                </a:p>
              </c:txPr>
              <c:showLegendKey val="0"/>
              <c:showVal val="0"/>
              <c:showCatName val="0"/>
              <c:showSerName val="0"/>
              <c:showPercent val="1"/>
              <c:showBubbleSize val="0"/>
            </c:dLbl>
            <c:numFmt formatCode="0%" sourceLinked="0"/>
            <c:txPr>
              <a:bodyPr/>
              <a:lstStyle/>
              <a:p>
                <a:pPr>
                  <a:defRPr sz="1800" b="0" i="0" u="none" strike="noStrike">
                    <a:solidFill>
                      <a:srgbClr val="000000"/>
                    </a:solidFill>
                    <a:latin typeface="Arial"/>
                  </a:defRPr>
                </a:pPr>
              </a:p>
            </c:txPr>
            <c:showLegendKey val="0"/>
            <c:showVal val="0"/>
            <c:showCatName val="1"/>
            <c:showSerName val="0"/>
            <c:showPercent val="1"/>
            <c:showBubbleSize val="0"/>
            <c:showLeaderLines val="0"/>
          </c:dLbls>
          <c:cat>
            <c:strRef>
              <c:f>Sheet1!$A$2:$A$5</c:f>
              <c:strCache>
                <c:ptCount val="4"/>
                <c:pt idx="0">
                  <c:v>Housing</c:v>
                </c:pt>
                <c:pt idx="1">
                  <c:v>Utilities</c:v>
                </c:pt>
                <c:pt idx="2">
                  <c:v>Food</c:v>
                </c:pt>
                <c:pt idx="3">
                  <c:v>Transportation</c:v>
                </c:pt>
              </c:strCache>
            </c:strRef>
          </c:cat>
          <c:val>
            <c:numRef>
              <c:f>Sheet1!$B$2:$B$5</c:f>
              <c:numCache>
                <c:ptCount val="4"/>
                <c:pt idx="0">
                  <c:v>40</c:v>
                </c:pt>
                <c:pt idx="1">
                  <c:v>30</c:v>
                </c:pt>
                <c:pt idx="2">
                  <c:v>20</c:v>
                </c:pt>
                <c:pt idx="3">
                  <c:v>10</c:v>
                </c:pt>
              </c:numCache>
            </c:numRef>
          </c:val>
        </c:ser>
        <c:firstSliceAng val="0"/>
        <c:holeSize val="50"/>
      </c:doughnutChart>
      <c:spPr>
        <a:noFill/>
        <a:ln>
          <a:noFill/>
        </a:ln>
        <a:effectLst/>
      </c:spPr>
    </c:plotArea>
    <c:legend>
      <c:legendPos val="r"/>
      <c:overlay val="0"/>
    </c:legend>
    <c:plotVisOnly val="1"/>
    <c:dispBlanksAs val="span"/>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roundedCorners val="1"/>
  <c:chart>
    <c:autoTitleDeleted val="1"/>
    <c:plotArea>
      <c:layout/>
      <c:doughnutChart>
        <c:varyColors val="1"/>
        <c:ser>
          <c:idx val="0"/>
          <c:order val="0"/>
          <c:tx>
            <c:strRef>
              <c:f>Sheet1!$B$1</c:f>
              <c:strCache>
                <c:ptCount val="1"/>
                <c:pt idx="0">
                  <c:v>growth</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dPt>
          <c:dPt>
            <c:idx val="1"/>
            <c:bubble3D val="0"/>
            <c:spPr>
              <a:solidFill>
                <a:srgbClr val="FAA43A"/>
              </a:solidFill>
              <a:effectLst/>
            </c:spPr>
          </c:dPt>
          <c:dPt>
            <c:idx val="2"/>
            <c:bubble3D val="0"/>
            <c:spPr>
              <a:solidFill>
                <a:srgbClr val="60BD68"/>
              </a:solidFill>
              <a:effectLst/>
            </c:spPr>
          </c:dPt>
          <c:dLbls>
            <c:dLbl>
              <c:idx val="0"/>
              <c:numFmt formatCode="0%" sourceLinked="0"/>
              <c:spPr/>
              <c:txPr>
                <a:bodyPr/>
                <a:lstStyle/>
                <a:p>
                  <a:pPr>
                    <a:defRPr sz="1200" b="0" i="0" u="none" strike="noStrike">
                      <a:solidFill>
                        <a:srgbClr val="000000"/>
                      </a:solidFill>
                      <a:latin typeface="Arial"/>
                    </a:defRPr>
                  </a:pPr>
                </a:p>
              </c:txPr>
              <c:showLegendKey val="0"/>
              <c:showVal val="0"/>
              <c:showCatName val="0"/>
              <c:showSerName val="0"/>
              <c:showPercent val="1"/>
              <c:showBubbleSize val="0"/>
            </c:dLbl>
            <c:dLbl>
              <c:idx val="1"/>
              <c:numFmt formatCode="0%" sourceLinked="0"/>
              <c:spPr/>
              <c:txPr>
                <a:bodyPr/>
                <a:lstStyle/>
                <a:p>
                  <a:pPr>
                    <a:defRPr sz="1200" b="0" i="0" u="none" strike="noStrike">
                      <a:solidFill>
                        <a:srgbClr val="000000"/>
                      </a:solidFill>
                      <a:latin typeface="Arial"/>
                    </a:defRPr>
                  </a:pPr>
                </a:p>
              </c:txPr>
              <c:showLegendKey val="0"/>
              <c:showVal val="0"/>
              <c:showCatName val="0"/>
              <c:showSerName val="0"/>
              <c:showPercent val="1"/>
              <c:showBubbleSize val="0"/>
            </c:dLbl>
            <c:dLbl>
              <c:idx val="2"/>
              <c:numFmt formatCode="0%" sourceLinked="0"/>
              <c:spPr/>
              <c:txPr>
                <a:bodyPr/>
                <a:lstStyle/>
                <a:p>
                  <a:pPr>
                    <a:defRPr sz="1200" b="0" i="0" u="none" strike="noStrike">
                      <a:solidFill>
                        <a:srgbClr val="000000"/>
                      </a:solidFill>
                      <a:latin typeface="Arial"/>
                    </a:defRPr>
                  </a:pPr>
                </a:p>
              </c:txPr>
              <c:showLegendKey val="0"/>
              <c:showVal val="0"/>
              <c:showCatName val="0"/>
              <c:showSerName val="0"/>
              <c:showPercent val="1"/>
              <c:showBubbleSize val="0"/>
            </c:dLbl>
            <c:numFmt formatCode="0%" sourceLinked="0"/>
            <c:txPr>
              <a:bodyPr/>
              <a:lstStyle/>
              <a:p>
                <a:pPr>
                  <a:defRPr sz="1800" b="0" i="0" u="none" strike="noStrike">
                    <a:solidFill>
                      <a:srgbClr val="000000"/>
                    </a:solidFill>
                    <a:latin typeface="Arial"/>
                  </a:defRPr>
                </a:pPr>
              </a:p>
            </c:txPr>
            <c:showLegendKey val="0"/>
            <c:showVal val="0"/>
            <c:showCatName val="1"/>
            <c:showSerName val="0"/>
            <c:showPercent val="1"/>
            <c:showBubbleSize val="0"/>
            <c:showLeaderLines val="0"/>
          </c:dLbls>
          <c:cat>
            <c:strRef>
              <c:f>Sheet1!$A$2:$A$4</c:f>
              <c:strCache>
                <c:ptCount val="3"/>
                <c:pt idx="0">
                  <c:v>Permissions</c:v>
                </c:pt>
                <c:pt idx="1">
                  <c:v>Photography</c:v>
                </c:pt>
                <c:pt idx="2">
                  <c:v>Security Services</c:v>
                </c:pt>
              </c:strCache>
            </c:strRef>
          </c:cat>
          <c:val>
            <c:numRef>
              <c:f>Sheet1!$B$2:$B$4</c:f>
              <c:numCache>
                <c:ptCount val="3"/>
                <c:pt idx="0">
                  <c:v>20</c:v>
                </c:pt>
                <c:pt idx="1">
                  <c:v>30</c:v>
                </c:pt>
                <c:pt idx="2">
                  <c:v>50</c:v>
                </c:pt>
              </c:numCache>
            </c:numRef>
          </c:val>
        </c:ser>
        <c:firstSliceAng val="0"/>
        <c:holeSize val="50"/>
      </c:doughnutChart>
      <c:spPr>
        <a:noFill/>
        <a:ln>
          <a:noFill/>
        </a:ln>
        <a:effectLst/>
      </c:spPr>
    </c:plotArea>
    <c:legend>
      <c:legendPos val="r"/>
      <c:overlay val="0"/>
    </c:legend>
    <c:plotVisOnly val="1"/>
    <c:dispBlanksAs val="span"/>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roundedCorners val="1"/>
  <c:chart>
    <c:autoTitleDeleted val="1"/>
    <c:plotArea>
      <c:layout/>
      <c:barChart>
        <c:barDir val="col"/>
        <c:grouping val="clustered"/>
        <c:varyColors val="0"/>
        <c:ser>
          <c:idx val="0"/>
          <c:order val="0"/>
          <c:tx>
            <c:strRef>
              <c:f>Sheet1!$B$1</c:f>
              <c:strCache>
                <c:ptCount val="1"/>
                <c:pt idx="0">
                  <c:v>growth</c:v>
                </c:pt>
              </c:strCache>
            </c:strRef>
          </c:tx>
          <c:spPr>
            <a:solidFill>
              <a:srgbClr val="E4D292"/>
            </a:solidFill>
            <a:effectLst/>
          </c:spPr>
          <c:invertIfNegative val="0"/>
          <c:dLbls>
            <c:numFmt formatCode="#,##0" sourceLinked="0"/>
            <c:txPr>
              <a:bodyPr/>
              <a:lstStyle/>
              <a:p>
                <a:pPr>
                  <a:defRPr b="0" i="0" strike="noStrike" sz="1200" u="none">
                    <a:solidFill>
                      <a:srgbClr val="FFFFFF"/>
                    </a:solidFill>
                    <a:latin typeface="Arial"/>
                  </a:defRPr>
                </a:pPr>
              </a:p>
            </c:txPr>
            <c:showLegendKey val="0"/>
            <c:showVal val="0"/>
            <c:showCatName val="0"/>
            <c:showSerName val="0"/>
            <c:showPercent val="0"/>
            <c:showBubbleSize val="0"/>
            <c:showLeaderLines val="0"/>
          </c:dLbls>
          <c:cat>
            <c:multiLvlStrRef>
              <c:f>Sheet1!$A$2:$A$5</c:f>
              <c:multiLvlStrCache>
                <c:ptCount val="4"/>
                <c:lvl>
                  <c:pt idx="0">
                    <c:v>Major: Housing</c:v>
                  </c:pt>
                  <c:pt idx="1">
                    <c:v>Major: Salaries</c:v>
                  </c:pt>
                  <c:pt idx="2">
                    <c:v>Additional: Utilities</c:v>
                  </c:pt>
                  <c:pt idx="3">
                    <c:v>Additional: Marketing</c:v>
                  </c:pt>
                </c:lvl>
              </c:multiLvlStrCache>
            </c:multiLvlStrRef>
          </c:cat>
          <c:val>
            <c:numRef>
              <c:f>Sheet1!$B$2:$B$5</c:f>
              <c:numCache>
                <c:formatCode>General</c:formatCode>
                <c:ptCount val="4"/>
                <c:pt idx="0">
                  <c:v>2500</c:v>
                </c:pt>
                <c:pt idx="1">
                  <c:v>1800</c:v>
                </c:pt>
                <c:pt idx="2">
                  <c:v>600</c:v>
                </c:pt>
                <c:pt idx="3">
                  <c:v>400</c:v>
                </c:pt>
              </c:numCache>
            </c:numRef>
          </c:val>
        </c:ser>
        <c:dLbls>
          <c:numFmt formatCode="#,##0" sourceLinked="0"/>
          <c:txPr>
            <a:bodyPr/>
            <a:lstStyle/>
            <a:p>
              <a:pPr>
                <a:defRPr b="0" i="0" strike="noStrike" sz="1200" u="none">
                  <a:solidFill>
                    <a:srgbClr val="FFFFFF"/>
                  </a:solidFill>
                  <a:latin typeface="Arial"/>
                </a:defRPr>
              </a:pPr>
            </a:p>
          </c:txPr>
          <c:showLegendKey val="0"/>
          <c:showVal val="0"/>
          <c:showCatName val="0"/>
          <c:showSerName val="0"/>
          <c:showPercent val="0"/>
          <c:showBubbleSize val="0"/>
          <c:showLeaderLines val="0"/>
        </c:dLbls>
        <c:gapWidth val="150"/>
        <c:overlap val="0"/>
        <c:axId val="2094734554"/>
        <c:axId val="2094734552"/>
        <c:axId val="2094734556"/>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2"/>
        <c:crosses val="autoZero"/>
        <c:auto val="1"/>
        <c:lblAlgn val="ctr"/>
        <c:noMultiLvlLbl val="1"/>
      </c:catAx>
      <c:valAx>
        <c:axId val="2094734552"/>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valAx>
      <c:spPr>
        <a:noFill/>
        <a:ln>
          <a:noFill/>
        </a:ln>
        <a:effectLst/>
      </c:spPr>
    </c:plotArea>
    <c:plotVisOnly val="1"/>
    <c:dispBlanksAs val="span"/>
  </c:chart>
  <c:spPr>
    <a:solidFill>
      <a:srgbClr val="F9EFDC"/>
    </a:solidFill>
    <a:ln>
      <a:noFill/>
    </a:ln>
    <a:effectLst/>
  </c:spPr>
  <c:externalData r:id="rId1">
    <c:autoUpdate val="0"/>
  </c:externalData>
</c:chartSpace>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jpe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3.png"/><Relationship Id="rId6" Type="http://schemas.openxmlformats.org/officeDocument/2006/relationships/image" Target="../media/image-10-4.png"/><Relationship Id="rId7" Type="http://schemas.openxmlformats.org/officeDocument/2006/relationships/image" Target="../media/image-10-3.png"/><Relationship Id="rId8" Type="http://schemas.openxmlformats.org/officeDocument/2006/relationships/image" Target="../media/image-10-4.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image" Target="../media/image-10-11.png"/><Relationship Id="rId12" Type="http://schemas.openxmlformats.org/officeDocument/2006/relationships/image" Target="../media/image-10-10.png"/><Relationship Id="rId13" Type="http://schemas.openxmlformats.org/officeDocument/2006/relationships/image" Target="../media/image-10-11.png"/><Relationship Id="rId14" Type="http://schemas.openxmlformats.org/officeDocument/2006/relationships/image" Target="../media/image-10-10.png"/><Relationship Id="rId15" Type="http://schemas.openxmlformats.org/officeDocument/2006/relationships/image" Target="../media/image-10-11.png"/><Relationship Id="rId16" Type="http://schemas.openxmlformats.org/officeDocument/2006/relationships/slideLayout" Target="../slideLayouts/slideLayout1.xml"/><Relationship Id="rId1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jpe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jpeg"/><Relationship Id="rId2" Type="http://schemas.openxmlformats.org/officeDocument/2006/relationships/image" Target="../media/image-12-2.png"/><Relationship Id="rId3" Type="http://schemas.openxmlformats.org/officeDocument/2006/relationships/image" Target="../media/image-12-2.png"/><Relationship Id="rId4" Type="http://schemas.openxmlformats.org/officeDocument/2006/relationships/image" Target="../media/image-12-2.png"/><Relationship Id="rId5" Type="http://schemas.openxmlformats.org/officeDocument/2006/relationships/image" Target="../media/image-12-2.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7" Type="http://schemas.openxmlformats.org/officeDocument/2006/relationships/hyperlink" Target="https://images.pexels.com/photos/34615487/pexels-photo-34615487.jpeg?auto=compress&amp;cs=tinysrgb&amp;fit=crop&amp;h=1200&amp;w=800" TargetMode="External"/><Relationship Id="rId1" Type="http://schemas.openxmlformats.org/officeDocument/2006/relationships/image" Target="../media/Slide-13-image-1.jpeg"/><Relationship Id="rId2" Type="http://schemas.openxmlformats.org/officeDocument/2006/relationships/image" Target="../media/image-13-2.png"/><Relationship Id="rId3" Type="http://schemas.openxmlformats.org/officeDocument/2006/relationships/image" Target="../media/image-13-2.png"/><Relationship Id="rId4" Type="http://schemas.openxmlformats.org/officeDocument/2006/relationships/image" Target="../media/image-13-2.png"/><Relationship Id="rId5" Type="http://schemas.openxmlformats.org/officeDocument/2006/relationships/image" Target="../media/image-13-2.png"/><Relationship Id="rId6" Type="http://schemas.openxmlformats.org/officeDocument/2006/relationships/image" Target="../media/image-13-6.jpeg"/><Relationship Id="rId8" Type="http://schemas.openxmlformats.org/officeDocument/2006/relationships/slideLayout" Target="../slideLayouts/slideLayout2.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4" Type="http://schemas.openxmlformats.org/officeDocument/2006/relationships/hyperlink" Target="https://images.pexels.com/photos/34615487/pexels-photo-34615487.jpeg?auto=compress&amp;cs=tinysrgb&amp;fit=crop&amp;h=1200&amp;w=800" TargetMode="External"/><Relationship Id="rId1" Type="http://schemas.openxmlformats.org/officeDocument/2006/relationships/image" Target="../media/Slide-14-image-1.jpeg"/><Relationship Id="rId2" Type="http://schemas.openxmlformats.org/officeDocument/2006/relationships/image" Target="../media/image-14-2.png"/><Relationship Id="rId3" Type="http://schemas.openxmlformats.org/officeDocument/2006/relationships/image" Target="../media/image-14-3.jpeg"/><Relationship Id="rId5" Type="http://schemas.openxmlformats.org/officeDocument/2006/relationships/slideLayout" Target="../slideLayouts/slideLayout2.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5" Type="http://schemas.openxmlformats.org/officeDocument/2006/relationships/hyperlink" Target="https://pexels.com/?utm_source=magicslides.app&amp;utm_medium=presentation" TargetMode="External"/><Relationship Id="rId4" Type="http://schemas.openxmlformats.org/officeDocument/2006/relationships/chart" Target="/ppt/charts/chart3.xml"/><Relationship Id="rId1" Type="http://schemas.openxmlformats.org/officeDocument/2006/relationships/image" Target="../media/Slide-15-image-1.jpeg"/><Relationship Id="rId2" Type="http://schemas.openxmlformats.org/officeDocument/2006/relationships/image" Target="../media/image-15-2.jpeg"/><Relationship Id="rId3" Type="http://schemas.openxmlformats.org/officeDocument/2006/relationships/image" Target="../media/image-15-3.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5" Type="http://schemas.openxmlformats.org/officeDocument/2006/relationships/hyperlink" Target="https://pexels.com/?utm_source=magicslides.app&amp;utm_medium=presentation" TargetMode="External"/><Relationship Id="rId4" Type="http://schemas.openxmlformats.org/officeDocument/2006/relationships/chart" Target="/ppt/charts/chart4.xml"/><Relationship Id="rId1" Type="http://schemas.openxmlformats.org/officeDocument/2006/relationships/image" Target="../media/Slide-16-image-1.jpeg"/><Relationship Id="rId2" Type="http://schemas.openxmlformats.org/officeDocument/2006/relationships/image" Target="../media/image-16-2.jpeg"/><Relationship Id="rId3" Type="http://schemas.openxmlformats.org/officeDocument/2006/relationships/image" Target="../media/image-16-3.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jpeg"/><Relationship Id="rId2" Type="http://schemas.openxmlformats.org/officeDocument/2006/relationships/image" Target="../media/image-17-2.png"/><Relationship Id="rId3" Type="http://schemas.openxmlformats.org/officeDocument/2006/relationships/image" Target="../media/image-17-2.png"/><Relationship Id="rId4" Type="http://schemas.openxmlformats.org/officeDocument/2006/relationships/image" Target="../media/image-17-2.png"/><Relationship Id="rId5" Type="http://schemas.openxmlformats.org/officeDocument/2006/relationships/image" Target="../media/image-17-2.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jpe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jpe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2.png"/><Relationship Id="rId18" Type="http://schemas.openxmlformats.org/officeDocument/2006/relationships/image" Target="../media/image-2-3.png"/><Relationship Id="rId19" Type="http://schemas.openxmlformats.org/officeDocument/2006/relationships/image" Target="../media/image-2-4.png"/><Relationship Id="rId20" Type="http://schemas.openxmlformats.org/officeDocument/2006/relationships/image" Target="../media/image-2-2.png"/><Relationship Id="rId21" Type="http://schemas.openxmlformats.org/officeDocument/2006/relationships/image" Target="../media/image-2-3.png"/><Relationship Id="rId22" Type="http://schemas.openxmlformats.org/officeDocument/2006/relationships/image" Target="../media/image-2-4.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slideLayout" Target="../slideLayouts/slideLayout1.xml"/><Relationship Id="rId27"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jpe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images.pexels.com/photos/5625116/pexels-photo-5625116.jpeg?auto=compress&amp;cs=tinysrgb&amp;fit=crop&amp;h=1200&amp;w=800" TargetMode="External"/><Relationship Id="rId1" Type="http://schemas.openxmlformats.org/officeDocument/2006/relationships/image" Target="../media/Slide-4-image-1.jpeg"/><Relationship Id="rId2" Type="http://schemas.openxmlformats.org/officeDocument/2006/relationships/image" Target="../media/image-4-2.jpe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images.pexels.com/photos/5625116/pexels-photo-5625116.jpeg?auto=compress&amp;cs=tinysrgb&amp;fit=crop&amp;h=1200&amp;w=800" TargetMode="External"/><Relationship Id="rId1" Type="http://schemas.openxmlformats.org/officeDocument/2006/relationships/image" Target="../media/Slide-5-image-1.jpeg"/><Relationship Id="rId2" Type="http://schemas.openxmlformats.org/officeDocument/2006/relationships/image" Target="../media/image-5-2.jpe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jpeg"/><Relationship Id="rId2" Type="http://schemas.openxmlformats.org/officeDocument/2006/relationships/image" Target="../media/image-6-2.png"/><Relationship Id="rId3" Type="http://schemas.openxmlformats.org/officeDocument/2006/relationships/image" Target="../media/image-6-2.png"/><Relationship Id="rId4" Type="http://schemas.openxmlformats.org/officeDocument/2006/relationships/image" Target="../media/image-6-2.png"/><Relationship Id="rId5" Type="http://schemas.openxmlformats.org/officeDocument/2006/relationships/image" Target="../media/image-6-2.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jpe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5" Type="http://schemas.openxmlformats.org/officeDocument/2006/relationships/hyperlink" Target="https://pexels.com/?utm_source=magicslides.app&amp;utm_medium=presentation" TargetMode="External"/><Relationship Id="rId4" Type="http://schemas.openxmlformats.org/officeDocument/2006/relationships/chart" Target="/ppt/charts/chart2.xml"/><Relationship Id="rId1" Type="http://schemas.openxmlformats.org/officeDocument/2006/relationships/image" Target="../media/Slide-8-image-1.jpeg"/><Relationship Id="rId2" Type="http://schemas.openxmlformats.org/officeDocument/2006/relationships/image" Target="../media/image-8-2.jpeg"/><Relationship Id="rId3" Type="http://schemas.openxmlformats.org/officeDocument/2006/relationships/image" Target="../media/image-8-3.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jpeg"/><Relationship Id="rId2" Type="http://schemas.openxmlformats.org/officeDocument/2006/relationships/image" Target="../media/image-9-2.png"/><Relationship Id="rId3" Type="http://schemas.openxmlformats.org/officeDocument/2006/relationships/image" Target="../media/image-9-2.png"/><Relationship Id="rId4" Type="http://schemas.openxmlformats.org/officeDocument/2006/relationships/image" Target="../media/image-9-2.png"/><Relationship Id="rId5" Type="http://schemas.openxmlformats.org/officeDocument/2006/relationships/image" Target="../media/image-9-2.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697355"/>
            <a:ext cx="5029200" cy="914400"/>
          </a:xfrm>
          <a:prstGeom prst="rect">
            <a:avLst/>
          </a:prstGeom>
          <a:noFill/>
          <a:ln/>
        </p:spPr>
        <p:txBody>
          <a:bodyPr wrap="square" rtlCol="0" anchor="t"/>
          <a:lstStyle/>
          <a:p>
            <a:pPr algn="l" indent="0" marL="0">
              <a:buNone/>
            </a:pPr>
            <a:r>
              <a:rPr lang="en-US" sz="3000" b="1" dirty="0">
                <a:solidFill>
                  <a:srgbClr val="FFFFFF"/>
                </a:solidFill>
                <a:latin typeface="Plus Jakarta Sans" pitchFamily="34" charset="0"/>
                <a:ea typeface="Plus Jakarta Sans" pitchFamily="34" charset="-122"/>
                <a:cs typeface="Plus Jakarta Sans" pitchFamily="34" charset="-120"/>
              </a:rPr>
              <a:t>Event Cost Breakdown Analysis</a:t>
            </a:r>
            <a:endParaRPr lang="en-US" sz="3000" dirty="0"/>
          </a:p>
        </p:txBody>
      </p:sp>
      <p:sp>
        <p:nvSpPr>
          <p:cNvPr id="3" name="Text 1"/>
          <p:cNvSpPr/>
          <p:nvPr/>
        </p:nvSpPr>
        <p:spPr>
          <a:xfrm>
            <a:off x="457200" y="3086100"/>
            <a:ext cx="5029200" cy="731520"/>
          </a:xfrm>
          <a:prstGeom prst="rect">
            <a:avLst/>
          </a:prstGeom>
          <a:noFill/>
          <a:ln/>
        </p:spPr>
        <p:txBody>
          <a:bodyPr wrap="square" rtlCol="0" anchor="t"/>
          <a:lstStyle/>
          <a:p>
            <a:pPr algn="l" indent="0" marL="0">
              <a:buNone/>
            </a:pPr>
            <a:r>
              <a:rPr lang="en-US" sz="1300" dirty="0">
                <a:solidFill>
                  <a:srgbClr val="FFFFFF"/>
                </a:solidFill>
                <a:latin typeface="Plus Jakarta Sans" pitchFamily="34" charset="0"/>
                <a:ea typeface="Plus Jakarta Sans" pitchFamily="34" charset="-122"/>
                <a:cs typeface="Plus Jakarta Sans" pitchFamily="34" charset="-120"/>
              </a:rPr>
              <a:t>Comprehensive breakdown of per-person event expenses</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0"/>
            <a:ext cx="8229600" cy="914400"/>
          </a:xfrm>
          <a:prstGeom prst="rect">
            <a:avLst/>
          </a:prstGeom>
          <a:noFill/>
          <a:ln/>
        </p:spPr>
        <p:txBody>
          <a:bodyPr wrap="square" rtlCol="0" anchor="ctr"/>
          <a:lstStyle/>
          <a:p>
            <a:pPr algn="l" indent="0" marL="0">
              <a:lnSpc>
                <a:spcPts val="2700"/>
              </a:lnSpc>
              <a:buNone/>
            </a:pPr>
            <a:r>
              <a:rPr lang="en-US" sz="3000" b="1" dirty="0">
                <a:solidFill>
                  <a:srgbClr val="000000"/>
                </a:solidFill>
              </a:rPr>
              <a:t>DJ Cost Breakdown</a:t>
            </a:r>
            <a:endParaRPr lang="en-US" sz="3000" dirty="0"/>
          </a:p>
        </p:txBody>
      </p:sp>
      <p:sp>
        <p:nvSpPr>
          <p:cNvPr id="3" name="Shape 1"/>
          <p:cNvSpPr/>
          <p:nvPr/>
        </p:nvSpPr>
        <p:spPr>
          <a:xfrm>
            <a:off x="274320" y="1080135"/>
            <a:ext cx="4023360" cy="411480"/>
          </a:xfrm>
          <a:prstGeom prst="roundRect">
            <a:avLst/>
          </a:prstGeom>
          <a:solidFill>
            <a:srgbClr val="F9EFDC"/>
          </a:solidFill>
          <a:ln/>
        </p:spPr>
      </p:sp>
      <p:sp>
        <p:nvSpPr>
          <p:cNvPr id="4" name="Text 2"/>
          <p:cNvSpPr/>
          <p:nvPr/>
        </p:nvSpPr>
        <p:spPr>
          <a:xfrm>
            <a:off x="27432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Cost Benefits</a:t>
            </a:r>
            <a:endParaRPr lang="en-US" sz="2000" dirty="0"/>
          </a:p>
        </p:txBody>
      </p:sp>
      <p:pic>
        <p:nvPicPr>
          <p:cNvPr id="5" name="Image 0" descr="https://djgurnpwsdoqjscwqbsj.supabase.co/storage/v1/object/public/presentation-templates-data/ThumbsUp_green.png">    </p:cNvPr>
          <p:cNvPicPr>
            <a:picLocks noChangeAspect="1"/>
          </p:cNvPicPr>
          <p:nvPr/>
        </p:nvPicPr>
        <p:blipFill>
          <a:blip r:embed="rId2"/>
          <a:stretch>
            <a:fillRect/>
          </a:stretch>
        </p:blipFill>
        <p:spPr>
          <a:xfrm>
            <a:off x="3840480" y="1131570"/>
            <a:ext cx="320040" cy="334328"/>
          </a:xfrm>
          <a:prstGeom prst="rect">
            <a:avLst/>
          </a:prstGeom>
        </p:spPr>
      </p:pic>
      <p:pic>
        <p:nvPicPr>
          <p:cNvPr id="6" name="Image 1" descr="https://djgurnpwsdoqjscwqbsj.supabase.co/storage/v1/object/public/presentation-templates-data/section16_pros.png">    </p:cNvPr>
          <p:cNvPicPr>
            <a:picLocks noChangeAspect="1"/>
          </p:cNvPicPr>
          <p:nvPr/>
        </p:nvPicPr>
        <p:blipFill>
          <a:blip r:embed="rId3"/>
          <a:stretch>
            <a:fillRect/>
          </a:stretch>
        </p:blipFill>
        <p:spPr>
          <a:xfrm>
            <a:off x="274320" y="1594485"/>
            <a:ext cx="4023360" cy="771525"/>
          </a:xfrm>
          <a:prstGeom prst="rect">
            <a:avLst/>
          </a:prstGeom>
        </p:spPr>
      </p:pic>
      <p:sp>
        <p:nvSpPr>
          <p:cNvPr id="7" name="Text 3"/>
          <p:cNvSpPr/>
          <p:nvPr/>
        </p:nvSpPr>
        <p:spPr>
          <a:xfrm>
            <a:off x="64008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Professional DJ services deliver high-quality entertainment, enhancing event vibes and keeping guests engaged with seamless music transitions.</a:t>
            </a:r>
            <a:endParaRPr lang="en-US" sz="1000" dirty="0"/>
          </a:p>
        </p:txBody>
      </p:sp>
      <p:pic>
        <p:nvPicPr>
          <p:cNvPr id="8" name="Image 2" descr="https://djgurnpwsdoqjscwqbsj.supabase.co/storage/v1/object/public/presentation-templates-data/Checkmark.png">    </p:cNvPr>
          <p:cNvPicPr>
            <a:picLocks noChangeAspect="1"/>
          </p:cNvPicPr>
          <p:nvPr/>
        </p:nvPicPr>
        <p:blipFill>
          <a:blip r:embed="rId4"/>
          <a:stretch>
            <a:fillRect/>
          </a:stretch>
        </p:blipFill>
        <p:spPr>
          <a:xfrm>
            <a:off x="365760" y="1851660"/>
            <a:ext cx="219456" cy="205740"/>
          </a:xfrm>
          <a:prstGeom prst="rect">
            <a:avLst/>
          </a:prstGeom>
        </p:spPr>
      </p:pic>
      <p:pic>
        <p:nvPicPr>
          <p:cNvPr id="9" name="Image 3" descr="https://djgurnpwsdoqjscwqbsj.supabase.co/storage/v1/object/public/presentation-templates-data/section16_pros.png">    </p:cNvPr>
          <p:cNvPicPr>
            <a:picLocks noChangeAspect="1"/>
          </p:cNvPicPr>
          <p:nvPr/>
        </p:nvPicPr>
        <p:blipFill>
          <a:blip r:embed="rId5"/>
          <a:stretch>
            <a:fillRect/>
          </a:stretch>
        </p:blipFill>
        <p:spPr>
          <a:xfrm>
            <a:off x="274320" y="2623185"/>
            <a:ext cx="4023360" cy="771525"/>
          </a:xfrm>
          <a:prstGeom prst="rect">
            <a:avLst/>
          </a:prstGeom>
        </p:spPr>
      </p:pic>
      <p:sp>
        <p:nvSpPr>
          <p:cNvPr id="10" name="Text 4"/>
          <p:cNvSpPr/>
          <p:nvPr/>
        </p:nvSpPr>
        <p:spPr>
          <a:xfrm>
            <a:off x="640080" y="27003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Equipment rental provides access to advanced sound systems without ownership hassles, ensuring reliable performance at events of any size.</a:t>
            </a:r>
            <a:endParaRPr lang="en-US" sz="1000" dirty="0"/>
          </a:p>
        </p:txBody>
      </p:sp>
      <p:pic>
        <p:nvPicPr>
          <p:cNvPr id="11" name="Image 4" descr="https://djgurnpwsdoqjscwqbsj.supabase.co/storage/v1/object/public/presentation-templates-data/Checkmark.png">    </p:cNvPr>
          <p:cNvPicPr>
            <a:picLocks noChangeAspect="1"/>
          </p:cNvPicPr>
          <p:nvPr/>
        </p:nvPicPr>
        <p:blipFill>
          <a:blip r:embed="rId6"/>
          <a:stretch>
            <a:fillRect/>
          </a:stretch>
        </p:blipFill>
        <p:spPr>
          <a:xfrm>
            <a:off x="365760" y="2880360"/>
            <a:ext cx="219456" cy="205740"/>
          </a:xfrm>
          <a:prstGeom prst="rect">
            <a:avLst/>
          </a:prstGeom>
        </p:spPr>
      </p:pic>
      <p:pic>
        <p:nvPicPr>
          <p:cNvPr id="12" name="Image 5" descr="https://djgurnpwsdoqjscwqbsj.supabase.co/storage/v1/object/public/presentation-templates-data/section16_pros.png">    </p:cNvPr>
          <p:cNvPicPr>
            <a:picLocks noChangeAspect="1"/>
          </p:cNvPicPr>
          <p:nvPr/>
        </p:nvPicPr>
        <p:blipFill>
          <a:blip r:embed="rId7"/>
          <a:stretch>
            <a:fillRect/>
          </a:stretch>
        </p:blipFill>
        <p:spPr>
          <a:xfrm>
            <a:off x="274320" y="3651885"/>
            <a:ext cx="4023360" cy="771525"/>
          </a:xfrm>
          <a:prstGeom prst="rect">
            <a:avLst/>
          </a:prstGeom>
        </p:spPr>
      </p:pic>
      <p:sp>
        <p:nvSpPr>
          <p:cNvPr id="13" name="Text 5"/>
          <p:cNvSpPr/>
          <p:nvPr/>
        </p:nvSpPr>
        <p:spPr>
          <a:xfrm>
            <a:off x="640080" y="37290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Music programming fees enable customized playlists that match the event theme, boosting attendee satisfaction and memorable experiences.</a:t>
            </a:r>
            <a:endParaRPr lang="en-US" sz="1000" dirty="0"/>
          </a:p>
        </p:txBody>
      </p:sp>
      <p:pic>
        <p:nvPicPr>
          <p:cNvPr id="14" name="Image 6" descr="https://djgurnpwsdoqjscwqbsj.supabase.co/storage/v1/object/public/presentation-templates-data/Checkmark.png">    </p:cNvPr>
          <p:cNvPicPr>
            <a:picLocks noChangeAspect="1"/>
          </p:cNvPicPr>
          <p:nvPr/>
        </p:nvPicPr>
        <p:blipFill>
          <a:blip r:embed="rId8"/>
          <a:stretch>
            <a:fillRect/>
          </a:stretch>
        </p:blipFill>
        <p:spPr>
          <a:xfrm>
            <a:off x="365760" y="3909060"/>
            <a:ext cx="219456" cy="205740"/>
          </a:xfrm>
          <a:prstGeom prst="rect">
            <a:avLst/>
          </a:prstGeom>
        </p:spPr>
      </p:pic>
      <p:sp>
        <p:nvSpPr>
          <p:cNvPr id="15" name="Shape 6"/>
          <p:cNvSpPr/>
          <p:nvPr/>
        </p:nvSpPr>
        <p:spPr>
          <a:xfrm>
            <a:off x="4663440" y="1080135"/>
            <a:ext cx="4023360" cy="411480"/>
          </a:xfrm>
          <a:prstGeom prst="roundRect">
            <a:avLst/>
          </a:prstGeom>
          <a:solidFill>
            <a:srgbClr val="F9EFDC"/>
          </a:solidFill>
          <a:ln/>
        </p:spPr>
      </p:sp>
      <p:sp>
        <p:nvSpPr>
          <p:cNvPr id="16" name="Text 7"/>
          <p:cNvSpPr/>
          <p:nvPr/>
        </p:nvSpPr>
        <p:spPr>
          <a:xfrm>
            <a:off x="466344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Cost Drawbacks</a:t>
            </a:r>
            <a:endParaRPr lang="en-US" sz="2000" dirty="0"/>
          </a:p>
        </p:txBody>
      </p:sp>
      <p:pic>
        <p:nvPicPr>
          <p:cNvPr id="17" name="Image 7" descr="https://djgurnpwsdoqjscwqbsj.supabase.co/storage/v1/object/public/presentation-templates-data/thumbdown_red.png">    </p:cNvPr>
          <p:cNvPicPr>
            <a:picLocks noChangeAspect="1"/>
          </p:cNvPicPr>
          <p:nvPr/>
        </p:nvPicPr>
        <p:blipFill>
          <a:blip r:embed="rId9"/>
          <a:stretch>
            <a:fillRect/>
          </a:stretch>
        </p:blipFill>
        <p:spPr>
          <a:xfrm>
            <a:off x="8229600" y="1183005"/>
            <a:ext cx="274320" cy="257175"/>
          </a:xfrm>
          <a:prstGeom prst="rect">
            <a:avLst/>
          </a:prstGeom>
        </p:spPr>
      </p:pic>
      <p:pic>
        <p:nvPicPr>
          <p:cNvPr id="18" name="Image 8" descr="https://djgurnpwsdoqjscwqbsj.supabase.co/storage/v1/object/public/presentation-templates-data/section16_consbox.png">    </p:cNvPr>
          <p:cNvPicPr>
            <a:picLocks noChangeAspect="1"/>
          </p:cNvPicPr>
          <p:nvPr/>
        </p:nvPicPr>
        <p:blipFill>
          <a:blip r:embed="rId10"/>
          <a:stretch>
            <a:fillRect/>
          </a:stretch>
        </p:blipFill>
        <p:spPr>
          <a:xfrm>
            <a:off x="4663440" y="1594485"/>
            <a:ext cx="4023360" cy="771525"/>
          </a:xfrm>
          <a:prstGeom prst="rect">
            <a:avLst/>
          </a:prstGeom>
        </p:spPr>
      </p:pic>
      <p:sp>
        <p:nvSpPr>
          <p:cNvPr id="19" name="Text 8"/>
          <p:cNvSpPr/>
          <p:nvPr/>
        </p:nvSpPr>
        <p:spPr>
          <a:xfrm>
            <a:off x="502920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DJ entertainment costs can strain budgets, potentially diverting funds from other essential event elements like decor or catering.</a:t>
            </a:r>
            <a:endParaRPr lang="en-US" sz="1000" dirty="0"/>
          </a:p>
        </p:txBody>
      </p:sp>
      <p:pic>
        <p:nvPicPr>
          <p:cNvPr id="20" name="Image 9" descr="https://djgurnpwsdoqjscwqbsj.supabase.co/storage/v1/object/public/presentation-templates-data/yellow%20checkmark.png">    </p:cNvPr>
          <p:cNvPicPr>
            <a:picLocks noChangeAspect="1"/>
          </p:cNvPicPr>
          <p:nvPr/>
        </p:nvPicPr>
        <p:blipFill>
          <a:blip r:embed="rId11"/>
          <a:stretch>
            <a:fillRect/>
          </a:stretch>
        </p:blipFill>
        <p:spPr>
          <a:xfrm>
            <a:off x="4754880" y="1851660"/>
            <a:ext cx="219456" cy="205740"/>
          </a:xfrm>
          <a:prstGeom prst="rect">
            <a:avLst/>
          </a:prstGeom>
        </p:spPr>
      </p:pic>
      <p:pic>
        <p:nvPicPr>
          <p:cNvPr id="21" name="Image 10" descr="https://djgurnpwsdoqjscwqbsj.supabase.co/storage/v1/object/public/presentation-templates-data/section16_consbox.png">    </p:cNvPr>
          <p:cNvPicPr>
            <a:picLocks noChangeAspect="1"/>
          </p:cNvPicPr>
          <p:nvPr/>
        </p:nvPicPr>
        <p:blipFill>
          <a:blip r:embed="rId12"/>
          <a:stretch>
            <a:fillRect/>
          </a:stretch>
        </p:blipFill>
        <p:spPr>
          <a:xfrm>
            <a:off x="4663440" y="2623185"/>
            <a:ext cx="4023360" cy="771525"/>
          </a:xfrm>
          <a:prstGeom prst="rect">
            <a:avLst/>
          </a:prstGeom>
        </p:spPr>
      </p:pic>
      <p:sp>
        <p:nvSpPr>
          <p:cNvPr id="22" name="Text 9"/>
          <p:cNvSpPr/>
          <p:nvPr/>
        </p:nvSpPr>
        <p:spPr>
          <a:xfrm>
            <a:off x="5029200" y="27003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Professional DJ services often include hidden fees for setup and travel, leading to unexpected financial burdens for event planners.</a:t>
            </a:r>
            <a:endParaRPr lang="en-US" sz="1000" dirty="0"/>
          </a:p>
        </p:txBody>
      </p:sp>
      <p:pic>
        <p:nvPicPr>
          <p:cNvPr id="23" name="Image 11" descr="https://djgurnpwsdoqjscwqbsj.supabase.co/storage/v1/object/public/presentation-templates-data/yellow%20checkmark.png">    </p:cNvPr>
          <p:cNvPicPr>
            <a:picLocks noChangeAspect="1"/>
          </p:cNvPicPr>
          <p:nvPr/>
        </p:nvPicPr>
        <p:blipFill>
          <a:blip r:embed="rId13"/>
          <a:stretch>
            <a:fillRect/>
          </a:stretch>
        </p:blipFill>
        <p:spPr>
          <a:xfrm>
            <a:off x="4754880" y="2880360"/>
            <a:ext cx="219456" cy="205740"/>
          </a:xfrm>
          <a:prstGeom prst="rect">
            <a:avLst/>
          </a:prstGeom>
        </p:spPr>
      </p:pic>
      <p:pic>
        <p:nvPicPr>
          <p:cNvPr id="24" name="Image 12" descr="https://djgurnpwsdoqjscwqbsj.supabase.co/storage/v1/object/public/presentation-templates-data/section16_consbox.png">    </p:cNvPr>
          <p:cNvPicPr>
            <a:picLocks noChangeAspect="1"/>
          </p:cNvPicPr>
          <p:nvPr/>
        </p:nvPicPr>
        <p:blipFill>
          <a:blip r:embed="rId14"/>
          <a:stretch>
            <a:fillRect/>
          </a:stretch>
        </p:blipFill>
        <p:spPr>
          <a:xfrm>
            <a:off x="4663440" y="3651885"/>
            <a:ext cx="4023360" cy="771525"/>
          </a:xfrm>
          <a:prstGeom prst="rect">
            <a:avLst/>
          </a:prstGeom>
        </p:spPr>
      </p:pic>
      <p:sp>
        <p:nvSpPr>
          <p:cNvPr id="25" name="Text 10"/>
          <p:cNvSpPr/>
          <p:nvPr/>
        </p:nvSpPr>
        <p:spPr>
          <a:xfrm>
            <a:off x="5029200" y="37290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Equipment rental adds significant expenses and risks, such as additional charges for damages or technical failures during the event.</a:t>
            </a:r>
            <a:endParaRPr lang="en-US" sz="1000" dirty="0"/>
          </a:p>
        </p:txBody>
      </p:sp>
      <p:pic>
        <p:nvPicPr>
          <p:cNvPr id="26" name="Image 13" descr="https://djgurnpwsdoqjscwqbsj.supabase.co/storage/v1/object/public/presentation-templates-data/yellow%20checkmark.png">    </p:cNvPr>
          <p:cNvPicPr>
            <a:picLocks noChangeAspect="1"/>
          </p:cNvPicPr>
          <p:nvPr/>
        </p:nvPicPr>
        <p:blipFill>
          <a:blip r:embed="rId15"/>
          <a:stretch>
            <a:fillRect/>
          </a:stretch>
        </p:blipFill>
        <p:spPr>
          <a:xfrm>
            <a:off x="4754880" y="3909060"/>
            <a:ext cx="219456" cy="2057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0"/>
            <a:ext cx="8229600" cy="914400"/>
          </a:xfrm>
          <a:prstGeom prst="rect">
            <a:avLst/>
          </a:prstGeom>
          <a:noFill/>
          <a:ln/>
        </p:spPr>
        <p:txBody>
          <a:bodyPr wrap="square" rtlCol="0" anchor="ctr"/>
          <a:lstStyle/>
          <a:p>
            <a:pPr algn="l" indent="0" marL="0">
              <a:lnSpc>
                <a:spcPts val="2700"/>
              </a:lnSpc>
              <a:buNone/>
            </a:pPr>
            <a:r>
              <a:rPr lang="en-US" sz="3000" b="1" dirty="0">
                <a:solidFill>
                  <a:srgbClr val="000000"/>
                </a:solidFill>
              </a:rPr>
              <a:t>DJ Cost Breakdown</a:t>
            </a:r>
            <a:endParaRPr lang="en-US" sz="3000" dirty="0"/>
          </a:p>
        </p:txBody>
      </p:sp>
      <p:sp>
        <p:nvSpPr>
          <p:cNvPr id="3" name="Shape 1"/>
          <p:cNvSpPr/>
          <p:nvPr/>
        </p:nvSpPr>
        <p:spPr>
          <a:xfrm>
            <a:off x="274320" y="1080135"/>
            <a:ext cx="4023360" cy="411480"/>
          </a:xfrm>
          <a:prstGeom prst="roundRect">
            <a:avLst/>
          </a:prstGeom>
          <a:solidFill>
            <a:srgbClr val="F9EFDC"/>
          </a:solidFill>
          <a:ln/>
        </p:spPr>
      </p:sp>
      <p:sp>
        <p:nvSpPr>
          <p:cNvPr id="4" name="Text 2"/>
          <p:cNvSpPr/>
          <p:nvPr/>
        </p:nvSpPr>
        <p:spPr>
          <a:xfrm>
            <a:off x="27432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Cost Benefits</a:t>
            </a:r>
            <a:endParaRPr lang="en-US" sz="2000" dirty="0"/>
          </a:p>
        </p:txBody>
      </p:sp>
      <p:pic>
        <p:nvPicPr>
          <p:cNvPr id="5" name="Image 0" descr="https://djgurnpwsdoqjscwqbsj.supabase.co/storage/v1/object/public/presentation-templates-data/ThumbsUp_green.png">    </p:cNvPr>
          <p:cNvPicPr>
            <a:picLocks noChangeAspect="1"/>
          </p:cNvPicPr>
          <p:nvPr/>
        </p:nvPicPr>
        <p:blipFill>
          <a:blip r:embed="rId2"/>
          <a:stretch>
            <a:fillRect/>
          </a:stretch>
        </p:blipFill>
        <p:spPr>
          <a:xfrm>
            <a:off x="3840480" y="1131570"/>
            <a:ext cx="320040" cy="334328"/>
          </a:xfrm>
          <a:prstGeom prst="rect">
            <a:avLst/>
          </a:prstGeom>
        </p:spPr>
      </p:pic>
      <p:pic>
        <p:nvPicPr>
          <p:cNvPr id="6" name="Image 1" descr="https://djgurnpwsdoqjscwqbsj.supabase.co/storage/v1/object/public/presentation-templates-data/section16_pros.png">    </p:cNvPr>
          <p:cNvPicPr>
            <a:picLocks noChangeAspect="1"/>
          </p:cNvPicPr>
          <p:nvPr/>
        </p:nvPicPr>
        <p:blipFill>
          <a:blip r:embed="rId3"/>
          <a:stretch>
            <a:fillRect/>
          </a:stretch>
        </p:blipFill>
        <p:spPr>
          <a:xfrm>
            <a:off x="274320" y="1594485"/>
            <a:ext cx="4023360" cy="771525"/>
          </a:xfrm>
          <a:prstGeom prst="rect">
            <a:avLst/>
          </a:prstGeom>
        </p:spPr>
      </p:pic>
      <p:sp>
        <p:nvSpPr>
          <p:cNvPr id="7" name="Text 3"/>
          <p:cNvSpPr/>
          <p:nvPr/>
        </p:nvSpPr>
        <p:spPr>
          <a:xfrm>
            <a:off x="64008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Hiring a DJ saves time and effort in music management, allowing organizers to focus on other key aspects while ensuring professional execution.</a:t>
            </a:r>
            <a:endParaRPr lang="en-US" sz="1000" dirty="0"/>
          </a:p>
        </p:txBody>
      </p:sp>
      <p:pic>
        <p:nvPicPr>
          <p:cNvPr id="8" name="Image 2" descr="https://djgurnpwsdoqjscwqbsj.supabase.co/storage/v1/object/public/presentation-templates-data/Checkmark.png">    </p:cNvPr>
          <p:cNvPicPr>
            <a:picLocks noChangeAspect="1"/>
          </p:cNvPicPr>
          <p:nvPr/>
        </p:nvPicPr>
        <p:blipFill>
          <a:blip r:embed="rId4"/>
          <a:stretch>
            <a:fillRect/>
          </a:stretch>
        </p:blipFill>
        <p:spPr>
          <a:xfrm>
            <a:off x="365760" y="1851660"/>
            <a:ext cx="219456" cy="205740"/>
          </a:xfrm>
          <a:prstGeom prst="rect">
            <a:avLst/>
          </a:prstGeom>
        </p:spPr>
      </p:pic>
      <p:sp>
        <p:nvSpPr>
          <p:cNvPr id="9" name="Shape 4"/>
          <p:cNvSpPr/>
          <p:nvPr/>
        </p:nvSpPr>
        <p:spPr>
          <a:xfrm>
            <a:off x="4663440" y="1080135"/>
            <a:ext cx="4023360" cy="411480"/>
          </a:xfrm>
          <a:prstGeom prst="roundRect">
            <a:avLst/>
          </a:prstGeom>
          <a:solidFill>
            <a:srgbClr val="F9EFDC"/>
          </a:solidFill>
          <a:ln/>
        </p:spPr>
      </p:sp>
      <p:sp>
        <p:nvSpPr>
          <p:cNvPr id="10" name="Text 5"/>
          <p:cNvSpPr/>
          <p:nvPr/>
        </p:nvSpPr>
        <p:spPr>
          <a:xfrm>
            <a:off x="466344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Cost Drawbacks</a:t>
            </a:r>
            <a:endParaRPr lang="en-US" sz="2000" dirty="0"/>
          </a:p>
        </p:txBody>
      </p:sp>
      <p:pic>
        <p:nvPicPr>
          <p:cNvPr id="11" name="Image 3" descr="https://djgurnpwsdoqjscwqbsj.supabase.co/storage/v1/object/public/presentation-templates-data/thumbdown_red.png">    </p:cNvPr>
          <p:cNvPicPr>
            <a:picLocks noChangeAspect="1"/>
          </p:cNvPicPr>
          <p:nvPr/>
        </p:nvPicPr>
        <p:blipFill>
          <a:blip r:embed="rId5"/>
          <a:stretch>
            <a:fillRect/>
          </a:stretch>
        </p:blipFill>
        <p:spPr>
          <a:xfrm>
            <a:off x="8229600" y="1183005"/>
            <a:ext cx="274320" cy="257175"/>
          </a:xfrm>
          <a:prstGeom prst="rect">
            <a:avLst/>
          </a:prstGeom>
        </p:spPr>
      </p:pic>
      <p:pic>
        <p:nvPicPr>
          <p:cNvPr id="12" name="Image 4" descr="https://djgurnpwsdoqjscwqbsj.supabase.co/storage/v1/object/public/presentation-templates-data/section16_consbox.png">    </p:cNvPr>
          <p:cNvPicPr>
            <a:picLocks noChangeAspect="1"/>
          </p:cNvPicPr>
          <p:nvPr/>
        </p:nvPicPr>
        <p:blipFill>
          <a:blip r:embed="rId6"/>
          <a:stretch>
            <a:fillRect/>
          </a:stretch>
        </p:blipFill>
        <p:spPr>
          <a:xfrm>
            <a:off x="4663440" y="1594485"/>
            <a:ext cx="4023360" cy="771525"/>
          </a:xfrm>
          <a:prstGeom prst="rect">
            <a:avLst/>
          </a:prstGeom>
        </p:spPr>
      </p:pic>
      <p:sp>
        <p:nvSpPr>
          <p:cNvPr id="13" name="Text 6"/>
          <p:cNvSpPr/>
          <p:nvPr/>
        </p:nvSpPr>
        <p:spPr>
          <a:xfrm>
            <a:off x="502920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Music programming fees require upfront payment for tailored services that might not always meet expectations, resulting in dissatisfaction.</a:t>
            </a:r>
            <a:endParaRPr lang="en-US" sz="1000" dirty="0"/>
          </a:p>
        </p:txBody>
      </p:sp>
      <p:pic>
        <p:nvPicPr>
          <p:cNvPr id="14" name="Image 5" descr="https://djgurnpwsdoqjscwqbsj.supabase.co/storage/v1/object/public/presentation-templates-data/yellow%20checkmark.png">    </p:cNvPr>
          <p:cNvPicPr>
            <a:picLocks noChangeAspect="1"/>
          </p:cNvPicPr>
          <p:nvPr/>
        </p:nvPicPr>
        <p:blipFill>
          <a:blip r:embed="rId7"/>
          <a:stretch>
            <a:fillRect/>
          </a:stretch>
        </p:blipFill>
        <p:spPr>
          <a:xfrm>
            <a:off x="4754880" y="1851660"/>
            <a:ext cx="219456" cy="2057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Smart Banquet Hall Savings</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1920</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Banquet Hall Origins</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1920, the first dedicated banquet halls emerged in urban areas, offering affordable space rentals for social events and introducing basic amenities like seating. This marked a shift from private homes, standardizing venue costs and making large gatherings more accessible, though facility fees were minimal at the time.</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1960</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Amenities Expansion</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By 1960, banquet halls began incorporating standardized basic amenities such as air conditioning and audio systems into rental packages, reducing separate charges. This innovation lowered overall venue costs for users, emphasizing space rental while ensuring facilities met growing demands for comfort and functionality in events.</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1980</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Fees Introduction</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the 1980s, facility fees were formally added to banquet hall rentals to account for maintenance and operational expenses beyond basic space. This included costs for security, cleaning, and setup services, prompting planners to factor these into budgets and negotiate for bundled deals to control total expenditures.</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2000</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Digital Cost Tools</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Entering the 2000s, online platforms revolutionized banquet hall bookings by allowing users to compare venue costs, including space rental and amenities fees. This era brought transparency to facility charges, enabling better planning and cost-saving strategies for events, while integrating payment systems for streamlined transactions.</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257175"/>
            <a:ext cx="5943600" cy="914400"/>
          </a:xfrm>
          <a:prstGeom prst="rect">
            <a:avLst/>
          </a:prstGeom>
          <a:noFill/>
          <a:ln/>
        </p:spPr>
        <p:txBody>
          <a:bodyPr wrap="square" rtlCol="0" anchor="ctr"/>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Elevate Events with Decor Magic</a:t>
            </a:r>
            <a:endParaRPr lang="en-US" sz="3000" dirty="0"/>
          </a:p>
        </p:txBody>
      </p:sp>
      <p:pic>
        <p:nvPicPr>
          <p:cNvPr id="3" name="Image 0" descr="https://djgurnpwsdoqjscwqbsj.supabase.co/storage/v1/object/public/presentation-templates-data/section16_slide3_box.png">    </p:cNvPr>
          <p:cNvPicPr>
            <a:picLocks noChangeAspect="1"/>
          </p:cNvPicPr>
          <p:nvPr/>
        </p:nvPicPr>
        <p:blipFill>
          <a:blip r:embed="rId2"/>
          <a:stretch>
            <a:fillRect/>
          </a:stretch>
        </p:blipFill>
        <p:spPr>
          <a:xfrm>
            <a:off x="457200" y="1183005"/>
            <a:ext cx="5486400" cy="617220"/>
          </a:xfrm>
          <a:prstGeom prst="rect">
            <a:avLst/>
          </a:prstGeom>
        </p:spPr>
      </p:pic>
      <p:sp>
        <p:nvSpPr>
          <p:cNvPr id="4" name="Text 1"/>
          <p:cNvSpPr/>
          <p:nvPr/>
        </p:nvSpPr>
        <p:spPr>
          <a:xfrm>
            <a:off x="640080" y="1028700"/>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Event styling focuses on themes and layouts to set the tone, using colors and designs that align with the event's purpose and engage attendees effectively.</a:t>
            </a:r>
            <a:endParaRPr lang="en-US" sz="1000" dirty="0"/>
          </a:p>
        </p:txBody>
      </p:sp>
      <p:pic>
        <p:nvPicPr>
          <p:cNvPr id="5" name="Image 1" descr="https://djgurnpwsdoqjscwqbsj.supabase.co/storage/v1/object/public/presentation-templates-data/section16_slide3_box.png">    </p:cNvPr>
          <p:cNvPicPr>
            <a:picLocks noChangeAspect="1"/>
          </p:cNvPicPr>
          <p:nvPr/>
        </p:nvPicPr>
        <p:blipFill>
          <a:blip r:embed="rId3"/>
          <a:stretch>
            <a:fillRect/>
          </a:stretch>
        </p:blipFill>
        <p:spPr>
          <a:xfrm>
            <a:off x="457200" y="1954530"/>
            <a:ext cx="5486400" cy="617220"/>
          </a:xfrm>
          <a:prstGeom prst="rect">
            <a:avLst/>
          </a:prstGeom>
        </p:spPr>
      </p:pic>
      <p:sp>
        <p:nvSpPr>
          <p:cNvPr id="6" name="Text 2"/>
          <p:cNvSpPr/>
          <p:nvPr/>
        </p:nvSpPr>
        <p:spPr>
          <a:xfrm>
            <a:off x="640080" y="1800225"/>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Lighting techniques enhance mood with spotlights and ambient options, illuminating key areas to create a captivating and immersive environment for guests.</a:t>
            </a:r>
            <a:endParaRPr lang="en-US" sz="1000" dirty="0"/>
          </a:p>
        </p:txBody>
      </p:sp>
      <p:pic>
        <p:nvPicPr>
          <p:cNvPr id="7" name="Image 2" descr="https://djgurnpwsdoqjscwqbsj.supabase.co/storage/v1/object/public/presentation-templates-data/section16_slide3_box.png">    </p:cNvPr>
          <p:cNvPicPr>
            <a:picLocks noChangeAspect="1"/>
          </p:cNvPicPr>
          <p:nvPr/>
        </p:nvPicPr>
        <p:blipFill>
          <a:blip r:embed="rId4"/>
          <a:stretch>
            <a:fillRect/>
          </a:stretch>
        </p:blipFill>
        <p:spPr>
          <a:xfrm>
            <a:off x="457200" y="2726055"/>
            <a:ext cx="5486400" cy="617220"/>
          </a:xfrm>
          <a:prstGeom prst="rect">
            <a:avLst/>
          </a:prstGeom>
        </p:spPr>
      </p:pic>
      <p:sp>
        <p:nvSpPr>
          <p:cNvPr id="8" name="Text 3"/>
          <p:cNvSpPr/>
          <p:nvPr/>
        </p:nvSpPr>
        <p:spPr>
          <a:xfrm>
            <a:off x="640080" y="2571750"/>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Incorporating flowers, fabrics, and props adds visual appeal, tying together the theme while making the venue more inviting and photographically appealing.</a:t>
            </a:r>
            <a:endParaRPr lang="en-US" sz="1000" dirty="0"/>
          </a:p>
        </p:txBody>
      </p:sp>
      <p:pic>
        <p:nvPicPr>
          <p:cNvPr id="9" name="Image 3" descr="https://djgurnpwsdoqjscwqbsj.supabase.co/storage/v1/object/public/presentation-templates-data/section16_slide3_box.png">    </p:cNvPr>
          <p:cNvPicPr>
            <a:picLocks noChangeAspect="1"/>
          </p:cNvPicPr>
          <p:nvPr/>
        </p:nvPicPr>
        <p:blipFill>
          <a:blip r:embed="rId5"/>
          <a:stretch>
            <a:fillRect/>
          </a:stretch>
        </p:blipFill>
        <p:spPr>
          <a:xfrm>
            <a:off x="457200" y="3497580"/>
            <a:ext cx="5486400" cy="617220"/>
          </a:xfrm>
          <a:prstGeom prst="rect">
            <a:avLst/>
          </a:prstGeom>
        </p:spPr>
      </p:pic>
      <p:sp>
        <p:nvSpPr>
          <p:cNvPr id="10" name="Text 4"/>
          <p:cNvSpPr/>
          <p:nvPr/>
        </p:nvSpPr>
        <p:spPr>
          <a:xfrm>
            <a:off x="640080" y="3343275"/>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Building ambiance involves balancing styling and lighting to evoke emotions, from elegant sophistication to energetic vibes, ensuring a memorable experience.</a:t>
            </a:r>
            <a:endParaRPr lang="en-US" sz="1000" dirty="0"/>
          </a:p>
        </p:txBody>
      </p:sp>
      <p:pic>
        <p:nvPicPr>
          <p:cNvPr id="11" name="Image 4" descr="https://images.pexels.com/photos/34615487/pexels-photo-34615487.jpeg?auto=compress&amp;cs=tinysrgb&amp;fit=crop&amp;h=1200&amp;w=800">    </p:cNvPr>
          <p:cNvPicPr>
            <a:picLocks noChangeAspect="1"/>
          </p:cNvPicPr>
          <p:nvPr/>
        </p:nvPicPr>
        <p:blipFill>
          <a:blip r:embed="rId6"/>
          <a:stretch>
            <a:fillRect/>
          </a:stretch>
        </p:blipFill>
        <p:spPr>
          <a:xfrm>
            <a:off x="6583680" y="1285875"/>
            <a:ext cx="2286000" cy="3086100"/>
          </a:xfrm>
          <a:prstGeom prst="rect">
            <a:avLst/>
          </a:prstGeom>
        </p:spPr>
      </p:pic>
      <p:sp>
        <p:nvSpPr>
          <p:cNvPr id="12" name="Text 5"/>
          <p:cNvSpPr/>
          <p:nvPr/>
        </p:nvSpPr>
        <p:spPr>
          <a:xfrm>
            <a:off x="6858000" y="3857625"/>
            <a:ext cx="1828800" cy="457200"/>
          </a:xfrm>
          <a:prstGeom prst="rect">
            <a:avLst/>
          </a:prstGeom>
          <a:noFill/>
          <a:ln/>
        </p:spPr>
        <p:txBody>
          <a:bodyPr wrap="square" rtlCol="0" anchor="ctr"/>
          <a:lstStyle/>
          <a:p>
            <a:pPr indent="0" marL="0">
              <a:buNone/>
            </a:pPr>
            <a:r>
              <a:rPr lang="en-US" sz="800" u="sng" dirty="0">
                <a:solidFill>
                  <a:srgbClr val="FFFFFF"/>
                </a:solidFill>
                <a:hlinkClick r:id="rId7"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257175"/>
            <a:ext cx="5943600" cy="914400"/>
          </a:xfrm>
          <a:prstGeom prst="rect">
            <a:avLst/>
          </a:prstGeom>
          <a:noFill/>
          <a:ln/>
        </p:spPr>
        <p:txBody>
          <a:bodyPr wrap="square" rtlCol="0" anchor="ctr"/>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Elevate Events with Decor Magic</a:t>
            </a:r>
            <a:endParaRPr lang="en-US" sz="3000" dirty="0"/>
          </a:p>
        </p:txBody>
      </p:sp>
      <p:pic>
        <p:nvPicPr>
          <p:cNvPr id="3" name="Image 0" descr="https://djgurnpwsdoqjscwqbsj.supabase.co/storage/v1/object/public/presentation-templates-data/section16_slide3_box.png">    </p:cNvPr>
          <p:cNvPicPr>
            <a:picLocks noChangeAspect="1"/>
          </p:cNvPicPr>
          <p:nvPr/>
        </p:nvPicPr>
        <p:blipFill>
          <a:blip r:embed="rId2"/>
          <a:stretch>
            <a:fillRect/>
          </a:stretch>
        </p:blipFill>
        <p:spPr>
          <a:xfrm>
            <a:off x="457200" y="1183005"/>
            <a:ext cx="5486400" cy="617220"/>
          </a:xfrm>
          <a:prstGeom prst="rect">
            <a:avLst/>
          </a:prstGeom>
        </p:spPr>
      </p:pic>
      <p:sp>
        <p:nvSpPr>
          <p:cNvPr id="4" name="Text 1"/>
          <p:cNvSpPr/>
          <p:nvPr/>
        </p:nvSpPr>
        <p:spPr>
          <a:xfrm>
            <a:off x="640080" y="1028700"/>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Managing decoration costs requires budgeting for styling, lighting, and elements, helping to allocate resources wisely and avoid financial surprises.</a:t>
            </a:r>
            <a:endParaRPr lang="en-US" sz="1000" dirty="0"/>
          </a:p>
        </p:txBody>
      </p:sp>
      <p:pic>
        <p:nvPicPr>
          <p:cNvPr id="5" name="Image 1" descr="https://images.pexels.com/photos/34615487/pexels-photo-34615487.jpeg?auto=compress&amp;cs=tinysrgb&amp;fit=crop&amp;h=1200&amp;w=800">    </p:cNvPr>
          <p:cNvPicPr>
            <a:picLocks noChangeAspect="1"/>
          </p:cNvPicPr>
          <p:nvPr/>
        </p:nvPicPr>
        <p:blipFill>
          <a:blip r:embed="rId3"/>
          <a:stretch>
            <a:fillRect/>
          </a:stretch>
        </p:blipFill>
        <p:spPr>
          <a:xfrm>
            <a:off x="6583680" y="1285875"/>
            <a:ext cx="2286000" cy="3086100"/>
          </a:xfrm>
          <a:prstGeom prst="rect">
            <a:avLst/>
          </a:prstGeom>
        </p:spPr>
      </p:pic>
      <p:sp>
        <p:nvSpPr>
          <p:cNvPr id="6" name="Text 2"/>
          <p:cNvSpPr/>
          <p:nvPr/>
        </p:nvSpPr>
        <p:spPr>
          <a:xfrm>
            <a:off x="6858000" y="3857625"/>
            <a:ext cx="1828800" cy="457200"/>
          </a:xfrm>
          <a:prstGeom prst="rect">
            <a:avLst/>
          </a:prstGeom>
          <a:noFill/>
          <a:ln/>
        </p:spPr>
        <p:txBody>
          <a:bodyPr wrap="square" rtlCol="0" anchor="ctr"/>
          <a:lstStyle/>
          <a:p>
            <a:pPr indent="0" marL="0">
              <a:buNone/>
            </a:pPr>
            <a:r>
              <a:rPr lang="en-US" sz="800" u="sng" dirty="0">
                <a:solidFill>
                  <a:srgbClr val="FFFFFF"/>
                </a:solidFill>
                <a:hlinkClick r:id="rId4"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28600" y="514350"/>
            <a:ext cx="8046720" cy="685800"/>
          </a:xfrm>
          <a:prstGeom prst="rect">
            <a:avLst/>
          </a:prstGeom>
          <a:noFill/>
          <a:ln/>
        </p:spPr>
        <p:txBody>
          <a:bodyPr wrap="square" rtlCol="0" anchor="b"/>
          <a:lstStyle/>
          <a:p>
            <a:pPr algn="l" indent="0" marL="0">
              <a:buNone/>
            </a:pPr>
            <a:r>
              <a:rPr lang="en-US" sz="3000" b="1" dirty="0">
                <a:solidFill>
                  <a:srgbClr val="000000"/>
                </a:solidFill>
              </a:rPr>
              <a:t>Unveiling Secondary Expenses</a:t>
            </a:r>
            <a:endParaRPr lang="en-US" sz="3000" dirty="0"/>
          </a:p>
        </p:txBody>
      </p:sp>
      <p:sp>
        <p:nvSpPr>
          <p:cNvPr id="3" name="Text 1"/>
          <p:cNvSpPr/>
          <p:nvPr/>
        </p:nvSpPr>
        <p:spPr>
          <a:xfrm>
            <a:off x="228600" y="1285875"/>
            <a:ext cx="4572000" cy="914400"/>
          </a:xfrm>
          <a:prstGeom prst="rect">
            <a:avLst/>
          </a:prstGeom>
          <a:noFill/>
          <a:ln/>
        </p:spPr>
        <p:txBody>
          <a:bodyPr wrap="square" rtlCol="0" anchor="t"/>
          <a:lstStyle/>
          <a:p>
            <a:pPr algn="l" indent="0" marL="0">
              <a:buNone/>
            </a:pPr>
            <a:r>
              <a:rPr lang="en-US" sz="1100" dirty="0">
                <a:solidFill>
                  <a:srgbClr val="000000"/>
                </a:solidFill>
              </a:rPr>
              <a:t>This pie chart provides an overview of additional expenses, focusing on secondary costs such as permissions, photography, and security services. It breaks down the proportions of each category to help understand the distribution of these costs in the overall budget, aiding in better financial planning and resource allocation.</a:t>
            </a:r>
            <a:endParaRPr lang="en-US" sz="1100" dirty="0"/>
          </a:p>
        </p:txBody>
      </p:sp>
      <p:pic>
        <p:nvPicPr>
          <p:cNvPr id="4" name="Image 0" descr="https://images.pexels.com/photos/34550012/pexels-photo-34550012.jpeg?auto=compress&amp;cs=tinysrgb&amp;fit=crop&amp;h=1200&amp;w=800">    </p:cNvPr>
          <p:cNvPicPr>
            <a:picLocks noChangeAspect="1"/>
          </p:cNvPicPr>
          <p:nvPr/>
        </p:nvPicPr>
        <p:blipFill>
          <a:blip r:embed="rId2"/>
          <a:stretch>
            <a:fillRect/>
          </a:stretch>
        </p:blipFill>
        <p:spPr>
          <a:xfrm>
            <a:off x="228600" y="3086100"/>
            <a:ext cx="3200400" cy="1800225"/>
          </a:xfrm>
          <a:prstGeom prst="rect">
            <a:avLst/>
          </a:prstGeom>
        </p:spPr>
      </p:pic>
      <p:pic>
        <p:nvPicPr>
          <p:cNvPr id="5" name="Image 1" descr="https://djgurnpwsdoqjscwqbsj.supabase.co/storage/v1/object/public/presentation-templates-data/section16_graphbox.png">    </p:cNvPr>
          <p:cNvPicPr>
            <a:picLocks noChangeAspect="1"/>
          </p:cNvPicPr>
          <p:nvPr/>
        </p:nvPicPr>
        <p:blipFill>
          <a:blip r:embed="rId3"/>
          <a:stretch>
            <a:fillRect/>
          </a:stretch>
        </p:blipFill>
        <p:spPr>
          <a:xfrm>
            <a:off x="5212080" y="1285875"/>
            <a:ext cx="3657600" cy="3600450"/>
          </a:xfrm>
          <a:prstGeom prst="rect">
            <a:avLst/>
          </a:prstGeom>
        </p:spPr>
      </p:pic>
      <p:graphicFrame>
        <p:nvGraphicFramePr>
          <p:cNvPr id="6" name="Chart 0" descr=""/>
          <p:cNvGraphicFramePr/>
          <p:nvPr/>
        </p:nvGraphicFramePr>
        <p:xfrm>
          <a:off x="5486400" y="1371600"/>
          <a:ext cx="3291840" cy="3291840"/>
        </p:xfrm>
        <a:graphic xmlns:a="http://schemas.openxmlformats.org/drawingml/2006/main">
          <a:graphicData uri="http://schemas.openxmlformats.org/drawingml/2006/chart">
            <c:chart xmlns:c="http://schemas.openxmlformats.org/drawingml/2006/chart" r:id="rId4"/>
          </a:graphicData>
        </a:graphic>
      </p:graphicFrame>
      <p:sp>
        <p:nvSpPr>
          <p:cNvPr id="7" name="Text 2"/>
          <p:cNvSpPr/>
          <p:nvPr/>
        </p:nvSpPr>
        <p:spPr>
          <a:xfrm>
            <a:off x="1828800" y="3857625"/>
            <a:ext cx="1828800" cy="457200"/>
          </a:xfrm>
          <a:prstGeom prst="rect">
            <a:avLst/>
          </a:prstGeom>
          <a:noFill/>
          <a:ln/>
        </p:spPr>
        <p:txBody>
          <a:bodyPr wrap="square" rtlCol="0" anchor="ctr"/>
          <a:lstStyle/>
          <a:p>
            <a:pPr indent="0" marL="0">
              <a:buNone/>
            </a:pPr>
            <a:r>
              <a:rPr lang="en-US" sz="800" u="sng" dirty="0">
                <a:solidFill>
                  <a:srgbClr val="FFFFFF"/>
                </a:solidFill>
                <a:hlinkClick r:id="rId5"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28600" y="411480"/>
            <a:ext cx="8046720" cy="685800"/>
          </a:xfrm>
          <a:prstGeom prst="rect">
            <a:avLst/>
          </a:prstGeom>
          <a:noFill/>
          <a:ln/>
        </p:spPr>
        <p:txBody>
          <a:bodyPr wrap="square" rtlCol="0" anchor="b"/>
          <a:lstStyle/>
          <a:p>
            <a:pPr algn="l" indent="0" marL="0">
              <a:buNone/>
            </a:pPr>
            <a:r>
              <a:rPr lang="en-US" sz="3000" b="1" dirty="0">
                <a:solidFill>
                  <a:srgbClr val="000000"/>
                </a:solidFill>
              </a:rPr>
              <a:t>Unveiling Cost Disparities: Major vs. Additional Expenses</a:t>
            </a:r>
            <a:endParaRPr lang="en-US" sz="3000" dirty="0"/>
          </a:p>
        </p:txBody>
      </p:sp>
      <p:sp>
        <p:nvSpPr>
          <p:cNvPr id="3" name="Text 1"/>
          <p:cNvSpPr/>
          <p:nvPr/>
        </p:nvSpPr>
        <p:spPr>
          <a:xfrm>
            <a:off x="228600" y="1285875"/>
            <a:ext cx="4572000" cy="914400"/>
          </a:xfrm>
          <a:prstGeom prst="rect">
            <a:avLst/>
          </a:prstGeom>
          <a:noFill/>
          <a:ln/>
        </p:spPr>
        <p:txBody>
          <a:bodyPr wrap="square" rtlCol="0" anchor="t"/>
          <a:lstStyle/>
          <a:p>
            <a:pPr algn="l" indent="0" marL="0">
              <a:buNone/>
            </a:pPr>
            <a:r>
              <a:rPr lang="en-US" sz="1100" dirty="0">
                <a:solidFill>
                  <a:srgbClr val="000000"/>
                </a:solidFill>
              </a:rPr>
              <a:t>This bar graph illustrates a cost comparison analysis, visually contrasting major expense categories like housing and salaries with additional ones such as utilities and marketing, to highlight spending differences and support informed budgeting decisions.</a:t>
            </a:r>
            <a:endParaRPr lang="en-US" sz="1100" dirty="0"/>
          </a:p>
        </p:txBody>
      </p:sp>
      <p:pic>
        <p:nvPicPr>
          <p:cNvPr id="4" name="Image 0" descr="https://images.pexels.com/photos/10202723/pexels-photo-10202723.jpeg?auto=compress&amp;cs=tinysrgb&amp;fit=crop&amp;h=1200&amp;w=800">    </p:cNvPr>
          <p:cNvPicPr>
            <a:picLocks noChangeAspect="1"/>
          </p:cNvPicPr>
          <p:nvPr/>
        </p:nvPicPr>
        <p:blipFill>
          <a:blip r:embed="rId2"/>
          <a:stretch>
            <a:fillRect/>
          </a:stretch>
        </p:blipFill>
        <p:spPr>
          <a:xfrm>
            <a:off x="228600" y="3086100"/>
            <a:ext cx="3200400" cy="1800225"/>
          </a:xfrm>
          <a:prstGeom prst="rect">
            <a:avLst/>
          </a:prstGeom>
        </p:spPr>
      </p:pic>
      <p:pic>
        <p:nvPicPr>
          <p:cNvPr id="5" name="Image 1" descr="https://djgurnpwsdoqjscwqbsj.supabase.co/storage/v1/object/public/presentation-templates-data/section16_graphbox.png">    </p:cNvPr>
          <p:cNvPicPr>
            <a:picLocks noChangeAspect="1"/>
          </p:cNvPicPr>
          <p:nvPr/>
        </p:nvPicPr>
        <p:blipFill>
          <a:blip r:embed="rId3"/>
          <a:stretch>
            <a:fillRect/>
          </a:stretch>
        </p:blipFill>
        <p:spPr>
          <a:xfrm>
            <a:off x="5212080" y="1285875"/>
            <a:ext cx="3657600" cy="3600450"/>
          </a:xfrm>
          <a:prstGeom prst="rect">
            <a:avLst/>
          </a:prstGeom>
        </p:spPr>
      </p:pic>
      <p:graphicFrame>
        <p:nvGraphicFramePr>
          <p:cNvPr id="6" name="Chart 0" descr=""/>
          <p:cNvGraphicFramePr/>
          <p:nvPr/>
        </p:nvGraphicFramePr>
        <p:xfrm>
          <a:off x="5303520" y="1371600"/>
          <a:ext cx="3474720" cy="3474720"/>
        </p:xfrm>
        <a:graphic xmlns:a="http://schemas.openxmlformats.org/drawingml/2006/main">
          <a:graphicData uri="http://schemas.openxmlformats.org/drawingml/2006/chart">
            <c:chart xmlns:c="http://schemas.openxmlformats.org/drawingml/2006/chart" r:id="rId4"/>
          </a:graphicData>
        </a:graphic>
      </p:graphicFrame>
      <p:sp>
        <p:nvSpPr>
          <p:cNvPr id="7" name="Text 2"/>
          <p:cNvSpPr/>
          <p:nvPr/>
        </p:nvSpPr>
        <p:spPr>
          <a:xfrm>
            <a:off x="1828800" y="3857625"/>
            <a:ext cx="1828800" cy="457200"/>
          </a:xfrm>
          <a:prstGeom prst="rect">
            <a:avLst/>
          </a:prstGeom>
          <a:noFill/>
          <a:ln/>
        </p:spPr>
        <p:txBody>
          <a:bodyPr wrap="square" rtlCol="0" anchor="ctr"/>
          <a:lstStyle/>
          <a:p>
            <a:pPr indent="0" marL="0">
              <a:buNone/>
            </a:pPr>
            <a:r>
              <a:rPr lang="en-US" sz="800" u="sng" dirty="0">
                <a:solidFill>
                  <a:srgbClr val="FFFFFF"/>
                </a:solidFill>
                <a:hlinkClick r:id="rId5"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Optimizing Event Budget Strategies</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1995</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Budgeting Basics Emerged</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1995, foundational budgeting practices for events were introduced, focusing on basic expense tracking and financial forecasting. This innovation helped organizers move away from informal methods, reducing risks of overruns and establishing core principles for cost management in the industry.</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2005</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Cost Analysis Refined</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By 2005, advanced cost analysis tools were developed, enabling detailed breakdown of event expenses and identification of inefficiencies. This period emphasized data-driven insights, allowing planners to allocate funds more effectively and integrate performance metrics for better financial outcomes.</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2015</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Recommendations Optimized</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2015, standardized recommendations for event budget optimization gained traction, incorporating strategies for cost reduction without compromising quality. Organizers learned to prioritize high-impact areas, such as vendor negotiations and resource allocation, leading to significant savings and improved event success rates.</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2023</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AI Budget Tools Adopted</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As of 2023, AI-powered tools have transformed event budgeting by providing predictive analytics and automated suggestions. This advancement allows for real-time monitoring of costs, proactive adjustments to avoid pitfalls, and personalized optimization strategies tailored to specific event needs.</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Optimizing Event Budget Strategies</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2010</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Sustainability in Budgeting</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Around 2010, integrating sustainability into event budgets became a key focus, encouraging eco-friendly practices and long-term cost savings. Planners started evaluating environmental impacts alongside finances, resulting in greener events that reduced waste and appealed to conscious audiences.</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360045"/>
            <a:ext cx="8229600" cy="457200"/>
          </a:xfrm>
          <a:prstGeom prst="rect">
            <a:avLst/>
          </a:prstGeom>
          <a:noFill/>
          <a:ln/>
        </p:spPr>
        <p:txBody>
          <a:bodyPr wrap="square" rtlCol="0" anchor="b"/>
          <a:lstStyle/>
          <a:p>
            <a:pPr indent="0" marL="0">
              <a:lnSpc>
                <a:spcPts val="3500"/>
              </a:lnSpc>
              <a:buNone/>
            </a:pPr>
            <a:r>
              <a:rPr lang="en-US" sz="3000" b="1" dirty="0">
                <a:solidFill>
                  <a:srgbClr val="000000"/>
                </a:solidFill>
                <a:latin typeface="Plus Jakarta Sans" pitchFamily="34" charset="0"/>
                <a:ea typeface="Plus Jakarta Sans" pitchFamily="34" charset="-122"/>
                <a:cs typeface="Plus Jakarta Sans" pitchFamily="34" charset="-120"/>
              </a:rPr>
              <a:t>Table of Contents</a:t>
            </a:r>
            <a:endParaRPr lang="en-US" sz="3000" dirty="0"/>
          </a:p>
        </p:txBody>
      </p:sp>
      <p:pic>
        <p:nvPicPr>
          <p:cNvPr id="3" name="Image 0" descr="https://djgurnpwsdoqjscwqbsj.supabase.co/storage/v1/object/public/presentation-templates-data/section16_tableOfCont_box.png">    </p:cNvPr>
          <p:cNvPicPr>
            <a:picLocks noChangeAspect="1"/>
          </p:cNvPicPr>
          <p:nvPr/>
        </p:nvPicPr>
        <p:blipFill>
          <a:blip r:embed="rId2"/>
          <a:stretch>
            <a:fillRect/>
          </a:stretch>
        </p:blipFill>
        <p:spPr>
          <a:xfrm>
            <a:off x="182880" y="1028700"/>
            <a:ext cx="4206240" cy="514350"/>
          </a:xfrm>
          <a:prstGeom prst="rect">
            <a:avLst/>
          </a:prstGeom>
        </p:spPr>
      </p:pic>
      <p:pic>
        <p:nvPicPr>
          <p:cNvPr id="4" name="Image 1" descr="https://djgurnpwsdoqjscwqbsj.supabase.co/storage/v1/object/public/presentation-templates-data/section16_no_box.png">    </p:cNvPr>
          <p:cNvPicPr>
            <a:picLocks noChangeAspect="1"/>
          </p:cNvPicPr>
          <p:nvPr/>
        </p:nvPicPr>
        <p:blipFill>
          <a:blip r:embed="rId3"/>
          <a:stretch>
            <a:fillRect/>
          </a:stretch>
        </p:blipFill>
        <p:spPr>
          <a:xfrm>
            <a:off x="274320" y="1080135"/>
            <a:ext cx="411480" cy="411480"/>
          </a:xfrm>
          <a:prstGeom prst="rect">
            <a:avLst/>
          </a:prstGeom>
        </p:spPr>
      </p:pic>
      <p:sp>
        <p:nvSpPr>
          <p:cNvPr id="5" name="Text 1"/>
          <p:cNvSpPr/>
          <p:nvPr/>
        </p:nvSpPr>
        <p:spPr>
          <a:xfrm>
            <a:off x="27432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01</a:t>
            </a:r>
            <a:endParaRPr lang="en-US" sz="1300" dirty="0"/>
          </a:p>
        </p:txBody>
      </p:sp>
      <p:sp>
        <p:nvSpPr>
          <p:cNvPr id="6" name="Text 2"/>
          <p:cNvSpPr/>
          <p:nvPr/>
        </p:nvSpPr>
        <p:spPr>
          <a:xfrm>
            <a:off x="73152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Event Cost Breakdown</a:t>
            </a:r>
            <a:endParaRPr lang="en-US" sz="1300" dirty="0"/>
          </a:p>
        </p:txBody>
      </p:sp>
      <p:pic>
        <p:nvPicPr>
          <p:cNvPr id="7" name="Image 2" descr="https://djgurnpwsdoqjscwqbsj.supabase.co/storage/v1/object/public/presentation-templates-data/section16_Button%20Arrow.png">    </p:cNvPr>
          <p:cNvPicPr>
            <a:picLocks noChangeAspect="1"/>
          </p:cNvPicPr>
          <p:nvPr/>
        </p:nvPicPr>
        <p:blipFill>
          <a:blip r:embed="rId4"/>
          <a:stretch>
            <a:fillRect/>
          </a:stretch>
        </p:blipFill>
        <p:spPr>
          <a:xfrm>
            <a:off x="4069080" y="1157288"/>
            <a:ext cx="274320" cy="257175"/>
          </a:xfrm>
          <a:prstGeom prst="rect">
            <a:avLst/>
          </a:prstGeom>
        </p:spPr>
      </p:pic>
      <p:pic>
        <p:nvPicPr>
          <p:cNvPr id="8" name="Image 3" descr="https://djgurnpwsdoqjscwqbsj.supabase.co/storage/v1/object/public/presentation-templates-data/section16_tableOfCont_box.png">    </p:cNvPr>
          <p:cNvPicPr>
            <a:picLocks noChangeAspect="1"/>
          </p:cNvPicPr>
          <p:nvPr/>
        </p:nvPicPr>
        <p:blipFill>
          <a:blip r:embed="rId5"/>
          <a:stretch>
            <a:fillRect/>
          </a:stretch>
        </p:blipFill>
        <p:spPr>
          <a:xfrm>
            <a:off x="4480560" y="1028700"/>
            <a:ext cx="4206240" cy="514350"/>
          </a:xfrm>
          <a:prstGeom prst="rect">
            <a:avLst/>
          </a:prstGeom>
        </p:spPr>
      </p:pic>
      <p:pic>
        <p:nvPicPr>
          <p:cNvPr id="9" name="Image 4" descr="https://djgurnpwsdoqjscwqbsj.supabase.co/storage/v1/object/public/presentation-templates-data/section16_no_box.png">    </p:cNvPr>
          <p:cNvPicPr>
            <a:picLocks noChangeAspect="1"/>
          </p:cNvPicPr>
          <p:nvPr/>
        </p:nvPicPr>
        <p:blipFill>
          <a:blip r:embed="rId6"/>
          <a:stretch>
            <a:fillRect/>
          </a:stretch>
        </p:blipFill>
        <p:spPr>
          <a:xfrm>
            <a:off x="4572000" y="1080135"/>
            <a:ext cx="411480" cy="411480"/>
          </a:xfrm>
          <a:prstGeom prst="rect">
            <a:avLst/>
          </a:prstGeom>
        </p:spPr>
      </p:pic>
      <p:sp>
        <p:nvSpPr>
          <p:cNvPr id="10" name="Text 3"/>
          <p:cNvSpPr/>
          <p:nvPr/>
        </p:nvSpPr>
        <p:spPr>
          <a:xfrm>
            <a:off x="457200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02</a:t>
            </a:r>
            <a:endParaRPr lang="en-US" sz="1300" dirty="0"/>
          </a:p>
        </p:txBody>
      </p:sp>
      <p:sp>
        <p:nvSpPr>
          <p:cNvPr id="11" name="Text 4"/>
          <p:cNvSpPr/>
          <p:nvPr/>
        </p:nvSpPr>
        <p:spPr>
          <a:xfrm>
            <a:off x="502920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Revealing ₹1500 Per Person Costs</a:t>
            </a:r>
            <a:endParaRPr lang="en-US" sz="1300" dirty="0"/>
          </a:p>
        </p:txBody>
      </p:sp>
      <p:pic>
        <p:nvPicPr>
          <p:cNvPr id="12" name="Image 5" descr="https://djgurnpwsdoqjscwqbsj.supabase.co/storage/v1/object/public/presentation-templates-data/section16_Button%20Arrow.png">    </p:cNvPr>
          <p:cNvPicPr>
            <a:picLocks noChangeAspect="1"/>
          </p:cNvPicPr>
          <p:nvPr/>
        </p:nvPicPr>
        <p:blipFill>
          <a:blip r:embed="rId7"/>
          <a:stretch>
            <a:fillRect/>
          </a:stretch>
        </p:blipFill>
        <p:spPr>
          <a:xfrm>
            <a:off x="8366760" y="1157288"/>
            <a:ext cx="274320" cy="257175"/>
          </a:xfrm>
          <a:prstGeom prst="rect">
            <a:avLst/>
          </a:prstGeom>
        </p:spPr>
      </p:pic>
      <p:pic>
        <p:nvPicPr>
          <p:cNvPr id="13" name="Image 6" descr="https://djgurnpwsdoqjscwqbsj.supabase.co/storage/v1/object/public/presentation-templates-data/section16_tableOfCont_box.png">    </p:cNvPr>
          <p:cNvPicPr>
            <a:picLocks noChangeAspect="1"/>
          </p:cNvPicPr>
          <p:nvPr/>
        </p:nvPicPr>
        <p:blipFill>
          <a:blip r:embed="rId8"/>
          <a:stretch>
            <a:fillRect/>
          </a:stretch>
        </p:blipFill>
        <p:spPr>
          <a:xfrm>
            <a:off x="182880" y="1748790"/>
            <a:ext cx="4206240" cy="514350"/>
          </a:xfrm>
          <a:prstGeom prst="rect">
            <a:avLst/>
          </a:prstGeom>
        </p:spPr>
      </p:pic>
      <p:pic>
        <p:nvPicPr>
          <p:cNvPr id="14" name="Image 7" descr="https://djgurnpwsdoqjscwqbsj.supabase.co/storage/v1/object/public/presentation-templates-data/section16_no_box.png">    </p:cNvPr>
          <p:cNvPicPr>
            <a:picLocks noChangeAspect="1"/>
          </p:cNvPicPr>
          <p:nvPr/>
        </p:nvPicPr>
        <p:blipFill>
          <a:blip r:embed="rId9"/>
          <a:stretch>
            <a:fillRect/>
          </a:stretch>
        </p:blipFill>
        <p:spPr>
          <a:xfrm>
            <a:off x="274320" y="1800225"/>
            <a:ext cx="411480" cy="411480"/>
          </a:xfrm>
          <a:prstGeom prst="rect">
            <a:avLst/>
          </a:prstGeom>
        </p:spPr>
      </p:pic>
      <p:sp>
        <p:nvSpPr>
          <p:cNvPr id="15" name="Text 5"/>
          <p:cNvSpPr/>
          <p:nvPr/>
        </p:nvSpPr>
        <p:spPr>
          <a:xfrm>
            <a:off x="274320" y="185166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03</a:t>
            </a:r>
            <a:endParaRPr lang="en-US" sz="1300" dirty="0"/>
          </a:p>
        </p:txBody>
      </p:sp>
      <p:sp>
        <p:nvSpPr>
          <p:cNvPr id="16" name="Text 6"/>
          <p:cNvSpPr/>
          <p:nvPr/>
        </p:nvSpPr>
        <p:spPr>
          <a:xfrm>
            <a:off x="731520" y="180022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Major Expenses Breakdown</a:t>
            </a:r>
            <a:endParaRPr lang="en-US" sz="1300" dirty="0"/>
          </a:p>
        </p:txBody>
      </p:sp>
      <p:pic>
        <p:nvPicPr>
          <p:cNvPr id="17" name="Image 8" descr="https://djgurnpwsdoqjscwqbsj.supabase.co/storage/v1/object/public/presentation-templates-data/section16_Button%20Arrow.png">    </p:cNvPr>
          <p:cNvPicPr>
            <a:picLocks noChangeAspect="1"/>
          </p:cNvPicPr>
          <p:nvPr/>
        </p:nvPicPr>
        <p:blipFill>
          <a:blip r:embed="rId10"/>
          <a:stretch>
            <a:fillRect/>
          </a:stretch>
        </p:blipFill>
        <p:spPr>
          <a:xfrm>
            <a:off x="4069080" y="1877378"/>
            <a:ext cx="274320" cy="257175"/>
          </a:xfrm>
          <a:prstGeom prst="rect">
            <a:avLst/>
          </a:prstGeom>
        </p:spPr>
      </p:pic>
      <p:pic>
        <p:nvPicPr>
          <p:cNvPr id="18" name="Image 9" descr="https://djgurnpwsdoqjscwqbsj.supabase.co/storage/v1/object/public/presentation-templates-data/section16_tableOfCont_box.png">    </p:cNvPr>
          <p:cNvPicPr>
            <a:picLocks noChangeAspect="1"/>
          </p:cNvPicPr>
          <p:nvPr/>
        </p:nvPicPr>
        <p:blipFill>
          <a:blip r:embed="rId11"/>
          <a:stretch>
            <a:fillRect/>
          </a:stretch>
        </p:blipFill>
        <p:spPr>
          <a:xfrm>
            <a:off x="4480560" y="1748790"/>
            <a:ext cx="4206240" cy="514350"/>
          </a:xfrm>
          <a:prstGeom prst="rect">
            <a:avLst/>
          </a:prstGeom>
        </p:spPr>
      </p:pic>
      <p:pic>
        <p:nvPicPr>
          <p:cNvPr id="19" name="Image 10" descr="https://djgurnpwsdoqjscwqbsj.supabase.co/storage/v1/object/public/presentation-templates-data/section16_no_box.png">    </p:cNvPr>
          <p:cNvPicPr>
            <a:picLocks noChangeAspect="1"/>
          </p:cNvPicPr>
          <p:nvPr/>
        </p:nvPicPr>
        <p:blipFill>
          <a:blip r:embed="rId12"/>
          <a:stretch>
            <a:fillRect/>
          </a:stretch>
        </p:blipFill>
        <p:spPr>
          <a:xfrm>
            <a:off x="4572000" y="1800225"/>
            <a:ext cx="411480" cy="411480"/>
          </a:xfrm>
          <a:prstGeom prst="rect">
            <a:avLst/>
          </a:prstGeom>
        </p:spPr>
      </p:pic>
      <p:sp>
        <p:nvSpPr>
          <p:cNvPr id="20" name="Text 7"/>
          <p:cNvSpPr/>
          <p:nvPr/>
        </p:nvSpPr>
        <p:spPr>
          <a:xfrm>
            <a:off x="4572000" y="185166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04</a:t>
            </a:r>
            <a:endParaRPr lang="en-US" sz="1300" dirty="0"/>
          </a:p>
        </p:txBody>
      </p:sp>
      <p:sp>
        <p:nvSpPr>
          <p:cNvPr id="21" name="Text 8"/>
          <p:cNvSpPr/>
          <p:nvPr/>
        </p:nvSpPr>
        <p:spPr>
          <a:xfrm>
            <a:off x="5029200" y="180022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Catering Costs Evolution Insights</a:t>
            </a:r>
            <a:endParaRPr lang="en-US" sz="1300" dirty="0"/>
          </a:p>
        </p:txBody>
      </p:sp>
      <p:pic>
        <p:nvPicPr>
          <p:cNvPr id="22" name="Image 11" descr="https://djgurnpwsdoqjscwqbsj.supabase.co/storage/v1/object/public/presentation-templates-data/section16_Button%20Arrow.png">    </p:cNvPr>
          <p:cNvPicPr>
            <a:picLocks noChangeAspect="1"/>
          </p:cNvPicPr>
          <p:nvPr/>
        </p:nvPicPr>
        <p:blipFill>
          <a:blip r:embed="rId13"/>
          <a:stretch>
            <a:fillRect/>
          </a:stretch>
        </p:blipFill>
        <p:spPr>
          <a:xfrm>
            <a:off x="8366760" y="1877378"/>
            <a:ext cx="274320" cy="257175"/>
          </a:xfrm>
          <a:prstGeom prst="rect">
            <a:avLst/>
          </a:prstGeom>
        </p:spPr>
      </p:pic>
      <p:pic>
        <p:nvPicPr>
          <p:cNvPr id="23" name="Image 12" descr="https://djgurnpwsdoqjscwqbsj.supabase.co/storage/v1/object/public/presentation-templates-data/section16_tableOfCont_box.png">    </p:cNvPr>
          <p:cNvPicPr>
            <a:picLocks noChangeAspect="1"/>
          </p:cNvPicPr>
          <p:nvPr/>
        </p:nvPicPr>
        <p:blipFill>
          <a:blip r:embed="rId14"/>
          <a:stretch>
            <a:fillRect/>
          </a:stretch>
        </p:blipFill>
        <p:spPr>
          <a:xfrm>
            <a:off x="182880" y="2468880"/>
            <a:ext cx="4206240" cy="514350"/>
          </a:xfrm>
          <a:prstGeom prst="rect">
            <a:avLst/>
          </a:prstGeom>
        </p:spPr>
      </p:pic>
      <p:pic>
        <p:nvPicPr>
          <p:cNvPr id="24" name="Image 13" descr="https://djgurnpwsdoqjscwqbsj.supabase.co/storage/v1/object/public/presentation-templates-data/section16_no_box.png">    </p:cNvPr>
          <p:cNvPicPr>
            <a:picLocks noChangeAspect="1"/>
          </p:cNvPicPr>
          <p:nvPr/>
        </p:nvPicPr>
        <p:blipFill>
          <a:blip r:embed="rId15"/>
          <a:stretch>
            <a:fillRect/>
          </a:stretch>
        </p:blipFill>
        <p:spPr>
          <a:xfrm>
            <a:off x="274320" y="2520315"/>
            <a:ext cx="411480" cy="411480"/>
          </a:xfrm>
          <a:prstGeom prst="rect">
            <a:avLst/>
          </a:prstGeom>
        </p:spPr>
      </p:pic>
      <p:sp>
        <p:nvSpPr>
          <p:cNvPr id="25" name="Text 9"/>
          <p:cNvSpPr/>
          <p:nvPr/>
        </p:nvSpPr>
        <p:spPr>
          <a:xfrm>
            <a:off x="274320" y="257175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05</a:t>
            </a:r>
            <a:endParaRPr lang="en-US" sz="1300" dirty="0"/>
          </a:p>
        </p:txBody>
      </p:sp>
      <p:sp>
        <p:nvSpPr>
          <p:cNvPr id="26" name="Text 10"/>
          <p:cNvSpPr/>
          <p:nvPr/>
        </p:nvSpPr>
        <p:spPr>
          <a:xfrm>
            <a:off x="731520" y="252031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DJ Cost Breakdown</a:t>
            </a:r>
            <a:endParaRPr lang="en-US" sz="1300" dirty="0"/>
          </a:p>
        </p:txBody>
      </p:sp>
      <p:pic>
        <p:nvPicPr>
          <p:cNvPr id="27" name="Image 14" descr="https://djgurnpwsdoqjscwqbsj.supabase.co/storage/v1/object/public/presentation-templates-data/section16_Button%20Arrow.png">    </p:cNvPr>
          <p:cNvPicPr>
            <a:picLocks noChangeAspect="1"/>
          </p:cNvPicPr>
          <p:nvPr/>
        </p:nvPicPr>
        <p:blipFill>
          <a:blip r:embed="rId16"/>
          <a:stretch>
            <a:fillRect/>
          </a:stretch>
        </p:blipFill>
        <p:spPr>
          <a:xfrm>
            <a:off x="4069080" y="2597468"/>
            <a:ext cx="274320" cy="257175"/>
          </a:xfrm>
          <a:prstGeom prst="rect">
            <a:avLst/>
          </a:prstGeom>
        </p:spPr>
      </p:pic>
      <p:pic>
        <p:nvPicPr>
          <p:cNvPr id="28" name="Image 15" descr="https://djgurnpwsdoqjscwqbsj.supabase.co/storage/v1/object/public/presentation-templates-data/section16_tableOfCont_box.png">    </p:cNvPr>
          <p:cNvPicPr>
            <a:picLocks noChangeAspect="1"/>
          </p:cNvPicPr>
          <p:nvPr/>
        </p:nvPicPr>
        <p:blipFill>
          <a:blip r:embed="rId17"/>
          <a:stretch>
            <a:fillRect/>
          </a:stretch>
        </p:blipFill>
        <p:spPr>
          <a:xfrm>
            <a:off x="4480560" y="2468880"/>
            <a:ext cx="4206240" cy="514350"/>
          </a:xfrm>
          <a:prstGeom prst="rect">
            <a:avLst/>
          </a:prstGeom>
        </p:spPr>
      </p:pic>
      <p:pic>
        <p:nvPicPr>
          <p:cNvPr id="29" name="Image 16" descr="https://djgurnpwsdoqjscwqbsj.supabase.co/storage/v1/object/public/presentation-templates-data/section16_no_box.png">    </p:cNvPr>
          <p:cNvPicPr>
            <a:picLocks noChangeAspect="1"/>
          </p:cNvPicPr>
          <p:nvPr/>
        </p:nvPicPr>
        <p:blipFill>
          <a:blip r:embed="rId18"/>
          <a:stretch>
            <a:fillRect/>
          </a:stretch>
        </p:blipFill>
        <p:spPr>
          <a:xfrm>
            <a:off x="4572000" y="2520315"/>
            <a:ext cx="411480" cy="411480"/>
          </a:xfrm>
          <a:prstGeom prst="rect">
            <a:avLst/>
          </a:prstGeom>
        </p:spPr>
      </p:pic>
      <p:sp>
        <p:nvSpPr>
          <p:cNvPr id="30" name="Text 11"/>
          <p:cNvSpPr/>
          <p:nvPr/>
        </p:nvSpPr>
        <p:spPr>
          <a:xfrm>
            <a:off x="4572000" y="257175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06</a:t>
            </a:r>
            <a:endParaRPr lang="en-US" sz="1300" dirty="0"/>
          </a:p>
        </p:txBody>
      </p:sp>
      <p:sp>
        <p:nvSpPr>
          <p:cNvPr id="31" name="Text 12"/>
          <p:cNvSpPr/>
          <p:nvPr/>
        </p:nvSpPr>
        <p:spPr>
          <a:xfrm>
            <a:off x="5029200" y="252031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Smart Banquet Hall Savings</a:t>
            </a:r>
            <a:endParaRPr lang="en-US" sz="1300" dirty="0"/>
          </a:p>
        </p:txBody>
      </p:sp>
      <p:pic>
        <p:nvPicPr>
          <p:cNvPr id="32" name="Image 17" descr="https://djgurnpwsdoqjscwqbsj.supabase.co/storage/v1/object/public/presentation-templates-data/section16_Button%20Arrow.png">    </p:cNvPr>
          <p:cNvPicPr>
            <a:picLocks noChangeAspect="1"/>
          </p:cNvPicPr>
          <p:nvPr/>
        </p:nvPicPr>
        <p:blipFill>
          <a:blip r:embed="rId19"/>
          <a:stretch>
            <a:fillRect/>
          </a:stretch>
        </p:blipFill>
        <p:spPr>
          <a:xfrm>
            <a:off x="8366760" y="2597468"/>
            <a:ext cx="274320" cy="257175"/>
          </a:xfrm>
          <a:prstGeom prst="rect">
            <a:avLst/>
          </a:prstGeom>
        </p:spPr>
      </p:pic>
      <p:pic>
        <p:nvPicPr>
          <p:cNvPr id="33" name="Image 18" descr="https://djgurnpwsdoqjscwqbsj.supabase.co/storage/v1/object/public/presentation-templates-data/section16_tableOfCont_box.png">    </p:cNvPr>
          <p:cNvPicPr>
            <a:picLocks noChangeAspect="1"/>
          </p:cNvPicPr>
          <p:nvPr/>
        </p:nvPicPr>
        <p:blipFill>
          <a:blip r:embed="rId20"/>
          <a:stretch>
            <a:fillRect/>
          </a:stretch>
        </p:blipFill>
        <p:spPr>
          <a:xfrm>
            <a:off x="182880" y="3188970"/>
            <a:ext cx="4206240" cy="514350"/>
          </a:xfrm>
          <a:prstGeom prst="rect">
            <a:avLst/>
          </a:prstGeom>
        </p:spPr>
      </p:pic>
      <p:pic>
        <p:nvPicPr>
          <p:cNvPr id="34" name="Image 19" descr="https://djgurnpwsdoqjscwqbsj.supabase.co/storage/v1/object/public/presentation-templates-data/section16_no_box.png">    </p:cNvPr>
          <p:cNvPicPr>
            <a:picLocks noChangeAspect="1"/>
          </p:cNvPicPr>
          <p:nvPr/>
        </p:nvPicPr>
        <p:blipFill>
          <a:blip r:embed="rId21"/>
          <a:stretch>
            <a:fillRect/>
          </a:stretch>
        </p:blipFill>
        <p:spPr>
          <a:xfrm>
            <a:off x="274320" y="3240405"/>
            <a:ext cx="411480" cy="411480"/>
          </a:xfrm>
          <a:prstGeom prst="rect">
            <a:avLst/>
          </a:prstGeom>
        </p:spPr>
      </p:pic>
      <p:sp>
        <p:nvSpPr>
          <p:cNvPr id="35" name="Text 13"/>
          <p:cNvSpPr/>
          <p:nvPr/>
        </p:nvSpPr>
        <p:spPr>
          <a:xfrm>
            <a:off x="274320" y="329184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07</a:t>
            </a:r>
            <a:endParaRPr lang="en-US" sz="1300" dirty="0"/>
          </a:p>
        </p:txBody>
      </p:sp>
      <p:sp>
        <p:nvSpPr>
          <p:cNvPr id="36" name="Text 14"/>
          <p:cNvSpPr/>
          <p:nvPr/>
        </p:nvSpPr>
        <p:spPr>
          <a:xfrm>
            <a:off x="731520" y="324040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Elevate Events with Decor Magic</a:t>
            </a:r>
            <a:endParaRPr lang="en-US" sz="1300" dirty="0"/>
          </a:p>
        </p:txBody>
      </p:sp>
      <p:pic>
        <p:nvPicPr>
          <p:cNvPr id="37" name="Image 20" descr="https://djgurnpwsdoqjscwqbsj.supabase.co/storage/v1/object/public/presentation-templates-data/section16_Button%20Arrow.png">    </p:cNvPr>
          <p:cNvPicPr>
            <a:picLocks noChangeAspect="1"/>
          </p:cNvPicPr>
          <p:nvPr/>
        </p:nvPicPr>
        <p:blipFill>
          <a:blip r:embed="rId22"/>
          <a:stretch>
            <a:fillRect/>
          </a:stretch>
        </p:blipFill>
        <p:spPr>
          <a:xfrm>
            <a:off x="4069080" y="3317558"/>
            <a:ext cx="274320" cy="257175"/>
          </a:xfrm>
          <a:prstGeom prst="rect">
            <a:avLst/>
          </a:prstGeom>
        </p:spPr>
      </p:pic>
      <p:pic>
        <p:nvPicPr>
          <p:cNvPr id="38" name="Image 21" descr="https://djgurnpwsdoqjscwqbsj.supabase.co/storage/v1/object/public/presentation-templates-data/section16_tableOfCont_box.png">    </p:cNvPr>
          <p:cNvPicPr>
            <a:picLocks noChangeAspect="1"/>
          </p:cNvPicPr>
          <p:nvPr/>
        </p:nvPicPr>
        <p:blipFill>
          <a:blip r:embed="rId23"/>
          <a:stretch>
            <a:fillRect/>
          </a:stretch>
        </p:blipFill>
        <p:spPr>
          <a:xfrm>
            <a:off x="4480560" y="3188970"/>
            <a:ext cx="4206240" cy="514350"/>
          </a:xfrm>
          <a:prstGeom prst="rect">
            <a:avLst/>
          </a:prstGeom>
        </p:spPr>
      </p:pic>
      <p:pic>
        <p:nvPicPr>
          <p:cNvPr id="39" name="Image 22" descr="https://djgurnpwsdoqjscwqbsj.supabase.co/storage/v1/object/public/presentation-templates-data/section16_no_box.png">    </p:cNvPr>
          <p:cNvPicPr>
            <a:picLocks noChangeAspect="1"/>
          </p:cNvPicPr>
          <p:nvPr/>
        </p:nvPicPr>
        <p:blipFill>
          <a:blip r:embed="rId24"/>
          <a:stretch>
            <a:fillRect/>
          </a:stretch>
        </p:blipFill>
        <p:spPr>
          <a:xfrm>
            <a:off x="4572000" y="3240405"/>
            <a:ext cx="411480" cy="411480"/>
          </a:xfrm>
          <a:prstGeom prst="rect">
            <a:avLst/>
          </a:prstGeom>
        </p:spPr>
      </p:pic>
      <p:sp>
        <p:nvSpPr>
          <p:cNvPr id="40" name="Text 15"/>
          <p:cNvSpPr/>
          <p:nvPr/>
        </p:nvSpPr>
        <p:spPr>
          <a:xfrm>
            <a:off x="4572000" y="329184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08</a:t>
            </a:r>
            <a:endParaRPr lang="en-US" sz="1300" dirty="0"/>
          </a:p>
        </p:txBody>
      </p:sp>
      <p:sp>
        <p:nvSpPr>
          <p:cNvPr id="41" name="Text 16"/>
          <p:cNvSpPr/>
          <p:nvPr/>
        </p:nvSpPr>
        <p:spPr>
          <a:xfrm>
            <a:off x="5029200" y="324040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Unveiling Secondary Expenses</a:t>
            </a:r>
            <a:endParaRPr lang="en-US" sz="1300" dirty="0"/>
          </a:p>
        </p:txBody>
      </p:sp>
      <p:pic>
        <p:nvPicPr>
          <p:cNvPr id="42" name="Image 23" descr="https://djgurnpwsdoqjscwqbsj.supabase.co/storage/v1/object/public/presentation-templates-data/section16_Button%20Arrow.png">    </p:cNvPr>
          <p:cNvPicPr>
            <a:picLocks noChangeAspect="1"/>
          </p:cNvPicPr>
          <p:nvPr/>
        </p:nvPicPr>
        <p:blipFill>
          <a:blip r:embed="rId25"/>
          <a:stretch>
            <a:fillRect/>
          </a:stretch>
        </p:blipFill>
        <p:spPr>
          <a:xfrm>
            <a:off x="8366760" y="3317558"/>
            <a:ext cx="274320" cy="2571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360045"/>
            <a:ext cx="8229600" cy="457200"/>
          </a:xfrm>
          <a:prstGeom prst="rect">
            <a:avLst/>
          </a:prstGeom>
          <a:noFill/>
          <a:ln/>
        </p:spPr>
        <p:txBody>
          <a:bodyPr wrap="square" rtlCol="0" anchor="b"/>
          <a:lstStyle/>
          <a:p>
            <a:pPr indent="0" marL="0">
              <a:lnSpc>
                <a:spcPts val="3500"/>
              </a:lnSpc>
              <a:buNone/>
            </a:pPr>
            <a:r>
              <a:rPr lang="en-US" sz="3000" b="1" dirty="0">
                <a:solidFill>
                  <a:srgbClr val="000000"/>
                </a:solidFill>
                <a:latin typeface="Plus Jakarta Sans" pitchFamily="34" charset="0"/>
                <a:ea typeface="Plus Jakarta Sans" pitchFamily="34" charset="-122"/>
                <a:cs typeface="Plus Jakarta Sans" pitchFamily="34" charset="-120"/>
              </a:rPr>
              <a:t>Table of Contents</a:t>
            </a:r>
            <a:endParaRPr lang="en-US" sz="3000" dirty="0"/>
          </a:p>
        </p:txBody>
      </p:sp>
      <p:pic>
        <p:nvPicPr>
          <p:cNvPr id="3" name="Image 0" descr="https://djgurnpwsdoqjscwqbsj.supabase.co/storage/v1/object/public/presentation-templates-data/section16_tableOfCont_box.png">    </p:cNvPr>
          <p:cNvPicPr>
            <a:picLocks noChangeAspect="1"/>
          </p:cNvPicPr>
          <p:nvPr/>
        </p:nvPicPr>
        <p:blipFill>
          <a:blip r:embed="rId2"/>
          <a:stretch>
            <a:fillRect/>
          </a:stretch>
        </p:blipFill>
        <p:spPr>
          <a:xfrm>
            <a:off x="182880" y="1028700"/>
            <a:ext cx="4206240" cy="514350"/>
          </a:xfrm>
          <a:prstGeom prst="rect">
            <a:avLst/>
          </a:prstGeom>
        </p:spPr>
      </p:pic>
      <p:pic>
        <p:nvPicPr>
          <p:cNvPr id="4" name="Image 1" descr="https://djgurnpwsdoqjscwqbsj.supabase.co/storage/v1/object/public/presentation-templates-data/section16_no_box.png">    </p:cNvPr>
          <p:cNvPicPr>
            <a:picLocks noChangeAspect="1"/>
          </p:cNvPicPr>
          <p:nvPr/>
        </p:nvPicPr>
        <p:blipFill>
          <a:blip r:embed="rId3"/>
          <a:stretch>
            <a:fillRect/>
          </a:stretch>
        </p:blipFill>
        <p:spPr>
          <a:xfrm>
            <a:off x="274320" y="1080135"/>
            <a:ext cx="411480" cy="411480"/>
          </a:xfrm>
          <a:prstGeom prst="rect">
            <a:avLst/>
          </a:prstGeom>
        </p:spPr>
      </p:pic>
      <p:sp>
        <p:nvSpPr>
          <p:cNvPr id="5" name="Text 1"/>
          <p:cNvSpPr/>
          <p:nvPr/>
        </p:nvSpPr>
        <p:spPr>
          <a:xfrm>
            <a:off x="27432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09</a:t>
            </a:r>
            <a:endParaRPr lang="en-US" sz="1300" dirty="0"/>
          </a:p>
        </p:txBody>
      </p:sp>
      <p:sp>
        <p:nvSpPr>
          <p:cNvPr id="6" name="Text 2"/>
          <p:cNvSpPr/>
          <p:nvPr/>
        </p:nvSpPr>
        <p:spPr>
          <a:xfrm>
            <a:off x="73152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Unveiling Cost Disparities: Major vs. Additional Expenses</a:t>
            </a:r>
            <a:endParaRPr lang="en-US" sz="1300" dirty="0"/>
          </a:p>
        </p:txBody>
      </p:sp>
      <p:pic>
        <p:nvPicPr>
          <p:cNvPr id="7" name="Image 2" descr="https://djgurnpwsdoqjscwqbsj.supabase.co/storage/v1/object/public/presentation-templates-data/section16_Button%20Arrow.png">    </p:cNvPr>
          <p:cNvPicPr>
            <a:picLocks noChangeAspect="1"/>
          </p:cNvPicPr>
          <p:nvPr/>
        </p:nvPicPr>
        <p:blipFill>
          <a:blip r:embed="rId4"/>
          <a:stretch>
            <a:fillRect/>
          </a:stretch>
        </p:blipFill>
        <p:spPr>
          <a:xfrm>
            <a:off x="4069080" y="1157288"/>
            <a:ext cx="274320" cy="257175"/>
          </a:xfrm>
          <a:prstGeom prst="rect">
            <a:avLst/>
          </a:prstGeom>
        </p:spPr>
      </p:pic>
      <p:pic>
        <p:nvPicPr>
          <p:cNvPr id="8" name="Image 3" descr="https://djgurnpwsdoqjscwqbsj.supabase.co/storage/v1/object/public/presentation-templates-data/section16_tableOfCont_box.png">    </p:cNvPr>
          <p:cNvPicPr>
            <a:picLocks noChangeAspect="1"/>
          </p:cNvPicPr>
          <p:nvPr/>
        </p:nvPicPr>
        <p:blipFill>
          <a:blip r:embed="rId5"/>
          <a:stretch>
            <a:fillRect/>
          </a:stretch>
        </p:blipFill>
        <p:spPr>
          <a:xfrm>
            <a:off x="4480560" y="1028700"/>
            <a:ext cx="4206240" cy="514350"/>
          </a:xfrm>
          <a:prstGeom prst="rect">
            <a:avLst/>
          </a:prstGeom>
        </p:spPr>
      </p:pic>
      <p:pic>
        <p:nvPicPr>
          <p:cNvPr id="9" name="Image 4" descr="https://djgurnpwsdoqjscwqbsj.supabase.co/storage/v1/object/public/presentation-templates-data/section16_no_box.png">    </p:cNvPr>
          <p:cNvPicPr>
            <a:picLocks noChangeAspect="1"/>
          </p:cNvPicPr>
          <p:nvPr/>
        </p:nvPicPr>
        <p:blipFill>
          <a:blip r:embed="rId6"/>
          <a:stretch>
            <a:fillRect/>
          </a:stretch>
        </p:blipFill>
        <p:spPr>
          <a:xfrm>
            <a:off x="4572000" y="1080135"/>
            <a:ext cx="411480" cy="411480"/>
          </a:xfrm>
          <a:prstGeom prst="rect">
            <a:avLst/>
          </a:prstGeom>
        </p:spPr>
      </p:pic>
      <p:sp>
        <p:nvSpPr>
          <p:cNvPr id="10" name="Text 3"/>
          <p:cNvSpPr/>
          <p:nvPr/>
        </p:nvSpPr>
        <p:spPr>
          <a:xfrm>
            <a:off x="457200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10</a:t>
            </a:r>
            <a:endParaRPr lang="en-US" sz="1300" dirty="0"/>
          </a:p>
        </p:txBody>
      </p:sp>
      <p:sp>
        <p:nvSpPr>
          <p:cNvPr id="11" name="Text 4"/>
          <p:cNvSpPr/>
          <p:nvPr/>
        </p:nvSpPr>
        <p:spPr>
          <a:xfrm>
            <a:off x="502920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Optimizing Event Budget Strategies</a:t>
            </a:r>
            <a:endParaRPr lang="en-US" sz="1300" dirty="0"/>
          </a:p>
        </p:txBody>
      </p:sp>
      <p:pic>
        <p:nvPicPr>
          <p:cNvPr id="12" name="Image 5" descr="https://djgurnpwsdoqjscwqbsj.supabase.co/storage/v1/object/public/presentation-templates-data/section16_Button%20Arrow.png">    </p:cNvPr>
          <p:cNvPicPr>
            <a:picLocks noChangeAspect="1"/>
          </p:cNvPicPr>
          <p:nvPr/>
        </p:nvPicPr>
        <p:blipFill>
          <a:blip r:embed="rId7"/>
          <a:stretch>
            <a:fillRect/>
          </a:stretch>
        </p:blipFill>
        <p:spPr>
          <a:xfrm>
            <a:off x="8366760" y="1157288"/>
            <a:ext cx="274320" cy="2571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5486400" cy="9144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Event Cost Breakdown</a:t>
            </a:r>
            <a:endParaRPr lang="en-US" sz="3000" dirty="0"/>
          </a:p>
        </p:txBody>
      </p:sp>
      <p:sp>
        <p:nvSpPr>
          <p:cNvPr id="3" name="Text 1"/>
          <p:cNvSpPr/>
          <p:nvPr/>
        </p:nvSpPr>
        <p:spPr>
          <a:xfrm>
            <a:off x="274320" y="1285875"/>
            <a:ext cx="4572000" cy="914400"/>
          </a:xfrm>
          <a:prstGeom prst="rect">
            <a:avLst/>
          </a:prstGeom>
          <a:noFill/>
          <a:ln/>
        </p:spPr>
        <p:txBody>
          <a:bodyPr wrap="square" rtlCol="0" anchor="t"/>
          <a:lstStyle/>
          <a:p>
            <a:pPr indent="0" marL="0">
              <a:buNone/>
            </a:pPr>
            <a:r>
              <a:rPr lang="en-US" sz="1200" dirty="0">
                <a:solidFill>
                  <a:srgbClr val="000000"/>
                </a:solidFill>
                <a:latin typeface="Plus Jakarta Sans" pitchFamily="34" charset="0"/>
                <a:ea typeface="Plus Jakarta Sans" pitchFamily="34" charset="-122"/>
                <a:cs typeface="Plus Jakarta Sans" pitchFamily="34" charset="-120"/>
              </a:rPr>
              <a:t>A complete breakdown of per-person expenses for effective event planning, covering key categories like venue and catering to manage your budget efficiently.</a:t>
            </a:r>
            <a:endParaRPr lang="en-US" sz="1200" dirty="0"/>
          </a:p>
        </p:txBody>
      </p:sp>
      <p:sp>
        <p:nvSpPr>
          <p:cNvPr id="4" name="Shape 2"/>
          <p:cNvSpPr/>
          <p:nvPr/>
        </p:nvSpPr>
        <p:spPr>
          <a:xfrm>
            <a:off x="274320" y="2314575"/>
            <a:ext cx="548640" cy="514350"/>
          </a:xfrm>
          <a:prstGeom prst="ellipse">
            <a:avLst/>
          </a:prstGeom>
          <a:solidFill>
            <a:srgbClr val="F9EFDC"/>
          </a:solidFill>
          <a:ln/>
        </p:spPr>
      </p:sp>
      <p:sp>
        <p:nvSpPr>
          <p:cNvPr id="5" name="Text 3"/>
          <p:cNvSpPr/>
          <p:nvPr/>
        </p:nvSpPr>
        <p:spPr>
          <a:xfrm>
            <a:off x="365760" y="244316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01</a:t>
            </a:r>
            <a:endParaRPr lang="en-US" sz="1500" dirty="0"/>
          </a:p>
        </p:txBody>
      </p:sp>
      <p:sp>
        <p:nvSpPr>
          <p:cNvPr id="6" name="Text 4"/>
          <p:cNvSpPr/>
          <p:nvPr/>
        </p:nvSpPr>
        <p:spPr>
          <a:xfrm>
            <a:off x="914400" y="231457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Venue Expenses</a:t>
            </a:r>
            <a:endParaRPr lang="en-US" sz="1500" dirty="0"/>
          </a:p>
        </p:txBody>
      </p:sp>
      <p:sp>
        <p:nvSpPr>
          <p:cNvPr id="7" name="Text 5"/>
          <p:cNvSpPr/>
          <p:nvPr/>
        </p:nvSpPr>
        <p:spPr>
          <a:xfrm>
            <a:off x="914400" y="257175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Understand per-person costs for venues, including rental fees and setup, to accurately allocate funds and avoid budget overruns in your...</a:t>
            </a:r>
            <a:endParaRPr lang="en-US" sz="1000" dirty="0"/>
          </a:p>
        </p:txBody>
      </p:sp>
      <p:sp>
        <p:nvSpPr>
          <p:cNvPr id="8" name="Shape 6"/>
          <p:cNvSpPr/>
          <p:nvPr/>
        </p:nvSpPr>
        <p:spPr>
          <a:xfrm>
            <a:off x="274320" y="3086100"/>
            <a:ext cx="548640" cy="514350"/>
          </a:xfrm>
          <a:prstGeom prst="ellipse">
            <a:avLst/>
          </a:prstGeom>
          <a:solidFill>
            <a:srgbClr val="F9EFDC"/>
          </a:solidFill>
          <a:ln/>
        </p:spPr>
      </p:sp>
      <p:sp>
        <p:nvSpPr>
          <p:cNvPr id="9" name="Text 7"/>
          <p:cNvSpPr/>
          <p:nvPr/>
        </p:nvSpPr>
        <p:spPr>
          <a:xfrm>
            <a:off x="365760" y="3214688"/>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02</a:t>
            </a:r>
            <a:endParaRPr lang="en-US" sz="1500" dirty="0"/>
          </a:p>
        </p:txBody>
      </p:sp>
      <p:sp>
        <p:nvSpPr>
          <p:cNvPr id="10" name="Text 8"/>
          <p:cNvSpPr/>
          <p:nvPr/>
        </p:nvSpPr>
        <p:spPr>
          <a:xfrm>
            <a:off x="914400" y="3086100"/>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Catering Costs</a:t>
            </a:r>
            <a:endParaRPr lang="en-US" sz="1500" dirty="0"/>
          </a:p>
        </p:txBody>
      </p:sp>
      <p:sp>
        <p:nvSpPr>
          <p:cNvPr id="11" name="Text 9"/>
          <p:cNvSpPr/>
          <p:nvPr/>
        </p:nvSpPr>
        <p:spPr>
          <a:xfrm>
            <a:off x="914400" y="3343275"/>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Break down per-person food and beverage expenses, including meals and drinks, to ensure a satisfying experience while staying within your...</a:t>
            </a:r>
            <a:endParaRPr lang="en-US" sz="1000" dirty="0"/>
          </a:p>
        </p:txBody>
      </p:sp>
      <p:sp>
        <p:nvSpPr>
          <p:cNvPr id="12" name="Shape 10"/>
          <p:cNvSpPr/>
          <p:nvPr/>
        </p:nvSpPr>
        <p:spPr>
          <a:xfrm>
            <a:off x="274320" y="3857625"/>
            <a:ext cx="548640" cy="514350"/>
          </a:xfrm>
          <a:prstGeom prst="ellipse">
            <a:avLst/>
          </a:prstGeom>
          <a:solidFill>
            <a:srgbClr val="F9EFDC"/>
          </a:solidFill>
          <a:ln/>
        </p:spPr>
      </p:sp>
      <p:sp>
        <p:nvSpPr>
          <p:cNvPr id="13" name="Text 11"/>
          <p:cNvSpPr/>
          <p:nvPr/>
        </p:nvSpPr>
        <p:spPr>
          <a:xfrm>
            <a:off x="365760" y="398621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03</a:t>
            </a:r>
            <a:endParaRPr lang="en-US" sz="1500" dirty="0"/>
          </a:p>
        </p:txBody>
      </p:sp>
      <p:sp>
        <p:nvSpPr>
          <p:cNvPr id="14" name="Text 12"/>
          <p:cNvSpPr/>
          <p:nvPr/>
        </p:nvSpPr>
        <p:spPr>
          <a:xfrm>
            <a:off x="914400" y="385762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Transportation Fees</a:t>
            </a:r>
            <a:endParaRPr lang="en-US" sz="1500" dirty="0"/>
          </a:p>
        </p:txBody>
      </p:sp>
      <p:sp>
        <p:nvSpPr>
          <p:cNvPr id="15" name="Text 13"/>
          <p:cNvSpPr/>
          <p:nvPr/>
        </p:nvSpPr>
        <p:spPr>
          <a:xfrm>
            <a:off x="914400" y="411480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Analyze per-person transport costs like shuttles or rides, helping attendees arrive smoothly and keeping your overall event expenses under control.</a:t>
            </a:r>
            <a:endParaRPr lang="en-US" sz="1000" dirty="0"/>
          </a:p>
        </p:txBody>
      </p:sp>
      <p:pic>
        <p:nvPicPr>
          <p:cNvPr id="16" name="Image 0" descr="https://images.pexels.com/photos/5625116/pexels-photo-5625116.jpeg?auto=compress&amp;cs=tinysrgb&amp;fit=crop&amp;h=1200&amp;w=800">    </p:cNvPr>
          <p:cNvPicPr>
            <a:picLocks noChangeAspect="1"/>
          </p:cNvPicPr>
          <p:nvPr/>
        </p:nvPicPr>
        <p:blipFill>
          <a:blip r:embed="rId2"/>
          <a:stretch>
            <a:fillRect/>
          </a:stretch>
        </p:blipFill>
        <p:spPr>
          <a:xfrm>
            <a:off x="5669280" y="1131570"/>
            <a:ext cx="3200400" cy="3600450"/>
          </a:xfrm>
          <a:prstGeom prst="rect">
            <a:avLst/>
          </a:prstGeom>
        </p:spPr>
      </p:pic>
      <p:sp>
        <p:nvSpPr>
          <p:cNvPr id="17" name="Text 14"/>
          <p:cNvSpPr/>
          <p:nvPr/>
        </p:nvSpPr>
        <p:spPr>
          <a:xfrm>
            <a:off x="5760720" y="437197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5486400" cy="9144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Event Cost Breakdown</a:t>
            </a:r>
            <a:endParaRPr lang="en-US" sz="3000" dirty="0"/>
          </a:p>
        </p:txBody>
      </p:sp>
      <p:sp>
        <p:nvSpPr>
          <p:cNvPr id="3" name="Text 1"/>
          <p:cNvSpPr/>
          <p:nvPr/>
        </p:nvSpPr>
        <p:spPr>
          <a:xfrm>
            <a:off x="274320" y="1285875"/>
            <a:ext cx="4572000" cy="914400"/>
          </a:xfrm>
          <a:prstGeom prst="rect">
            <a:avLst/>
          </a:prstGeom>
          <a:noFill/>
          <a:ln/>
        </p:spPr>
        <p:txBody>
          <a:bodyPr wrap="square" rtlCol="0" anchor="t"/>
          <a:lstStyle/>
          <a:p>
            <a:pPr indent="0" marL="0">
              <a:buNone/>
            </a:pPr>
            <a:r>
              <a:rPr lang="en-US" sz="1200" dirty="0">
                <a:solidFill>
                  <a:srgbClr val="000000"/>
                </a:solidFill>
                <a:latin typeface="Plus Jakarta Sans" pitchFamily="34" charset="0"/>
                <a:ea typeface="Plus Jakarta Sans" pitchFamily="34" charset="-122"/>
                <a:cs typeface="Plus Jakarta Sans" pitchFamily="34" charset="-120"/>
              </a:rPr>
              <a:t>A complete breakdown of per-person expenses for effective event planning, covering key categories like venue and catering to manage your budget efficiently.</a:t>
            </a:r>
            <a:endParaRPr lang="en-US" sz="1200" dirty="0"/>
          </a:p>
        </p:txBody>
      </p:sp>
      <p:sp>
        <p:nvSpPr>
          <p:cNvPr id="4" name="Shape 2"/>
          <p:cNvSpPr/>
          <p:nvPr/>
        </p:nvSpPr>
        <p:spPr>
          <a:xfrm>
            <a:off x="274320" y="2314575"/>
            <a:ext cx="548640" cy="514350"/>
          </a:xfrm>
          <a:prstGeom prst="ellipse">
            <a:avLst/>
          </a:prstGeom>
          <a:solidFill>
            <a:srgbClr val="F9EFDC"/>
          </a:solidFill>
          <a:ln/>
        </p:spPr>
      </p:sp>
      <p:sp>
        <p:nvSpPr>
          <p:cNvPr id="5" name="Text 3"/>
          <p:cNvSpPr/>
          <p:nvPr/>
        </p:nvSpPr>
        <p:spPr>
          <a:xfrm>
            <a:off x="365760" y="244316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04</a:t>
            </a:r>
            <a:endParaRPr lang="en-US" sz="1500" dirty="0"/>
          </a:p>
        </p:txBody>
      </p:sp>
      <p:sp>
        <p:nvSpPr>
          <p:cNvPr id="6" name="Text 4"/>
          <p:cNvSpPr/>
          <p:nvPr/>
        </p:nvSpPr>
        <p:spPr>
          <a:xfrm>
            <a:off x="914400" y="231457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Entertainment Budget</a:t>
            </a:r>
            <a:endParaRPr lang="en-US" sz="1500" dirty="0"/>
          </a:p>
        </p:txBody>
      </p:sp>
      <p:sp>
        <p:nvSpPr>
          <p:cNvPr id="7" name="Text 5"/>
          <p:cNvSpPr/>
          <p:nvPr/>
        </p:nvSpPr>
        <p:spPr>
          <a:xfrm>
            <a:off x="914400" y="257175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Evaluate per-person costs for performers and activities, enabling you to create an engaging event atmosphere without exceeding financial limits.</a:t>
            </a:r>
            <a:endParaRPr lang="en-US" sz="1000" dirty="0"/>
          </a:p>
        </p:txBody>
      </p:sp>
      <p:sp>
        <p:nvSpPr>
          <p:cNvPr id="8" name="Shape 6"/>
          <p:cNvSpPr/>
          <p:nvPr/>
        </p:nvSpPr>
        <p:spPr>
          <a:xfrm>
            <a:off x="274320" y="3086100"/>
            <a:ext cx="548640" cy="514350"/>
          </a:xfrm>
          <a:prstGeom prst="ellipse">
            <a:avLst/>
          </a:prstGeom>
          <a:solidFill>
            <a:srgbClr val="F9EFDC"/>
          </a:solidFill>
          <a:ln/>
        </p:spPr>
      </p:sp>
      <p:sp>
        <p:nvSpPr>
          <p:cNvPr id="9" name="Text 7"/>
          <p:cNvSpPr/>
          <p:nvPr/>
        </p:nvSpPr>
        <p:spPr>
          <a:xfrm>
            <a:off x="365760" y="3214688"/>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05</a:t>
            </a:r>
            <a:endParaRPr lang="en-US" sz="1500" dirty="0"/>
          </a:p>
        </p:txBody>
      </p:sp>
      <p:sp>
        <p:nvSpPr>
          <p:cNvPr id="10" name="Text 8"/>
          <p:cNvSpPr/>
          <p:nvPr/>
        </p:nvSpPr>
        <p:spPr>
          <a:xfrm>
            <a:off x="914400" y="3086100"/>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Miscellaneous Expenses</a:t>
            </a:r>
            <a:endParaRPr lang="en-US" sz="1500" dirty="0"/>
          </a:p>
        </p:txBody>
      </p:sp>
      <p:sp>
        <p:nvSpPr>
          <p:cNvPr id="11" name="Text 9"/>
          <p:cNvSpPr/>
          <p:nvPr/>
        </p:nvSpPr>
        <p:spPr>
          <a:xfrm>
            <a:off x="914400" y="3343275"/>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Cover per-person costs for decorations, gifts, and unexpected fees, ensuring a comprehensive event plan that accounts for all potential outlays.</a:t>
            </a:r>
            <a:endParaRPr lang="en-US" sz="1000" dirty="0"/>
          </a:p>
        </p:txBody>
      </p:sp>
      <p:pic>
        <p:nvPicPr>
          <p:cNvPr id="12" name="Image 0" descr="https://images.pexels.com/photos/5625116/pexels-photo-5625116.jpeg?auto=compress&amp;cs=tinysrgb&amp;fit=crop&amp;h=1200&amp;w=800">    </p:cNvPr>
          <p:cNvPicPr>
            <a:picLocks noChangeAspect="1"/>
          </p:cNvPicPr>
          <p:nvPr/>
        </p:nvPicPr>
        <p:blipFill>
          <a:blip r:embed="rId2"/>
          <a:stretch>
            <a:fillRect/>
          </a:stretch>
        </p:blipFill>
        <p:spPr>
          <a:xfrm>
            <a:off x="5669280" y="1131570"/>
            <a:ext cx="3200400" cy="3600450"/>
          </a:xfrm>
          <a:prstGeom prst="rect">
            <a:avLst/>
          </a:prstGeom>
        </p:spPr>
      </p:pic>
      <p:sp>
        <p:nvSpPr>
          <p:cNvPr id="13" name="Text 10"/>
          <p:cNvSpPr/>
          <p:nvPr/>
        </p:nvSpPr>
        <p:spPr>
          <a:xfrm>
            <a:off x="5760720" y="437197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Revealing ₹1500 Per Person Costs</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2018</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Event Planning Starts</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2018, initial discussions began for organizing cost-effective events, focusing on budgeting strategies to minimize expenses while maintaining quality. This phase involved market research on venue and logistics, laying the groundwork for future financial planning and identifying key cost drivers to achieve affordability.</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2019</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Budget Framework Developed</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By 2019, a detailed budget framework was established, analyzing per person expenses based on historical data from similar events. This included allocating funds for major components like venue and catering, while incorporating feedback to refine estimates and ensure the total cost remained competitive and sustainable.</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2020</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Cost Adjustments Made</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2020, amid economic shifts, adjustments were made to the event budget, emphasizing value for money by negotiating with vendors and optimizing resources. This step ensured that all major and additional expenses were accounted for, preventing overruns and setting the stage for a standardized per person fee.</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2021</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Final Cost Finalized</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By 2021, the total per person cost was finalized at ₹1500 after thorough reviews, covering all event essentials and extras for a hassle-free experience. This decision incorporated lessons from prior years, balancing quality with affordability to meet participant expectations and enhance overall event satisfaction.</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Revealing ₹1500 Per Person Costs</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2022</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Implementation and Feedback</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2022, the ₹1500 per person model was implemented in pilot events, gathering participant feedback to validate its coverage of major and additional expenses. This phase confirmed the fee's effectiveness, leading to minor tweaks that reinforced its appeal and ensured long-term viability in event management.</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28600" y="514350"/>
            <a:ext cx="8046720" cy="685800"/>
          </a:xfrm>
          <a:prstGeom prst="rect">
            <a:avLst/>
          </a:prstGeom>
          <a:noFill/>
          <a:ln/>
        </p:spPr>
        <p:txBody>
          <a:bodyPr wrap="square" rtlCol="0" anchor="b"/>
          <a:lstStyle/>
          <a:p>
            <a:pPr algn="l" indent="0" marL="0">
              <a:buNone/>
            </a:pPr>
            <a:r>
              <a:rPr lang="en-US" sz="3000" b="1" dirty="0">
                <a:solidFill>
                  <a:srgbClr val="000000"/>
                </a:solidFill>
              </a:rPr>
              <a:t>Major Expenses Breakdown</a:t>
            </a:r>
            <a:endParaRPr lang="en-US" sz="3000" dirty="0"/>
          </a:p>
        </p:txBody>
      </p:sp>
      <p:sp>
        <p:nvSpPr>
          <p:cNvPr id="3" name="Text 1"/>
          <p:cNvSpPr/>
          <p:nvPr/>
        </p:nvSpPr>
        <p:spPr>
          <a:xfrm>
            <a:off x="228600" y="1285875"/>
            <a:ext cx="4572000" cy="914400"/>
          </a:xfrm>
          <a:prstGeom prst="rect">
            <a:avLst/>
          </a:prstGeom>
          <a:noFill/>
          <a:ln/>
        </p:spPr>
        <p:txBody>
          <a:bodyPr wrap="square" rtlCol="0" anchor="t"/>
          <a:lstStyle/>
          <a:p>
            <a:pPr algn="l" indent="0" marL="0">
              <a:buNone/>
            </a:pPr>
            <a:r>
              <a:rPr lang="en-US" sz="1100" dirty="0">
                <a:solidFill>
                  <a:srgbClr val="000000"/>
                </a:solidFill>
              </a:rPr>
              <a:t>This pie chart displays the distribution of major expenses in your budget, emphasizing four primary cost categories that form the bulk of your spending. These categories help visualize where funds are allocated, enabling better financial planning and potential cost reductions for improved savings.</a:t>
            </a:r>
            <a:endParaRPr lang="en-US" sz="1100" dirty="0"/>
          </a:p>
        </p:txBody>
      </p:sp>
      <p:pic>
        <p:nvPicPr>
          <p:cNvPr id="4" name="Image 0" descr="https://images.pexels.com/photos/15424312/pexels-photo-15424312.jpeg?auto=compress&amp;cs=tinysrgb&amp;fit=crop&amp;h=1200&amp;w=800">    </p:cNvPr>
          <p:cNvPicPr>
            <a:picLocks noChangeAspect="1"/>
          </p:cNvPicPr>
          <p:nvPr/>
        </p:nvPicPr>
        <p:blipFill>
          <a:blip r:embed="rId2"/>
          <a:stretch>
            <a:fillRect/>
          </a:stretch>
        </p:blipFill>
        <p:spPr>
          <a:xfrm>
            <a:off x="228600" y="3086100"/>
            <a:ext cx="3200400" cy="1800225"/>
          </a:xfrm>
          <a:prstGeom prst="rect">
            <a:avLst/>
          </a:prstGeom>
        </p:spPr>
      </p:pic>
      <p:pic>
        <p:nvPicPr>
          <p:cNvPr id="5" name="Image 1" descr="https://djgurnpwsdoqjscwqbsj.supabase.co/storage/v1/object/public/presentation-templates-data/section16_graphbox.png">    </p:cNvPr>
          <p:cNvPicPr>
            <a:picLocks noChangeAspect="1"/>
          </p:cNvPicPr>
          <p:nvPr/>
        </p:nvPicPr>
        <p:blipFill>
          <a:blip r:embed="rId3"/>
          <a:stretch>
            <a:fillRect/>
          </a:stretch>
        </p:blipFill>
        <p:spPr>
          <a:xfrm>
            <a:off x="5212080" y="1285875"/>
            <a:ext cx="3657600" cy="3600450"/>
          </a:xfrm>
          <a:prstGeom prst="rect">
            <a:avLst/>
          </a:prstGeom>
        </p:spPr>
      </p:pic>
      <p:graphicFrame>
        <p:nvGraphicFramePr>
          <p:cNvPr id="6" name="Chart 0" descr=""/>
          <p:cNvGraphicFramePr/>
          <p:nvPr/>
        </p:nvGraphicFramePr>
        <p:xfrm>
          <a:off x="5486400" y="1371600"/>
          <a:ext cx="3291840" cy="3291840"/>
        </p:xfrm>
        <a:graphic xmlns:a="http://schemas.openxmlformats.org/drawingml/2006/main">
          <a:graphicData uri="http://schemas.openxmlformats.org/drawingml/2006/chart">
            <c:chart xmlns:c="http://schemas.openxmlformats.org/drawingml/2006/chart" r:id="rId4"/>
          </a:graphicData>
        </a:graphic>
      </p:graphicFrame>
      <p:sp>
        <p:nvSpPr>
          <p:cNvPr id="7" name="Text 2"/>
          <p:cNvSpPr/>
          <p:nvPr/>
        </p:nvSpPr>
        <p:spPr>
          <a:xfrm>
            <a:off x="1828800" y="3857625"/>
            <a:ext cx="1828800" cy="457200"/>
          </a:xfrm>
          <a:prstGeom prst="rect">
            <a:avLst/>
          </a:prstGeom>
          <a:noFill/>
          <a:ln/>
        </p:spPr>
        <p:txBody>
          <a:bodyPr wrap="square" rtlCol="0" anchor="ctr"/>
          <a:lstStyle/>
          <a:p>
            <a:pPr indent="0" marL="0">
              <a:buNone/>
            </a:pPr>
            <a:r>
              <a:rPr lang="en-US" sz="800" u="sng" dirty="0">
                <a:solidFill>
                  <a:srgbClr val="FFFFFF"/>
                </a:solidFill>
                <a:hlinkClick r:id="rId5"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Catering Costs Evolution Insights</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2010</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Initial Catering Setup</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2010, companies began standardizing catering for events, focusing on basic meals and beverages to control initial expenses. This era emphasized cost-effective food service arrangements, involving local suppliers to minimize overheads while ensuring variety. Key strategies included negotiating bulk deals and tracking usage, which helped establish foundational budgeting practices for future growth.</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2012</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Expanding Beverage Options</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By 2012, catering evolved to include diverse beverages like specialty coffees and juices, increasing overall food expense details. This shift required advanced service arrangements to handle logistics, such as temperature-controlled transport and on-site setups. Businesses focused on balancing quality with costs, implementing feedback systems to refine selections and reduce waste, ultimately enhancing event satisfaction.</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2015</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Cost Optimization Drive</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2015, a major push for optimizing catering costs targeted meals and beverages through sustainable sourcing and efficient arrangements. Companies adopted technology for inventory tracking, cutting expenses by 20% while maintaining service quality. This period highlighted the importance of vendor partnerships and menu customization, leading to better financial planning and reduced environmental impact in food services.</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2018</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Service Arrangements Upgrade</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By 2018, food service arrangements advanced with integrated planning for meals, beverages, and delivery systems, addressing rising demands. This involved training staff for seamless execution and incorporating health-focused options, which slightly elevated costs but improved attendee experiences. Overall, it refined expense tracking methods, fostering long-term savings and adaptability in catering strategies.</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2025-11-07T20:42:26Z</dcterms:created>
  <dcterms:modified xsi:type="dcterms:W3CDTF">2025-11-07T20:42:26Z</dcterms:modified>
</cp:coreProperties>
</file>