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slideMasters/slideMaster11.xml" ContentType="application/vnd.openxmlformats-officedocument.presentationml.slideMaster+xml"/>
  <Override PartName="/ppt/slides/slide11.xml" ContentType="application/vnd.openxmlformats-officedocument.presentationml.slide+xml"/>
  <Override PartName="/ppt/slideMasters/slideMaster12.xml" ContentType="application/vnd.openxmlformats-officedocument.presentationml.slideMaster+xml"/>
  <Override PartName="/ppt/slides/slide12.xml" ContentType="application/vnd.openxmlformats-officedocument.presentationml.slide+xml"/>
  <Override PartName="/ppt/slideMasters/slideMaster13.xml" ContentType="application/vnd.openxmlformats-officedocument.presentationml.slideMaster+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notesMasterIdLst>
    <p:notesMasterId r:id="rId15"/>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2.png"/><Relationship Id="rId3" Type="http://schemas.openxmlformats.org/officeDocument/2006/relationships/slideLayout" Target="../slideLayouts/slideLayout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Slide-10-image-1.png"/><Relationship Id="rId2" Type="http://schemas.openxmlformats.org/officeDocument/2006/relationships/image" Target="../media/image-10-2.jpeg"/><Relationship Id="rId3" Type="http://schemas.openxmlformats.org/officeDocument/2006/relationships/slideLayout" Target="../slideLayouts/slideLayout2.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image" Target="../media/Slide-11-image-1.png"/><Relationship Id="rId2" Type="http://schemas.openxmlformats.org/officeDocument/2006/relationships/slideLayout" Target="../slideLayouts/slideLayout2.xml"/><Relationship Id="rId3"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image" Target="../media/Slide-12-image-1.png"/><Relationship Id="rId2" Type="http://schemas.openxmlformats.org/officeDocument/2006/relationships/image" Target="../media/image-12-2.png"/><Relationship Id="rId3" Type="http://schemas.openxmlformats.org/officeDocument/2006/relationships/image" Target="../media/image-12-3.png"/><Relationship Id="rId4" Type="http://schemas.openxmlformats.org/officeDocument/2006/relationships/image" Target="../media/image-12-4.png"/><Relationship Id="rId5" Type="http://schemas.openxmlformats.org/officeDocument/2006/relationships/image" Target="../media/image-12-5.png"/><Relationship Id="rId6" Type="http://schemas.openxmlformats.org/officeDocument/2006/relationships/slideLayout" Target="../slideLayouts/slideLayout2.xml"/><Relationship Id="rId7"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image" Target="../media/Slide-13-image-1.png"/><Relationship Id="rId2" Type="http://schemas.openxmlformats.org/officeDocument/2006/relationships/slideLayout" Target="../slideLayouts/slideLayout2.xml"/><Relationship Id="rId3"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image" Target="../media/image-2-1.png"/><Relationship Id="rId2" Type="http://schemas.openxmlformats.org/officeDocument/2006/relationships/image" Target="../media/image-2-2.png"/><Relationship Id="rId3" Type="http://schemas.openxmlformats.org/officeDocument/2006/relationships/image" Target="../media/image-2-3.png"/><Relationship Id="rId4" Type="http://schemas.openxmlformats.org/officeDocument/2006/relationships/image" Target="../media/image-2-4.png"/><Relationship Id="rId5" Type="http://schemas.openxmlformats.org/officeDocument/2006/relationships/image" Target="../media/image-2-5.png"/><Relationship Id="rId6" Type="http://schemas.openxmlformats.org/officeDocument/2006/relationships/image" Target="../media/image-2-6.png"/><Relationship Id="rId7" Type="http://schemas.openxmlformats.org/officeDocument/2006/relationships/image" Target="../media/image-2-7.png"/><Relationship Id="rId8" Type="http://schemas.openxmlformats.org/officeDocument/2006/relationships/image" Target="../media/image-2-8.png"/><Relationship Id="rId9" Type="http://schemas.openxmlformats.org/officeDocument/2006/relationships/image" Target="../media/image-2-9.png"/><Relationship Id="rId10" Type="http://schemas.openxmlformats.org/officeDocument/2006/relationships/slideLayout" Target="../slideLayouts/slideLayout1.xml"/><Relationship Id="rId11"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image-3-1.png"/><Relationship Id="rId2" Type="http://schemas.openxmlformats.org/officeDocument/2006/relationships/image" Target="../media/image-3-2.png"/><Relationship Id="rId3" Type="http://schemas.openxmlformats.org/officeDocument/2006/relationships/image" Target="../media/image-3-3.png"/><Relationship Id="rId4" Type="http://schemas.openxmlformats.org/officeDocument/2006/relationships/slideLayout" Target="../slideLayouts/slideLayout1.xml"/><Relationship Id="rId5"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Slide-4-image-1.png"/><Relationship Id="rId2" Type="http://schemas.openxmlformats.org/officeDocument/2006/relationships/image" Target="../media/image-4-2.png"/><Relationship Id="rId3" Type="http://schemas.openxmlformats.org/officeDocument/2006/relationships/image" Target="../media/image-4-3.png"/><Relationship Id="rId4" Type="http://schemas.openxmlformats.org/officeDocument/2006/relationships/image" Target="../media/image-4-4.png"/><Relationship Id="rId5" Type="http://schemas.openxmlformats.org/officeDocument/2006/relationships/image" Target="../media/image-4-5.png"/><Relationship Id="rId6" Type="http://schemas.openxmlformats.org/officeDocument/2006/relationships/slideLayout" Target="../slideLayouts/slideLayout2.xml"/><Relationship Id="rId7"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Slide-5-image-1.png"/><Relationship Id="rId2" Type="http://schemas.openxmlformats.org/officeDocument/2006/relationships/image" Target="../media/image-5-2.png"/><Relationship Id="rId3" Type="http://schemas.openxmlformats.org/officeDocument/2006/relationships/image" Target="../media/image-5-3.png"/><Relationship Id="rId4" Type="http://schemas.openxmlformats.org/officeDocument/2006/relationships/image" Target="../media/image-5-4.png"/><Relationship Id="rId5" Type="http://schemas.openxmlformats.org/officeDocument/2006/relationships/image" Target="../media/image-5-5.png"/><Relationship Id="rId6" Type="http://schemas.openxmlformats.org/officeDocument/2006/relationships/slideLayout" Target="../slideLayouts/slideLayout2.xml"/><Relationship Id="rId7"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Slide-6-image-1.png"/><Relationship Id="rId2" Type="http://schemas.openxmlformats.org/officeDocument/2006/relationships/image" Target="../media/image-6-2.png"/><Relationship Id="rId3" Type="http://schemas.openxmlformats.org/officeDocument/2006/relationships/image" Target="../media/image-6-3.png"/><Relationship Id="rId4" Type="http://schemas.openxmlformats.org/officeDocument/2006/relationships/image" Target="../media/image-6-4.png"/><Relationship Id="rId5" Type="http://schemas.openxmlformats.org/officeDocument/2006/relationships/image" Target="../media/image-6-5.png"/><Relationship Id="rId6" Type="http://schemas.openxmlformats.org/officeDocument/2006/relationships/slideLayout" Target="../slideLayouts/slideLayout2.xml"/><Relationship Id="rId7"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image" Target="../media/Slide-7-image-1.png"/><Relationship Id="rId2" Type="http://schemas.openxmlformats.org/officeDocument/2006/relationships/slideLayout" Target="../slideLayouts/slideLayout2.xml"/><Relationship Id="rId3"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Slide-8-image-1.png"/><Relationship Id="rId2" Type="http://schemas.openxmlformats.org/officeDocument/2006/relationships/image" Target="../media/image-8-2.png"/><Relationship Id="rId3" Type="http://schemas.openxmlformats.org/officeDocument/2006/relationships/image" Target="../media/image-8-3.png"/><Relationship Id="rId4" Type="http://schemas.openxmlformats.org/officeDocument/2006/relationships/image" Target="../media/image-8-4.png"/><Relationship Id="rId5" Type="http://schemas.openxmlformats.org/officeDocument/2006/relationships/image" Target="../media/image-8-5.png"/><Relationship Id="rId6" Type="http://schemas.openxmlformats.org/officeDocument/2006/relationships/slideLayout" Target="../slideLayouts/slideLayout2.xml"/><Relationship Id="rId7"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image" Target="../media/Slide-9-image-1.png"/><Relationship Id="rId2" Type="http://schemas.openxmlformats.org/officeDocument/2006/relationships/slideLayout" Target="../slideLayouts/slideLayout2.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3657600" y="1543050"/>
            <a:ext cx="1828800" cy="274320"/>
          </a:xfrm>
          <a:prstGeom prst="rect">
            <a:avLst/>
          </a:prstGeom>
          <a:noFill/>
          <a:ln/>
        </p:spPr>
        <p:txBody>
          <a:bodyPr wrap="square" rtlCol="0" anchor="b"/>
          <a:lstStyle/>
          <a:p>
            <a:pPr algn="ctr" indent="0" marL="0">
              <a:buNone/>
            </a:pPr>
            <a:r>
              <a:rPr lang="en-US" sz="1100" dirty="0">
                <a:solidFill>
                  <a:srgbClr val="000000"/>
                </a:solidFill>
                <a:latin typeface="Plus Jakarta Sans Light" pitchFamily="34" charset="0"/>
                <a:ea typeface="Plus Jakarta Sans Light" pitchFamily="34" charset="-122"/>
                <a:cs typeface="Plus Jakarta Sans Light" pitchFamily="34" charset="-120"/>
              </a:rPr>
              <a:t>April 2025</a:t>
            </a:r>
            <a:endParaRPr lang="en-US" sz="1100" dirty="0"/>
          </a:p>
        </p:txBody>
      </p:sp>
      <p:pic>
        <p:nvPicPr>
          <p:cNvPr id="4" name="Image 1" descr="preencoded.png">    </p:cNvPr>
          <p:cNvPicPr>
            <a:picLocks noChangeAspect="1"/>
          </p:cNvPicPr>
          <p:nvPr/>
        </p:nvPicPr>
        <p:blipFill>
          <a:blip r:embed="rId2"/>
          <a:stretch>
            <a:fillRect/>
          </a:stretch>
        </p:blipFill>
        <p:spPr>
          <a:xfrm>
            <a:off x="1828800" y="1800225"/>
            <a:ext cx="5486400" cy="1028700"/>
          </a:xfrm>
          <a:prstGeom prst="rect">
            <a:avLst/>
          </a:prstGeom>
        </p:spPr>
      </p:pic>
      <p:sp>
        <p:nvSpPr>
          <p:cNvPr id="5" name="Text 1"/>
          <p:cNvSpPr/>
          <p:nvPr/>
        </p:nvSpPr>
        <p:spPr>
          <a:xfrm>
            <a:off x="1828800" y="1800225"/>
            <a:ext cx="5486400" cy="1028700"/>
          </a:xfrm>
          <a:prstGeom prst="rect">
            <a:avLst/>
          </a:prstGeom>
          <a:noFill/>
          <a:ln/>
        </p:spPr>
        <p:txBody>
          <a:bodyPr wrap="square" rtlCol="0" anchor="ctr"/>
          <a:lstStyle/>
          <a:p>
            <a:pPr algn="ctr" indent="0" marL="0">
              <a:buNone/>
            </a:pPr>
            <a:r>
              <a:rPr lang="en-US" sz="2400" b="1" dirty="0">
                <a:solidFill>
                  <a:srgbClr val="000000"/>
                </a:solidFill>
                <a:latin typeface="Plus Jakarta Sans" pitchFamily="34" charset="0"/>
                <a:ea typeface="Plus Jakarta Sans" pitchFamily="34" charset="-122"/>
                <a:cs typeface="Plus Jakarta Sans" pitchFamily="34" charset="-120"/>
              </a:rPr>
              <a:t>Mind Your Likes: Taming Social Media for Mental Wellness</a:t>
            </a:r>
            <a:endParaRPr lang="en-US" sz="2400" dirty="0"/>
          </a:p>
        </p:txBody>
      </p:sp>
      <p:sp>
        <p:nvSpPr>
          <p:cNvPr id="6" name="Text 2"/>
          <p:cNvSpPr/>
          <p:nvPr/>
        </p:nvSpPr>
        <p:spPr>
          <a:xfrm>
            <a:off x="2743200" y="2983230"/>
            <a:ext cx="3657600" cy="514350"/>
          </a:xfrm>
          <a:prstGeom prst="rect">
            <a:avLst/>
          </a:prstGeom>
          <a:noFill/>
          <a:ln/>
        </p:spPr>
        <p:txBody>
          <a:bodyPr wrap="square" rtlCol="0" anchor="t"/>
          <a:lstStyle/>
          <a:p>
            <a:pPr algn="ctr" indent="0" marL="0">
              <a:lnSpc>
                <a:spcPts val="1300"/>
              </a:lnSpc>
              <a:buNone/>
            </a:pPr>
            <a:r>
              <a:rPr lang="en-US" sz="1100" dirty="0">
                <a:solidFill>
                  <a:srgbClr val="000000"/>
                </a:solidFill>
                <a:latin typeface="Plus Jakarta Sans Light" pitchFamily="34" charset="0"/>
                <a:ea typeface="Plus Jakarta Sans Light" pitchFamily="34" charset="-122"/>
                <a:cs typeface="Plus Jakarta Sans Light" pitchFamily="34" charset="-120"/>
              </a:rPr>
              <a:t>A guide to balancing online engagement and mental well-being in digital age.</a:t>
            </a:r>
            <a:endParaRPr lang="en-US"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Offline Bliss</a:t>
            </a:r>
            <a:endParaRPr lang="en-US" sz="2300" dirty="0"/>
          </a:p>
        </p:txBody>
      </p:sp>
      <p:pic>
        <p:nvPicPr>
          <p:cNvPr id="3" name="Image 0" descr="https://images.pexels.com/photos/31630003/pexels-photo-31630003.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Explore new hobbies like painting, knitting, or gardening to spark creativity and reduce screen time significantly.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Engage in sports or fitness activities to boost physical health and mental well-being, and reduce digital dependence.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Immerse yourself in books to expand your knowledge, reduce stress, and disconnect from the digital world efficiently.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Explore creative outlets like writing, music, or crafting to express yourself and foster a sense of accomplishment offline.</a:t>
            </a:r>
            <a:endParaRPr 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Social Media: The Upside</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Social media provides a platform for individuals to share their creative works with a global audience.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It simplifies staying in touch with friends and family, regardless of geographical location or time zone.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Access to diverse information and educational content fosters continuous learning and personal growth opportunities.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Social media facilitates community building around shared interests, hobbies, or professional goals.</a:t>
            </a:r>
            <a:endParaRPr lang="en-US"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Digital Dilemmas</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preencoded.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Bright Side</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Dark Side</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Enhanced communication tools connect people globally, fostering collaboration and breaking down geographical barriers for information sharing.</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Access to vast educational resources empowers individuals with knowledge and skills, promoting lifelong learning and personal development opportunities.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Increased efficiency through automation streamlines tasks, freeing up time for creativity, innovation, and pursuing personal passions in life.</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Screen addiction, cyberbullying, and the pressure of likes can harm mental health, especially among young people facing social media pressures.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Overconsumption of digital media can lead to decreased attention spans, impacting productivity and hindering the ability to focus on complex tasks.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Privacy concerns arise from data collection and surveillance, potentially compromising personal information and eroding individual autonomy and trust.</a:t>
            </a:r>
            <a:endParaRPr lang="en-US" sz="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Cultivating Mindful Tech Use</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Anchor yourself in the present. Notice surroundings and bodily sensations to combat digital distractions.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Deliberately decide when to use technology. Avoid mindless scrolling and reactive checking of notifications.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Identify emotional triggers linked to tech use. Understand what prompts excessive or unhealthy engagement.</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Develop strategies for managing triggered feelings without relying solely on technology for comfort or escape.</a:t>
            </a:r>
            <a:endParaRPr 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Social Media: The Good &amp; The Bad</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2</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Digital Town Square</a:t>
            </a:r>
            <a:endParaRPr lang="en-US" sz="1400" dirty="0"/>
          </a:p>
        </p:txBody>
      </p:sp>
      <p:pic>
        <p:nvPicPr>
          <p:cNvPr id="12" name="Image 3" descr="preencoded.png">    </p:cNvPr>
          <p:cNvPicPr>
            <a:picLocks noChangeAspect="1"/>
          </p:cNvPicPr>
          <p:nvPr/>
        </p:nvPicPr>
        <p:blipFill>
          <a:blip r:embed="rId4"/>
          <a:stretch>
            <a:fillRect/>
          </a:stretch>
        </p:blipFill>
        <p:spPr>
          <a:xfrm>
            <a:off x="731520" y="2828925"/>
            <a:ext cx="3474720" cy="514350"/>
          </a:xfrm>
          <a:prstGeom prst="rect">
            <a:avLst/>
          </a:prstGeom>
        </p:spPr>
      </p:pic>
      <p:sp>
        <p:nvSpPr>
          <p:cNvPr id="13" name="Shape 7"/>
          <p:cNvSpPr/>
          <p:nvPr/>
        </p:nvSpPr>
        <p:spPr>
          <a:xfrm>
            <a:off x="640080" y="2931795"/>
            <a:ext cx="320040" cy="308610"/>
          </a:xfrm>
          <a:prstGeom prst="ellipse">
            <a:avLst/>
          </a:prstGeom>
          <a:solidFill>
            <a:srgbClr val="FFE67F"/>
          </a:solidFill>
          <a:ln w="12700">
            <a:solidFill>
              <a:srgbClr val="000000"/>
            </a:solidFill>
            <a:prstDash val="solid"/>
          </a:ln>
        </p:spPr>
      </p:sp>
      <p:sp>
        <p:nvSpPr>
          <p:cNvPr id="14" name="Text 8"/>
          <p:cNvSpPr/>
          <p:nvPr/>
        </p:nvSpPr>
        <p:spPr>
          <a:xfrm>
            <a:off x="576072"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3</a:t>
            </a:r>
            <a:endParaRPr lang="en-US" sz="1400" dirty="0"/>
          </a:p>
        </p:txBody>
      </p:sp>
      <p:sp>
        <p:nvSpPr>
          <p:cNvPr id="15" name="Text 9"/>
          <p:cNvSpPr/>
          <p:nvPr/>
        </p:nvSpPr>
        <p:spPr>
          <a:xfrm>
            <a:off x="109728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Social Media's Impact: The Mental Health Link</a:t>
            </a:r>
            <a:endParaRPr lang="en-US" sz="1400" dirty="0"/>
          </a:p>
        </p:txBody>
      </p:sp>
      <p:pic>
        <p:nvPicPr>
          <p:cNvPr id="16" name="Image 4" descr="preencoded.png">    </p:cNvPr>
          <p:cNvPicPr>
            <a:picLocks noChangeAspect="1"/>
          </p:cNvPicPr>
          <p:nvPr/>
        </p:nvPicPr>
        <p:blipFill>
          <a:blip r:embed="rId5"/>
          <a:stretch>
            <a:fillRect/>
          </a:stretch>
        </p:blipFill>
        <p:spPr>
          <a:xfrm>
            <a:off x="731520" y="3600450"/>
            <a:ext cx="3474720" cy="514350"/>
          </a:xfrm>
          <a:prstGeom prst="rect">
            <a:avLst/>
          </a:prstGeom>
        </p:spPr>
      </p:pic>
      <p:sp>
        <p:nvSpPr>
          <p:cNvPr id="17" name="Shape 10"/>
          <p:cNvSpPr/>
          <p:nvPr/>
        </p:nvSpPr>
        <p:spPr>
          <a:xfrm>
            <a:off x="640080" y="3703320"/>
            <a:ext cx="320040" cy="308610"/>
          </a:xfrm>
          <a:prstGeom prst="ellipse">
            <a:avLst/>
          </a:prstGeom>
          <a:solidFill>
            <a:srgbClr val="FFE67F"/>
          </a:solidFill>
          <a:ln w="12700">
            <a:solidFill>
              <a:srgbClr val="000000"/>
            </a:solidFill>
            <a:prstDash val="solid"/>
          </a:ln>
        </p:spPr>
      </p:sp>
      <p:sp>
        <p:nvSpPr>
          <p:cNvPr id="18" name="Text 11"/>
          <p:cNvSpPr/>
          <p:nvPr/>
        </p:nvSpPr>
        <p:spPr>
          <a:xfrm>
            <a:off x="576072"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4</a:t>
            </a:r>
            <a:endParaRPr lang="en-US" sz="1400" dirty="0"/>
          </a:p>
        </p:txBody>
      </p:sp>
      <p:sp>
        <p:nvSpPr>
          <p:cNvPr id="19" name="Text 12"/>
          <p:cNvSpPr/>
          <p:nvPr/>
        </p:nvSpPr>
        <p:spPr>
          <a:xfrm>
            <a:off x="109728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Digital Detox: Time Regained</a:t>
            </a:r>
            <a:endParaRPr lang="en-US" sz="1400" dirty="0"/>
          </a:p>
        </p:txBody>
      </p:sp>
      <p:pic>
        <p:nvPicPr>
          <p:cNvPr id="20" name="Image 5" descr="preencoded.png">    </p:cNvPr>
          <p:cNvPicPr>
            <a:picLocks noChangeAspect="1"/>
          </p:cNvPicPr>
          <p:nvPr/>
        </p:nvPicPr>
        <p:blipFill>
          <a:blip r:embed="rId6"/>
          <a:stretch>
            <a:fillRect/>
          </a:stretch>
        </p:blipFill>
        <p:spPr>
          <a:xfrm>
            <a:off x="5029200" y="1285875"/>
            <a:ext cx="3474720" cy="514350"/>
          </a:xfrm>
          <a:prstGeom prst="rect">
            <a:avLst/>
          </a:prstGeom>
        </p:spPr>
      </p:pic>
      <p:sp>
        <p:nvSpPr>
          <p:cNvPr id="21" name="Shape 13"/>
          <p:cNvSpPr/>
          <p:nvPr/>
        </p:nvSpPr>
        <p:spPr>
          <a:xfrm>
            <a:off x="4937760" y="1388745"/>
            <a:ext cx="320040" cy="308610"/>
          </a:xfrm>
          <a:prstGeom prst="ellipse">
            <a:avLst/>
          </a:prstGeom>
          <a:solidFill>
            <a:srgbClr val="FFE67F"/>
          </a:solidFill>
          <a:ln w="12700">
            <a:solidFill>
              <a:srgbClr val="000000"/>
            </a:solidFill>
            <a:prstDash val="solid"/>
          </a:ln>
        </p:spPr>
      </p:sp>
      <p:sp>
        <p:nvSpPr>
          <p:cNvPr id="22" name="Text 14"/>
          <p:cNvSpPr/>
          <p:nvPr/>
        </p:nvSpPr>
        <p:spPr>
          <a:xfrm>
            <a:off x="4892040"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5</a:t>
            </a:r>
            <a:endParaRPr lang="en-US" sz="1400" dirty="0"/>
          </a:p>
        </p:txBody>
      </p:sp>
      <p:sp>
        <p:nvSpPr>
          <p:cNvPr id="23" name="Text 15"/>
          <p:cNvSpPr/>
          <p:nvPr/>
        </p:nvSpPr>
        <p:spPr>
          <a:xfrm>
            <a:off x="539496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Reclaim Your Time: Digital Wellbeing</a:t>
            </a:r>
            <a:endParaRPr lang="en-US" sz="1400" dirty="0"/>
          </a:p>
        </p:txBody>
      </p:sp>
      <p:pic>
        <p:nvPicPr>
          <p:cNvPr id="24" name="Image 6" descr="preencoded.png">    </p:cNvPr>
          <p:cNvPicPr>
            <a:picLocks noChangeAspect="1"/>
          </p:cNvPicPr>
          <p:nvPr/>
        </p:nvPicPr>
        <p:blipFill>
          <a:blip r:embed="rId7"/>
          <a:stretch>
            <a:fillRect/>
          </a:stretch>
        </p:blipFill>
        <p:spPr>
          <a:xfrm>
            <a:off x="5029200" y="2057400"/>
            <a:ext cx="3474720" cy="514350"/>
          </a:xfrm>
          <a:prstGeom prst="rect">
            <a:avLst/>
          </a:prstGeom>
        </p:spPr>
      </p:pic>
      <p:sp>
        <p:nvSpPr>
          <p:cNvPr id="25" name="Shape 16"/>
          <p:cNvSpPr/>
          <p:nvPr/>
        </p:nvSpPr>
        <p:spPr>
          <a:xfrm>
            <a:off x="4937760" y="2160270"/>
            <a:ext cx="320040" cy="308610"/>
          </a:xfrm>
          <a:prstGeom prst="ellipse">
            <a:avLst/>
          </a:prstGeom>
          <a:solidFill>
            <a:srgbClr val="FFE67F"/>
          </a:solidFill>
          <a:ln w="12700">
            <a:solidFill>
              <a:srgbClr val="000000"/>
            </a:solidFill>
            <a:prstDash val="solid"/>
          </a:ln>
        </p:spPr>
      </p:sp>
      <p:sp>
        <p:nvSpPr>
          <p:cNvPr id="26" name="Text 17"/>
          <p:cNvSpPr/>
          <p:nvPr/>
        </p:nvSpPr>
        <p:spPr>
          <a:xfrm>
            <a:off x="4892040"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6</a:t>
            </a:r>
            <a:endParaRPr lang="en-US" sz="1400" dirty="0"/>
          </a:p>
        </p:txBody>
      </p:sp>
      <p:sp>
        <p:nvSpPr>
          <p:cNvPr id="27" name="Text 18"/>
          <p:cNvSpPr/>
          <p:nvPr/>
        </p:nvSpPr>
        <p:spPr>
          <a:xfrm>
            <a:off x="539496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Curated Positivity: Social Media Detox</a:t>
            </a:r>
            <a:endParaRPr lang="en-US" sz="1400" dirty="0"/>
          </a:p>
        </p:txBody>
      </p:sp>
      <p:pic>
        <p:nvPicPr>
          <p:cNvPr id="28" name="Image 7" descr="preencoded.png">    </p:cNvPr>
          <p:cNvPicPr>
            <a:picLocks noChangeAspect="1"/>
          </p:cNvPicPr>
          <p:nvPr/>
        </p:nvPicPr>
        <p:blipFill>
          <a:blip r:embed="rId8"/>
          <a:stretch>
            <a:fillRect/>
          </a:stretch>
        </p:blipFill>
        <p:spPr>
          <a:xfrm>
            <a:off x="5029200" y="2828925"/>
            <a:ext cx="3474720" cy="514350"/>
          </a:xfrm>
          <a:prstGeom prst="rect">
            <a:avLst/>
          </a:prstGeom>
        </p:spPr>
      </p:pic>
      <p:sp>
        <p:nvSpPr>
          <p:cNvPr id="29" name="Shape 19"/>
          <p:cNvSpPr/>
          <p:nvPr/>
        </p:nvSpPr>
        <p:spPr>
          <a:xfrm>
            <a:off x="4937760" y="2931795"/>
            <a:ext cx="320040" cy="308610"/>
          </a:xfrm>
          <a:prstGeom prst="ellipse">
            <a:avLst/>
          </a:prstGeom>
          <a:solidFill>
            <a:srgbClr val="FFE67F"/>
          </a:solidFill>
          <a:ln w="12700">
            <a:solidFill>
              <a:srgbClr val="000000"/>
            </a:solidFill>
            <a:prstDash val="solid"/>
          </a:ln>
        </p:spPr>
      </p:sp>
      <p:sp>
        <p:nvSpPr>
          <p:cNvPr id="30" name="Text 20"/>
          <p:cNvSpPr/>
          <p:nvPr/>
        </p:nvSpPr>
        <p:spPr>
          <a:xfrm>
            <a:off x="4892040"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7</a:t>
            </a:r>
            <a:endParaRPr lang="en-US" sz="1400" dirty="0"/>
          </a:p>
        </p:txBody>
      </p:sp>
      <p:sp>
        <p:nvSpPr>
          <p:cNvPr id="31" name="Text 21"/>
          <p:cNvSpPr/>
          <p:nvPr/>
        </p:nvSpPr>
        <p:spPr>
          <a:xfrm>
            <a:off x="539496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Offline Bliss</a:t>
            </a:r>
            <a:endParaRPr lang="en-US" sz="1400" dirty="0"/>
          </a:p>
        </p:txBody>
      </p:sp>
      <p:pic>
        <p:nvPicPr>
          <p:cNvPr id="32" name="Image 8" descr="preencoded.png">    </p:cNvPr>
          <p:cNvPicPr>
            <a:picLocks noChangeAspect="1"/>
          </p:cNvPicPr>
          <p:nvPr/>
        </p:nvPicPr>
        <p:blipFill>
          <a:blip r:embed="rId9"/>
          <a:stretch>
            <a:fillRect/>
          </a:stretch>
        </p:blipFill>
        <p:spPr>
          <a:xfrm>
            <a:off x="5029200" y="3600450"/>
            <a:ext cx="3474720" cy="514350"/>
          </a:xfrm>
          <a:prstGeom prst="rect">
            <a:avLst/>
          </a:prstGeom>
        </p:spPr>
      </p:pic>
      <p:sp>
        <p:nvSpPr>
          <p:cNvPr id="33" name="Shape 22"/>
          <p:cNvSpPr/>
          <p:nvPr/>
        </p:nvSpPr>
        <p:spPr>
          <a:xfrm>
            <a:off x="4937760" y="3703320"/>
            <a:ext cx="320040" cy="308610"/>
          </a:xfrm>
          <a:prstGeom prst="ellipse">
            <a:avLst/>
          </a:prstGeom>
          <a:solidFill>
            <a:srgbClr val="FFE67F"/>
          </a:solidFill>
          <a:ln w="12700">
            <a:solidFill>
              <a:srgbClr val="000000"/>
            </a:solidFill>
            <a:prstDash val="solid"/>
          </a:ln>
        </p:spPr>
      </p:sp>
      <p:sp>
        <p:nvSpPr>
          <p:cNvPr id="34" name="Text 23"/>
          <p:cNvSpPr/>
          <p:nvPr/>
        </p:nvSpPr>
        <p:spPr>
          <a:xfrm>
            <a:off x="4892040"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8</a:t>
            </a:r>
            <a:endParaRPr lang="en-US" sz="1400" dirty="0"/>
          </a:p>
        </p:txBody>
      </p:sp>
      <p:sp>
        <p:nvSpPr>
          <p:cNvPr id="35" name="Text 24"/>
          <p:cNvSpPr/>
          <p:nvPr/>
        </p:nvSpPr>
        <p:spPr>
          <a:xfrm>
            <a:off x="539496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Social Media: The Upside</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9</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Digital Dilemmas</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10</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Cultivating Mindful Tech Use</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Social Media: The Good &amp; The Bad</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preencoded.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Yay!</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Nay!</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Global connectivity fosters relationships across geographical boundaries, facilitating communication and collaboration on a worldwide scale.</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Instant information access empowers users with real-time news, updates, and educational resources, promoting informed decision-making.</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Creative expression is amplified through diverse platforms, enabling individuals to showcase talents and share unique perspectives.</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Addiction and time consumption can lead to decreased productivity, impacting personal well-being and professional achievements significantly.</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Misinformation and fake news proliferate rapidly, eroding trust in credible sources and potentially influencing public opinion negatively.</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Privacy concerns arise from data collection and surveillance, raising ethical questions about individual rights and corporate responsibility.</a:t>
            </a:r>
            <a:endParaRPr lang="en-US" sz="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668655"/>
            <a:ext cx="8229600" cy="45720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Digital Town Square</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657600" cy="1285875"/>
          </a:xfrm>
          <a:prstGeom prst="rect">
            <a:avLst/>
          </a:prstGeom>
        </p:spPr>
      </p:pic>
      <p:sp>
        <p:nvSpPr>
          <p:cNvPr id="4" name="Text 1"/>
          <p:cNvSpPr/>
          <p:nvPr/>
        </p:nvSpPr>
        <p:spPr>
          <a:xfrm>
            <a:off x="82296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1.Facebook Focus</a:t>
            </a:r>
            <a:endParaRPr lang="en-US" sz="1500" dirty="0"/>
          </a:p>
        </p:txBody>
      </p:sp>
      <p:sp>
        <p:nvSpPr>
          <p:cNvPr id="5" name="Text 2"/>
          <p:cNvSpPr/>
          <p:nvPr/>
        </p:nvSpPr>
        <p:spPr>
          <a:xfrm>
            <a:off x="82296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Community building and broad reach. Ideal for engaging diverse audiences with a personal touch.</a:t>
            </a:r>
            <a:endParaRPr lang="en-US" sz="900" dirty="0"/>
          </a:p>
        </p:txBody>
      </p:sp>
      <p:pic>
        <p:nvPicPr>
          <p:cNvPr id="6" name="Image 1" descr="preencoded.png">    </p:cNvPr>
          <p:cNvPicPr>
            <a:picLocks noChangeAspect="1"/>
          </p:cNvPicPr>
          <p:nvPr/>
        </p:nvPicPr>
        <p:blipFill>
          <a:blip r:embed="rId3"/>
          <a:stretch>
            <a:fillRect/>
          </a:stretch>
        </p:blipFill>
        <p:spPr>
          <a:xfrm>
            <a:off x="4572000" y="1440180"/>
            <a:ext cx="3657600" cy="1285875"/>
          </a:xfrm>
          <a:prstGeom prst="rect">
            <a:avLst/>
          </a:prstGeom>
        </p:spPr>
      </p:pic>
      <p:sp>
        <p:nvSpPr>
          <p:cNvPr id="7" name="Text 3"/>
          <p:cNvSpPr/>
          <p:nvPr/>
        </p:nvSpPr>
        <p:spPr>
          <a:xfrm>
            <a:off x="466344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2.Instagram Impact</a:t>
            </a:r>
            <a:endParaRPr lang="en-US" sz="1500" dirty="0"/>
          </a:p>
        </p:txBody>
      </p:sp>
      <p:sp>
        <p:nvSpPr>
          <p:cNvPr id="8" name="Text 4"/>
          <p:cNvSpPr/>
          <p:nvPr/>
        </p:nvSpPr>
        <p:spPr>
          <a:xfrm>
            <a:off x="466344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Visually driven storytelling. Capture attention with compelling images and short-form video content.</a:t>
            </a:r>
            <a:endParaRPr lang="en-US" sz="900" dirty="0"/>
          </a:p>
        </p:txBody>
      </p:sp>
      <p:pic>
        <p:nvPicPr>
          <p:cNvPr id="9" name="Image 2" descr="preencoded.png">    </p:cNvPr>
          <p:cNvPicPr>
            <a:picLocks noChangeAspect="1"/>
          </p:cNvPicPr>
          <p:nvPr/>
        </p:nvPicPr>
        <p:blipFill>
          <a:blip r:embed="rId4"/>
          <a:stretch>
            <a:fillRect/>
          </a:stretch>
        </p:blipFill>
        <p:spPr>
          <a:xfrm>
            <a:off x="731520" y="3086100"/>
            <a:ext cx="3657600" cy="1285875"/>
          </a:xfrm>
          <a:prstGeom prst="rect">
            <a:avLst/>
          </a:prstGeom>
        </p:spPr>
      </p:pic>
      <p:sp>
        <p:nvSpPr>
          <p:cNvPr id="10" name="Text 5"/>
          <p:cNvSpPr/>
          <p:nvPr/>
        </p:nvSpPr>
        <p:spPr>
          <a:xfrm>
            <a:off x="82296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3.Twitter Trends</a:t>
            </a:r>
            <a:endParaRPr lang="en-US" sz="1500" dirty="0"/>
          </a:p>
        </p:txBody>
      </p:sp>
      <p:sp>
        <p:nvSpPr>
          <p:cNvPr id="11" name="Text 6"/>
          <p:cNvSpPr/>
          <p:nvPr/>
        </p:nvSpPr>
        <p:spPr>
          <a:xfrm>
            <a:off x="82296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Real-time updates and concise messaging. Excellent for news dissemination and quick interactions.</a:t>
            </a:r>
            <a:endParaRPr lang="en-US" sz="900" dirty="0"/>
          </a:p>
        </p:txBody>
      </p:sp>
      <p:pic>
        <p:nvPicPr>
          <p:cNvPr id="12" name="Image 3" descr="preencoded.png">    </p:cNvPr>
          <p:cNvPicPr>
            <a:picLocks noChangeAspect="1"/>
          </p:cNvPicPr>
          <p:nvPr/>
        </p:nvPicPr>
        <p:blipFill>
          <a:blip r:embed="rId5"/>
          <a:stretch>
            <a:fillRect/>
          </a:stretch>
        </p:blipFill>
        <p:spPr>
          <a:xfrm>
            <a:off x="4572000" y="3086100"/>
            <a:ext cx="3657600" cy="1285875"/>
          </a:xfrm>
          <a:prstGeom prst="rect">
            <a:avLst/>
          </a:prstGeom>
        </p:spPr>
      </p:pic>
      <p:sp>
        <p:nvSpPr>
          <p:cNvPr id="13" name="Text 7"/>
          <p:cNvSpPr/>
          <p:nvPr/>
        </p:nvSpPr>
        <p:spPr>
          <a:xfrm>
            <a:off x="466344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4.LinkedIn Leverage</a:t>
            </a:r>
            <a:endParaRPr lang="en-US" sz="1500" dirty="0"/>
          </a:p>
        </p:txBody>
      </p:sp>
      <p:sp>
        <p:nvSpPr>
          <p:cNvPr id="14" name="Text 8"/>
          <p:cNvSpPr/>
          <p:nvPr/>
        </p:nvSpPr>
        <p:spPr>
          <a:xfrm>
            <a:off x="466344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Professional networking and thought leadership. Connect with industry peers and build credibility online.</a:t>
            </a:r>
            <a:endParaRPr lang="en-US"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56578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Social Media's Impact: The Mental Health Link</a:t>
            </a:r>
            <a:endParaRPr lang="en-US" sz="2300" dirty="0"/>
          </a:p>
        </p:txBody>
      </p:sp>
      <p:sp>
        <p:nvSpPr>
          <p:cNvPr id="3" name="Text 1"/>
          <p:cNvSpPr/>
          <p:nvPr/>
        </p:nvSpPr>
        <p:spPr>
          <a:xfrm>
            <a:off x="548640" y="133731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Anxiety Increase</a:t>
            </a:r>
            <a:endParaRPr lang="en-US" sz="1500" dirty="0"/>
          </a:p>
        </p:txBody>
      </p:sp>
      <p:sp>
        <p:nvSpPr>
          <p:cNvPr id="4" name="Text 2"/>
          <p:cNvSpPr/>
          <p:nvPr/>
        </p:nvSpPr>
        <p:spPr>
          <a:xfrm>
            <a:off x="548640" y="221170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Depression Cases</a:t>
            </a:r>
            <a:endParaRPr lang="en-US" sz="1500" dirty="0"/>
          </a:p>
        </p:txBody>
      </p:sp>
      <p:sp>
        <p:nvSpPr>
          <p:cNvPr id="5" name="Text 3"/>
          <p:cNvSpPr/>
          <p:nvPr/>
        </p:nvSpPr>
        <p:spPr>
          <a:xfrm>
            <a:off x="548640" y="308610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Validation Seeking</a:t>
            </a:r>
            <a:endParaRPr lang="en-US" sz="1500" dirty="0"/>
          </a:p>
        </p:txBody>
      </p:sp>
      <p:sp>
        <p:nvSpPr>
          <p:cNvPr id="6" name="Text 4"/>
          <p:cNvSpPr/>
          <p:nvPr/>
        </p:nvSpPr>
        <p:spPr>
          <a:xfrm>
            <a:off x="548640" y="396049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Screen Time</a:t>
            </a:r>
            <a:endParaRPr lang="en-US" sz="1500" dirty="0"/>
          </a:p>
        </p:txBody>
      </p:sp>
      <p:pic>
        <p:nvPicPr>
          <p:cNvPr id="7" name="Image 0" descr="preencoded.png">    </p:cNvPr>
          <p:cNvPicPr>
            <a:picLocks noChangeAspect="1"/>
          </p:cNvPicPr>
          <p:nvPr/>
        </p:nvPicPr>
        <p:blipFill>
          <a:blip r:embed="rId2"/>
          <a:stretch>
            <a:fillRect/>
          </a:stretch>
        </p:blipFill>
        <p:spPr>
          <a:xfrm>
            <a:off x="7132320" y="1260158"/>
            <a:ext cx="1371600" cy="411480"/>
          </a:xfrm>
          <a:prstGeom prst="rect">
            <a:avLst/>
          </a:prstGeom>
        </p:spPr>
      </p:pic>
      <p:pic>
        <p:nvPicPr>
          <p:cNvPr id="8" name="Image 1" descr="preencoded.png">    </p:cNvPr>
          <p:cNvPicPr>
            <a:picLocks noChangeAspect="1"/>
          </p:cNvPicPr>
          <p:nvPr/>
        </p:nvPicPr>
        <p:blipFill>
          <a:blip r:embed="rId3"/>
          <a:stretch>
            <a:fillRect/>
          </a:stretch>
        </p:blipFill>
        <p:spPr>
          <a:xfrm>
            <a:off x="7132320" y="2134553"/>
            <a:ext cx="1371600" cy="411480"/>
          </a:xfrm>
          <a:prstGeom prst="rect">
            <a:avLst/>
          </a:prstGeom>
        </p:spPr>
      </p:pic>
      <p:pic>
        <p:nvPicPr>
          <p:cNvPr id="9" name="Image 2" descr="preencoded.png">    </p:cNvPr>
          <p:cNvPicPr>
            <a:picLocks noChangeAspect="1"/>
          </p:cNvPicPr>
          <p:nvPr/>
        </p:nvPicPr>
        <p:blipFill>
          <a:blip r:embed="rId4"/>
          <a:stretch>
            <a:fillRect/>
          </a:stretch>
        </p:blipFill>
        <p:spPr>
          <a:xfrm>
            <a:off x="7132320" y="3008948"/>
            <a:ext cx="1371600" cy="411480"/>
          </a:xfrm>
          <a:prstGeom prst="rect">
            <a:avLst/>
          </a:prstGeom>
        </p:spPr>
      </p:pic>
      <p:pic>
        <p:nvPicPr>
          <p:cNvPr id="10" name="Image 3" descr="preencoded.png">    </p:cNvPr>
          <p:cNvPicPr>
            <a:picLocks noChangeAspect="1"/>
          </p:cNvPicPr>
          <p:nvPr/>
        </p:nvPicPr>
        <p:blipFill>
          <a:blip r:embed="rId5"/>
          <a:stretch>
            <a:fillRect/>
          </a:stretch>
        </p:blipFill>
        <p:spPr>
          <a:xfrm>
            <a:off x="7132320" y="3883343"/>
            <a:ext cx="1371600" cy="411480"/>
          </a:xfrm>
          <a:prstGeom prst="rect">
            <a:avLst/>
          </a:prstGeom>
        </p:spPr>
      </p:pic>
      <p:sp>
        <p:nvSpPr>
          <p:cNvPr id="11" name="Text 5"/>
          <p:cNvSpPr/>
          <p:nvPr/>
        </p:nvSpPr>
        <p:spPr>
          <a:xfrm>
            <a:off x="7132320" y="126015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35%</a:t>
            </a:r>
            <a:endParaRPr lang="en-US" sz="1500" dirty="0"/>
          </a:p>
        </p:txBody>
      </p:sp>
      <p:sp>
        <p:nvSpPr>
          <p:cNvPr id="12" name="Text 6"/>
          <p:cNvSpPr/>
          <p:nvPr/>
        </p:nvSpPr>
        <p:spPr>
          <a:xfrm>
            <a:off x="7132320" y="213455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22%</a:t>
            </a:r>
            <a:endParaRPr lang="en-US" sz="1500" dirty="0"/>
          </a:p>
        </p:txBody>
      </p:sp>
      <p:sp>
        <p:nvSpPr>
          <p:cNvPr id="13" name="Text 7"/>
          <p:cNvSpPr/>
          <p:nvPr/>
        </p:nvSpPr>
        <p:spPr>
          <a:xfrm>
            <a:off x="7132320" y="300894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40%</a:t>
            </a:r>
            <a:endParaRPr lang="en-US" sz="1500" dirty="0"/>
          </a:p>
        </p:txBody>
      </p:sp>
      <p:sp>
        <p:nvSpPr>
          <p:cNvPr id="14" name="Text 8"/>
          <p:cNvSpPr/>
          <p:nvPr/>
        </p:nvSpPr>
        <p:spPr>
          <a:xfrm>
            <a:off x="7132320" y="388334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6h+</a:t>
            </a:r>
            <a:endParaRPr lang="en-US" sz="15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1028700"/>
            <a:ext cx="3017520" cy="457200"/>
          </a:xfrm>
          <a:prstGeom prst="rect">
            <a:avLst/>
          </a:prstGeom>
          <a:noFill/>
          <a:ln/>
        </p:spPr>
        <p:txBody>
          <a:bodyPr wrap="square" rtlCol="0" anchor="b"/>
          <a:lstStyle/>
          <a:p>
            <a:pPr indent="0" marL="0">
              <a:buNone/>
            </a:pPr>
            <a:r>
              <a:rPr lang="en-US" sz="2300" b="1" dirty="0">
                <a:solidFill>
                  <a:srgbClr val="000000"/>
                </a:solidFill>
                <a:latin typeface="Plus Jakarta Sans" pitchFamily="34" charset="0"/>
                <a:ea typeface="Plus Jakarta Sans" pitchFamily="34" charset="-122"/>
                <a:cs typeface="Plus Jakarta Sans" pitchFamily="34" charset="-120"/>
              </a:rPr>
              <a:t>Digital Detox: Time Regained</a:t>
            </a:r>
            <a:endParaRPr lang="en-US" sz="2300" dirty="0"/>
          </a:p>
        </p:txBody>
      </p:sp>
      <p:sp>
        <p:nvSpPr>
          <p:cNvPr id="3" name="Text 1"/>
          <p:cNvSpPr/>
          <p:nvPr/>
        </p:nvSpPr>
        <p:spPr>
          <a:xfrm>
            <a:off x="640080" y="1645920"/>
            <a:ext cx="3017520" cy="914400"/>
          </a:xfrm>
          <a:prstGeom prst="rect">
            <a:avLst/>
          </a:prstGeom>
          <a:noFill/>
          <a:ln/>
        </p:spPr>
        <p:txBody>
          <a:bodyPr wrap="square" rtlCol="0" anchor="t"/>
          <a:lstStyle/>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Reduce screen time, boost focus. Reclaim your mental well-being with mindful digital habits.</a:t>
            </a:r>
            <a:endParaRPr lang="en-US" sz="900" dirty="0"/>
          </a:p>
        </p:txBody>
      </p:sp>
      <p:sp>
        <p:nvSpPr>
          <p:cNvPr id="4" name="Shape 2"/>
          <p:cNvSpPr/>
          <p:nvPr/>
        </p:nvSpPr>
        <p:spPr>
          <a:xfrm>
            <a:off x="6675120" y="298323"/>
            <a:ext cx="0" cy="4526280"/>
          </a:xfrm>
          <a:prstGeom prst="line">
            <a:avLst/>
          </a:prstGeom>
          <a:noFill/>
          <a:ln w="25400">
            <a:solidFill>
              <a:srgbClr val="000000"/>
            </a:solidFill>
            <a:prstDash val="solid"/>
          </a:ln>
        </p:spPr>
      </p:sp>
      <p:sp>
        <p:nvSpPr>
          <p:cNvPr id="5" name="Shape 3"/>
          <p:cNvSpPr/>
          <p:nvPr/>
        </p:nvSpPr>
        <p:spPr>
          <a:xfrm>
            <a:off x="6556248" y="735521"/>
            <a:ext cx="246888" cy="252032"/>
          </a:xfrm>
          <a:prstGeom prst="ellipse">
            <a:avLst/>
          </a:prstGeom>
          <a:solidFill>
            <a:srgbClr val="FFFFFF"/>
          </a:solidFill>
          <a:ln w="12700">
            <a:solidFill>
              <a:srgbClr val="FFFFFF"/>
            </a:solidFill>
            <a:prstDash val="solid"/>
          </a:ln>
        </p:spPr>
      </p:sp>
      <p:sp>
        <p:nvSpPr>
          <p:cNvPr id="6" name="Shape 4"/>
          <p:cNvSpPr/>
          <p:nvPr/>
        </p:nvSpPr>
        <p:spPr>
          <a:xfrm>
            <a:off x="6588252" y="771525"/>
            <a:ext cx="182880" cy="180023"/>
          </a:xfrm>
          <a:prstGeom prst="ellipse">
            <a:avLst/>
          </a:prstGeom>
          <a:solidFill>
            <a:srgbClr val="FFE67F"/>
          </a:solidFill>
          <a:ln w="12700">
            <a:solidFill>
              <a:srgbClr val="FFE67F"/>
            </a:solidFill>
            <a:prstDash val="solid"/>
          </a:ln>
        </p:spPr>
      </p:sp>
      <p:sp>
        <p:nvSpPr>
          <p:cNvPr id="7" name="Text 5"/>
          <p:cNvSpPr/>
          <p:nvPr/>
        </p:nvSpPr>
        <p:spPr>
          <a:xfrm>
            <a:off x="6588252" y="77152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8" name="Shape 6"/>
          <p:cNvSpPr/>
          <p:nvPr/>
        </p:nvSpPr>
        <p:spPr>
          <a:xfrm>
            <a:off x="6556248" y="2021395"/>
            <a:ext cx="246888" cy="252032"/>
          </a:xfrm>
          <a:prstGeom prst="ellipse">
            <a:avLst/>
          </a:prstGeom>
          <a:solidFill>
            <a:srgbClr val="FFFFFF"/>
          </a:solidFill>
          <a:ln w="12700">
            <a:solidFill>
              <a:srgbClr val="FFFFFF"/>
            </a:solidFill>
            <a:prstDash val="solid"/>
          </a:ln>
        </p:spPr>
      </p:sp>
      <p:sp>
        <p:nvSpPr>
          <p:cNvPr id="9" name="Shape 7"/>
          <p:cNvSpPr/>
          <p:nvPr/>
        </p:nvSpPr>
        <p:spPr>
          <a:xfrm>
            <a:off x="6588252" y="2057400"/>
            <a:ext cx="182880" cy="180023"/>
          </a:xfrm>
          <a:prstGeom prst="ellipse">
            <a:avLst/>
          </a:prstGeom>
          <a:solidFill>
            <a:srgbClr val="FFE67F"/>
          </a:solidFill>
          <a:ln w="12700">
            <a:solidFill>
              <a:srgbClr val="FFE67F"/>
            </a:solidFill>
            <a:prstDash val="solid"/>
          </a:ln>
        </p:spPr>
      </p:sp>
      <p:sp>
        <p:nvSpPr>
          <p:cNvPr id="10" name="Text 8"/>
          <p:cNvSpPr/>
          <p:nvPr/>
        </p:nvSpPr>
        <p:spPr>
          <a:xfrm>
            <a:off x="6588252" y="2057400"/>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1" name="Shape 9"/>
          <p:cNvSpPr/>
          <p:nvPr/>
        </p:nvSpPr>
        <p:spPr>
          <a:xfrm>
            <a:off x="6556248" y="3307271"/>
            <a:ext cx="246888" cy="252032"/>
          </a:xfrm>
          <a:prstGeom prst="ellipse">
            <a:avLst/>
          </a:prstGeom>
          <a:solidFill>
            <a:srgbClr val="FFFFFF"/>
          </a:solidFill>
          <a:ln w="12700">
            <a:solidFill>
              <a:srgbClr val="FFFFFF"/>
            </a:solidFill>
            <a:prstDash val="solid"/>
          </a:ln>
        </p:spPr>
      </p:sp>
      <p:sp>
        <p:nvSpPr>
          <p:cNvPr id="12" name="Shape 10"/>
          <p:cNvSpPr/>
          <p:nvPr/>
        </p:nvSpPr>
        <p:spPr>
          <a:xfrm>
            <a:off x="6588252" y="3343275"/>
            <a:ext cx="182880" cy="180023"/>
          </a:xfrm>
          <a:prstGeom prst="ellipse">
            <a:avLst/>
          </a:prstGeom>
          <a:solidFill>
            <a:srgbClr val="FFE67F"/>
          </a:solidFill>
          <a:ln w="12700">
            <a:solidFill>
              <a:srgbClr val="FFE67F"/>
            </a:solidFill>
            <a:prstDash val="solid"/>
          </a:ln>
        </p:spPr>
      </p:sp>
      <p:sp>
        <p:nvSpPr>
          <p:cNvPr id="13" name="Text 11"/>
          <p:cNvSpPr/>
          <p:nvPr/>
        </p:nvSpPr>
        <p:spPr>
          <a:xfrm>
            <a:off x="6588252" y="334327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4" name="Text 12"/>
          <p:cNvSpPr/>
          <p:nvPr/>
        </p:nvSpPr>
        <p:spPr>
          <a:xfrm>
            <a:off x="4663440" y="73552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2007</a:t>
            </a:r>
            <a:endParaRPr lang="en-US" sz="800" dirty="0"/>
          </a:p>
        </p:txBody>
      </p:sp>
      <p:sp>
        <p:nvSpPr>
          <p:cNvPr id="15" name="Text 13"/>
          <p:cNvSpPr/>
          <p:nvPr/>
        </p:nvSpPr>
        <p:spPr>
          <a:xfrm>
            <a:off x="4663440" y="102870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Smartphone Surge</a:t>
            </a:r>
            <a:endParaRPr lang="en-US" sz="1500" dirty="0"/>
          </a:p>
        </p:txBody>
      </p:sp>
      <p:sp>
        <p:nvSpPr>
          <p:cNvPr id="16" name="Text 14"/>
          <p:cNvSpPr/>
          <p:nvPr/>
        </p:nvSpPr>
        <p:spPr>
          <a:xfrm>
            <a:off x="4663440" y="128587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The rise of smartphones dramatically increased digital consumption. Ubiquitous internet access and addictive app design led to heightened engagement and potential for over-reliance on digital devices, impacting daily routines and attention spans.</a:t>
            </a:r>
            <a:endParaRPr lang="en-US" sz="700" dirty="0"/>
          </a:p>
        </p:txBody>
      </p:sp>
      <p:sp>
        <p:nvSpPr>
          <p:cNvPr id="17" name="Text 15"/>
          <p:cNvSpPr/>
          <p:nvPr/>
        </p:nvSpPr>
        <p:spPr>
          <a:xfrm>
            <a:off x="6858000" y="2021395"/>
            <a:ext cx="1709928" cy="180023"/>
          </a:xfrm>
          <a:prstGeom prst="rect">
            <a:avLst/>
          </a:prstGeom>
          <a:noFill/>
          <a:ln/>
        </p:spPr>
        <p:txBody>
          <a:bodyPr wrap="square" rtlCol="0" anchor="t"/>
          <a:lstStyle/>
          <a:p>
            <a:pPr algn="l"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2012</a:t>
            </a:r>
            <a:endParaRPr lang="en-US" sz="800" dirty="0"/>
          </a:p>
        </p:txBody>
      </p:sp>
      <p:sp>
        <p:nvSpPr>
          <p:cNvPr id="18" name="Text 16"/>
          <p:cNvSpPr/>
          <p:nvPr/>
        </p:nvSpPr>
        <p:spPr>
          <a:xfrm>
            <a:off x="6858000" y="2314575"/>
            <a:ext cx="1709928" cy="180023"/>
          </a:xfrm>
          <a:prstGeom prst="rect">
            <a:avLst/>
          </a:prstGeom>
          <a:noFill/>
          <a:ln/>
        </p:spPr>
        <p:txBody>
          <a:bodyPr wrap="square" rtlCol="0" anchor="ctr"/>
          <a:lstStyle/>
          <a:p>
            <a:pPr algn="l"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Social Media Boom</a:t>
            </a:r>
            <a:endParaRPr lang="en-US" sz="1500" dirty="0"/>
          </a:p>
        </p:txBody>
      </p:sp>
      <p:sp>
        <p:nvSpPr>
          <p:cNvPr id="19" name="Text 17"/>
          <p:cNvSpPr/>
          <p:nvPr/>
        </p:nvSpPr>
        <p:spPr>
          <a:xfrm>
            <a:off x="6858000" y="2571750"/>
            <a:ext cx="1709928" cy="914400"/>
          </a:xfrm>
          <a:prstGeom prst="rect">
            <a:avLst/>
          </a:prstGeom>
          <a:noFill/>
          <a:ln/>
        </p:spPr>
        <p:txBody>
          <a:bodyPr wrap="square" rtlCol="0" anchor="t"/>
          <a:lstStyle/>
          <a:p>
            <a:pPr algn="l"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Social media platforms became deeply integrated into everyday life. Constant connectivity fostered comparison, validation-seeking, and a potential fear of missing out (FOMO), driving increased usage and contributing to digital dependency and associated anxieties.</a:t>
            </a:r>
            <a:endParaRPr lang="en-US" sz="700" dirty="0"/>
          </a:p>
        </p:txBody>
      </p:sp>
      <p:sp>
        <p:nvSpPr>
          <p:cNvPr id="20" name="Text 18"/>
          <p:cNvSpPr/>
          <p:nvPr/>
        </p:nvSpPr>
        <p:spPr>
          <a:xfrm>
            <a:off x="4663440" y="330727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2017</a:t>
            </a:r>
            <a:endParaRPr lang="en-US" sz="800" dirty="0"/>
          </a:p>
        </p:txBody>
      </p:sp>
      <p:sp>
        <p:nvSpPr>
          <p:cNvPr id="21" name="Text 19"/>
          <p:cNvSpPr/>
          <p:nvPr/>
        </p:nvSpPr>
        <p:spPr>
          <a:xfrm>
            <a:off x="4663440" y="360045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Awareness Dawns</a:t>
            </a:r>
            <a:endParaRPr lang="en-US" sz="1500" dirty="0"/>
          </a:p>
        </p:txBody>
      </p:sp>
      <p:sp>
        <p:nvSpPr>
          <p:cNvPr id="22" name="Text 20"/>
          <p:cNvSpPr/>
          <p:nvPr/>
        </p:nvSpPr>
        <p:spPr>
          <a:xfrm>
            <a:off x="4663440" y="385762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Growing concerns emerged regarding the negative effects of excessive screen time. Studies highlighted impacts on sleep, mental health, and productivity, sparking initial conversations about digital wellbeing and strategies for managing technology use more effectively.</a:t>
            </a:r>
            <a:endParaRPr lang="en-US" sz="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56578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Reclaim Your Time: Digital Wellbeing</a:t>
            </a:r>
            <a:endParaRPr lang="en-US" sz="2300" dirty="0"/>
          </a:p>
        </p:txBody>
      </p:sp>
      <p:sp>
        <p:nvSpPr>
          <p:cNvPr id="3" name="Text 1"/>
          <p:cNvSpPr/>
          <p:nvPr/>
        </p:nvSpPr>
        <p:spPr>
          <a:xfrm>
            <a:off x="548640" y="133731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Daily Limit</a:t>
            </a:r>
            <a:endParaRPr lang="en-US" sz="1500" dirty="0"/>
          </a:p>
        </p:txBody>
      </p:sp>
      <p:sp>
        <p:nvSpPr>
          <p:cNvPr id="4" name="Text 2"/>
          <p:cNvSpPr/>
          <p:nvPr/>
        </p:nvSpPr>
        <p:spPr>
          <a:xfrm>
            <a:off x="548640" y="221170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Focus Time</a:t>
            </a:r>
            <a:endParaRPr lang="en-US" sz="1500" dirty="0"/>
          </a:p>
        </p:txBody>
      </p:sp>
      <p:sp>
        <p:nvSpPr>
          <p:cNvPr id="5" name="Text 3"/>
          <p:cNvSpPr/>
          <p:nvPr/>
        </p:nvSpPr>
        <p:spPr>
          <a:xfrm>
            <a:off x="548640" y="308610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Screen Free</a:t>
            </a:r>
            <a:endParaRPr lang="en-US" sz="1500" dirty="0"/>
          </a:p>
        </p:txBody>
      </p:sp>
      <p:sp>
        <p:nvSpPr>
          <p:cNvPr id="6" name="Text 4"/>
          <p:cNvSpPr/>
          <p:nvPr/>
        </p:nvSpPr>
        <p:spPr>
          <a:xfrm>
            <a:off x="548640" y="396049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App Usage</a:t>
            </a:r>
            <a:endParaRPr lang="en-US" sz="1500" dirty="0"/>
          </a:p>
        </p:txBody>
      </p:sp>
      <p:pic>
        <p:nvPicPr>
          <p:cNvPr id="7" name="Image 0" descr="preencoded.png">    </p:cNvPr>
          <p:cNvPicPr>
            <a:picLocks noChangeAspect="1"/>
          </p:cNvPicPr>
          <p:nvPr/>
        </p:nvPicPr>
        <p:blipFill>
          <a:blip r:embed="rId2"/>
          <a:stretch>
            <a:fillRect/>
          </a:stretch>
        </p:blipFill>
        <p:spPr>
          <a:xfrm>
            <a:off x="7132320" y="1260158"/>
            <a:ext cx="1371600" cy="411480"/>
          </a:xfrm>
          <a:prstGeom prst="rect">
            <a:avLst/>
          </a:prstGeom>
        </p:spPr>
      </p:pic>
      <p:pic>
        <p:nvPicPr>
          <p:cNvPr id="8" name="Image 1" descr="preencoded.png">    </p:cNvPr>
          <p:cNvPicPr>
            <a:picLocks noChangeAspect="1"/>
          </p:cNvPicPr>
          <p:nvPr/>
        </p:nvPicPr>
        <p:blipFill>
          <a:blip r:embed="rId3"/>
          <a:stretch>
            <a:fillRect/>
          </a:stretch>
        </p:blipFill>
        <p:spPr>
          <a:xfrm>
            <a:off x="7132320" y="2134553"/>
            <a:ext cx="1371600" cy="411480"/>
          </a:xfrm>
          <a:prstGeom prst="rect">
            <a:avLst/>
          </a:prstGeom>
        </p:spPr>
      </p:pic>
      <p:pic>
        <p:nvPicPr>
          <p:cNvPr id="9" name="Image 2" descr="preencoded.png">    </p:cNvPr>
          <p:cNvPicPr>
            <a:picLocks noChangeAspect="1"/>
          </p:cNvPicPr>
          <p:nvPr/>
        </p:nvPicPr>
        <p:blipFill>
          <a:blip r:embed="rId4"/>
          <a:stretch>
            <a:fillRect/>
          </a:stretch>
        </p:blipFill>
        <p:spPr>
          <a:xfrm>
            <a:off x="7132320" y="3008948"/>
            <a:ext cx="1371600" cy="411480"/>
          </a:xfrm>
          <a:prstGeom prst="rect">
            <a:avLst/>
          </a:prstGeom>
        </p:spPr>
      </p:pic>
      <p:pic>
        <p:nvPicPr>
          <p:cNvPr id="10" name="Image 3" descr="preencoded.png">    </p:cNvPr>
          <p:cNvPicPr>
            <a:picLocks noChangeAspect="1"/>
          </p:cNvPicPr>
          <p:nvPr/>
        </p:nvPicPr>
        <p:blipFill>
          <a:blip r:embed="rId5"/>
          <a:stretch>
            <a:fillRect/>
          </a:stretch>
        </p:blipFill>
        <p:spPr>
          <a:xfrm>
            <a:off x="7132320" y="3883343"/>
            <a:ext cx="1371600" cy="411480"/>
          </a:xfrm>
          <a:prstGeom prst="rect">
            <a:avLst/>
          </a:prstGeom>
        </p:spPr>
      </p:pic>
      <p:sp>
        <p:nvSpPr>
          <p:cNvPr id="11" name="Text 5"/>
          <p:cNvSpPr/>
          <p:nvPr/>
        </p:nvSpPr>
        <p:spPr>
          <a:xfrm>
            <a:off x="7132320" y="126015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2 Hrs</a:t>
            </a:r>
            <a:endParaRPr lang="en-US" sz="1500" dirty="0"/>
          </a:p>
        </p:txBody>
      </p:sp>
      <p:sp>
        <p:nvSpPr>
          <p:cNvPr id="12" name="Text 6"/>
          <p:cNvSpPr/>
          <p:nvPr/>
        </p:nvSpPr>
        <p:spPr>
          <a:xfrm>
            <a:off x="7132320" y="213455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80%</a:t>
            </a:r>
            <a:endParaRPr lang="en-US" sz="1500" dirty="0"/>
          </a:p>
        </p:txBody>
      </p:sp>
      <p:sp>
        <p:nvSpPr>
          <p:cNvPr id="13" name="Text 7"/>
          <p:cNvSpPr/>
          <p:nvPr/>
        </p:nvSpPr>
        <p:spPr>
          <a:xfrm>
            <a:off x="7132320" y="300894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3 Hrs</a:t>
            </a:r>
            <a:endParaRPr lang="en-US" sz="1500" dirty="0"/>
          </a:p>
        </p:txBody>
      </p:sp>
      <p:sp>
        <p:nvSpPr>
          <p:cNvPr id="14" name="Text 8"/>
          <p:cNvSpPr/>
          <p:nvPr/>
        </p:nvSpPr>
        <p:spPr>
          <a:xfrm>
            <a:off x="7132320" y="388334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30%</a:t>
            </a:r>
            <a:endParaRPr lang="en-US" sz="1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Curated Positivity: Social Media Detox</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Actively remove accounts that trigger negativity or anxiety to improve your daily experience.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Follow accounts offering positive messages, motivational content, or valuable life lessons regularly.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Discover and follow accounts that share knowledge, skills, or insights to enrich your mind.</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Limit your time spent scrolling and engage only with content that brings you genuine joy.</a:t>
            </a:r>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2025-04-16T08:31:02Z</dcterms:created>
  <dcterms:modified xsi:type="dcterms:W3CDTF">2025-04-16T08:31:02Z</dcterms:modified>
</cp:coreProperties>
</file>