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Default Extension="jpg" ContentType="image/jpg"/>
  <Default Extension="svg" ContentType="image/svg+xml"/>
  <Default Extension="png" ContentType="image/png"/>
  <Default Extension="gif" ContentType="image/gif"/>
  <Default Extension="m4v" ContentType="video/mp4"/>
  <Default Extension="mp4" ContentType="video/mp4"/>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notesMasters/notesMaster1.xml" ContentType="application/vnd.openxmlformats-officedocument.presentationml.notesMaster+xml"/>
  <Override PartName="/ppt/slideMasters/slideMaster1.xml" ContentType="application/vnd.openxmlformats-officedocument.presentationml.slideMaster+xml"/>
  <Override PartName="/ppt/slides/slide1.xml" ContentType="application/vnd.openxmlformats-officedocument.presentationml.slide+xml"/>
  <Override PartName="/ppt/slideMasters/slideMaster2.xml" ContentType="application/vnd.openxmlformats-officedocument.presentationml.slideMaster+xml"/>
  <Override PartName="/ppt/slides/slide2.xml" ContentType="application/vnd.openxmlformats-officedocument.presentationml.slide+xml"/>
  <Override PartName="/ppt/slideMasters/slideMaster3.xml" ContentType="application/vnd.openxmlformats-officedocument.presentationml.slideMaster+xml"/>
  <Override PartName="/ppt/slides/slide3.xml" ContentType="application/vnd.openxmlformats-officedocument.presentationml.slide+xml"/>
  <Override PartName="/ppt/slideMasters/slideMaster4.xml" ContentType="application/vnd.openxmlformats-officedocument.presentationml.slideMaster+xml"/>
  <Override PartName="/ppt/slides/slide4.xml" ContentType="application/vnd.openxmlformats-officedocument.presentationml.slide+xml"/>
  <Override PartName="/ppt/slideMasters/slideMaster5.xml" ContentType="application/vnd.openxmlformats-officedocument.presentationml.slideMaster+xml"/>
  <Override PartName="/ppt/slides/slide5.xml" ContentType="application/vnd.openxmlformats-officedocument.presentationml.slide+xml"/>
  <Override PartName="/ppt/slideMasters/slideMaster6.xml" ContentType="application/vnd.openxmlformats-officedocument.presentationml.slideMaster+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
		<Relationship Id="rId1" Type="http://schemas.openxmlformats.org/officeDocument/2006/relationships/extended-properties" Target="docProps/app.xml"/>
		<Relationship Id="rId2" Type="http://schemas.openxmlformats.org/package/2006/relationships/metadata/core-properties" Target="docProps/core.xml"/>
		<Relationship Id="rId3"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Lst>
  <p:notesMasterIdLst>
    <p:notesMasterId r:id="rId8"/>
  </p:notesMasterIdLst>
  <p:sldSz cx="12192000" cy="6858000"/>
  <p:notesSz cx="6858000" cy="12192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36" d="100"/>
          <a:sy n="136" d="100"/>
        </p:scale>
        <p:origin x="21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esProps" Target="presProps.xml"/><Relationship Id="rId10" Type="http://schemas.openxmlformats.org/officeDocument/2006/relationships/viewProps" Target="viewProps.xml"/><Relationship Id="rId11" Type="http://schemas.openxmlformats.org/officeDocument/2006/relationships/theme" Target="theme/theme1.xml"/><Relationship Id="rId12" Type="http://schemas.openxmlformats.org/officeDocument/2006/relationships/tableStyles" Target="tableStyles.xml"/></Relationships>
</file>

<file path=ppt/notesMasters/_rels/notesMaster1.xml.rels><?xml version="1.0" encoding="UTF-8" standalone="yes"?>
<Relationships xmlns="http://schemas.openxmlformats.org/package/2006/relationships">
		<Relationship Id="rId1" Type="http://schemas.openxmlformats.org/officeDocument/2006/relationships/theme" Target="../theme/theme1.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82F153-3F37-0F45-9E97-73ACFA13230C}" type="datetimeFigureOut">
              <a:rPr lang="en-US"/>
              <a:t>7/23/19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E9CC1-C706-0F49-92D6-E571CC5EEA8F}" type="slidenum">
              <a:rPr lang="en-US"/>
              <a:t>‹#›</a:t>
            </a:fld>
            <a:endParaRPr lang="en-US"/>
          </a:p>
        </p:txBody>
      </p:sp>
    </p:spTree>
    <p:extLst>
      <p:ext uri="{BB962C8B-B14F-4D97-AF65-F5344CB8AC3E}">
        <p14:creationId xmlns:p14="http://schemas.microsoft.com/office/powerpoint/2010/main" val="1024086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2" Type="http://schemas.openxmlformats.org/officeDocument/2006/relationships/hyperlink" Target="https://pexels.com/?utm_source=magicslides.app&amp;utm_medium=presentation" TargetMode="External"/><Relationship Id="rId1" Type="http://schemas.openxmlformats.org/officeDocument/2006/relationships/image" Target="../media/image-2-1.jpeg"/><Relationship Id="rId3" Type="http://schemas.openxmlformats.org/officeDocument/2006/relationships/slideLayout" Target="../slideLayouts/slideLayout1.xml"/><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2" Type="http://schemas.openxmlformats.org/officeDocument/2006/relationships/hyperlink" Target="https://pexels.com/?utm_source=magicslides.app&amp;utm_medium=presentation" TargetMode="External"/><Relationship Id="rId1" Type="http://schemas.openxmlformats.org/officeDocument/2006/relationships/image" Target="../media/image-3-1.jpeg"/><Relationship Id="rId3" Type="http://schemas.openxmlformats.org/officeDocument/2006/relationships/slideLayout" Target="../slideLayouts/slideLayout1.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2" Type="http://schemas.openxmlformats.org/officeDocument/2006/relationships/hyperlink" Target="https://pexels.com/?utm_source=magicslides.app&amp;utm_medium=presentation" TargetMode="External"/><Relationship Id="rId1" Type="http://schemas.openxmlformats.org/officeDocument/2006/relationships/image" Target="../media/image-4-1.jpeg"/><Relationship Id="rId3" Type="http://schemas.openxmlformats.org/officeDocument/2006/relationships/slideLayout" Target="../slideLayouts/slideLayout1.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2" Type="http://schemas.openxmlformats.org/officeDocument/2006/relationships/hyperlink" Target="https://pexels.com/?utm_source=magicslides.app&amp;utm_medium=presentation" TargetMode="External"/><Relationship Id="rId1" Type="http://schemas.openxmlformats.org/officeDocument/2006/relationships/image" Target="../media/image-5-1.jpeg"/><Relationship Id="rId3" Type="http://schemas.openxmlformats.org/officeDocument/2006/relationships/slideLayout" Target="../slideLayouts/slideLayout1.xml"/><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2" Type="http://schemas.openxmlformats.org/officeDocument/2006/relationships/hyperlink" Target="https://pexels.com/?utm_source=magicslides.app&amp;utm_medium=presentation" TargetMode="External"/><Relationship Id="rId1" Type="http://schemas.openxmlformats.org/officeDocument/2006/relationships/image" Target="../media/image-6-1.jpeg"/><Relationship Id="rId3" Type="http://schemas.openxmlformats.org/officeDocument/2006/relationships/slideLayout" Target="../slideLayouts/slideLayout1.xml"/><Relationship Id="rId4"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name="Slide 1">
    <p:bg>
      <p:bgPr>
        <a:solidFill>
          <a:srgbClr val="000000"/>
        </a:solidFill>
      </p:bgPr>
    </p:bg>
    <p:spTree>
      <p:nvGrpSpPr>
        <p:cNvPr id="1" name=""/>
        <p:cNvGrpSpPr/>
        <p:nvPr/>
      </p:nvGrpSpPr>
      <p:grpSpPr>
        <a:xfrm>
          <a:off x="0" y="0"/>
          <a:ext cx="0" cy="0"/>
          <a:chOff x="0" y="0"/>
          <a:chExt cx="0" cy="0"/>
        </a:xfrm>
      </p:grpSpPr>
      <p:sp>
        <p:nvSpPr>
          <p:cNvPr id="2" name="Shape 0"/>
          <p:cNvSpPr/>
          <p:nvPr/>
        </p:nvSpPr>
        <p:spPr>
          <a:xfrm>
            <a:off x="0" y="0"/>
            <a:ext cx="12192000" cy="100"/>
          </a:xfrm>
          <a:prstGeom prst="rect">
            <a:avLst/>
          </a:prstGeom>
          <a:solidFill>
            <a:srgbClr val="FCBF01"/>
          </a:solidFill>
          <a:ln/>
        </p:spPr>
      </p:sp>
      <p:sp>
        <p:nvSpPr>
          <p:cNvPr id="3" name="Text 1"/>
          <p:cNvSpPr/>
          <p:nvPr/>
        </p:nvSpPr>
        <p:spPr>
          <a:xfrm>
            <a:off x="0" y="2651760"/>
            <a:ext cx="12192000" cy="914400"/>
          </a:xfrm>
          <a:prstGeom prst="rect">
            <a:avLst/>
          </a:prstGeom>
          <a:noFill/>
          <a:ln/>
        </p:spPr>
        <p:txBody>
          <a:bodyPr wrap="square" rtlCol="0" anchor="ctr"/>
          <a:lstStyle/>
          <a:p>
            <a:pPr algn="ctr" indent="0" marL="0">
              <a:buNone/>
            </a:pPr>
            <a:r>
              <a:rPr lang="en-US" sz="3200" b="1" dirty="0">
                <a:solidFill>
                  <a:srgbClr val="FFFFFF"/>
                </a:solidFill>
                <a:latin typeface="Roboto" pitchFamily="34" charset="0"/>
                <a:ea typeface="Roboto" pitchFamily="34" charset="-122"/>
                <a:cs typeface="Roboto" pitchFamily="34" charset="-120"/>
              </a:rPr>
              <a:t>Clinical Chemistry Test: Episode 14</a:t>
            </a:r>
            <a:endParaRPr lang="en-US" sz="3200" dirty="0"/>
          </a:p>
        </p:txBody>
      </p:sp>
      <p:sp>
        <p:nvSpPr>
          <p:cNvPr id="4" name="Text 2"/>
          <p:cNvSpPr/>
          <p:nvPr/>
        </p:nvSpPr>
        <p:spPr>
          <a:xfrm>
            <a:off x="0" y="3749040"/>
            <a:ext cx="12192000" cy="457200"/>
          </a:xfrm>
          <a:prstGeom prst="rect">
            <a:avLst/>
          </a:prstGeom>
          <a:noFill/>
          <a:ln/>
        </p:spPr>
        <p:txBody>
          <a:bodyPr wrap="square" rtlCol="0" anchor="ctr"/>
          <a:lstStyle/>
          <a:p>
            <a:pPr algn="ctr" indent="0" marL="0">
              <a:buNone/>
            </a:pPr>
            <a:r>
              <a:rPr lang="en-US" sz="1800" dirty="0">
                <a:solidFill>
                  <a:srgbClr val="FFFFFF"/>
                </a:solidFill>
                <a:latin typeface="Roboto" pitchFamily="34" charset="0"/>
                <a:ea typeface="Roboto" pitchFamily="34" charset="-122"/>
                <a:cs typeface="Roboto" pitchFamily="34" charset="-120"/>
              </a:rPr>
              <a:t>Mastering Clinical Chemistry</a:t>
            </a:r>
            <a:endParaRPr lang="en-US" sz="1800" dirty="0"/>
          </a:p>
        </p:txBody>
      </p:sp>
      <p:sp>
        <p:nvSpPr>
          <p:cNvPr id="5" name="Shape 3"/>
          <p:cNvSpPr/>
          <p:nvPr/>
        </p:nvSpPr>
        <p:spPr>
          <a:xfrm>
            <a:off x="0" y="0"/>
            <a:ext cx="12192000" cy="100"/>
          </a:xfrm>
          <a:prstGeom prst="rect">
            <a:avLst/>
          </a:prstGeom>
          <a:solidFill>
            <a:srgbClr val="FCBF01"/>
          </a:solidFill>
          <a:ln/>
        </p:spPr>
      </p:sp>
      <p:sp>
        <p:nvSpPr>
          <p:cNvPr id="6" name="Shape 4"/>
          <p:cNvSpPr/>
          <p:nvPr/>
        </p:nvSpPr>
        <p:spPr>
          <a:xfrm>
            <a:off x="0" y="0"/>
            <a:ext cx="12192000" cy="100"/>
          </a:xfrm>
          <a:prstGeom prst="rect">
            <a:avLst/>
          </a:prstGeom>
          <a:solidFill>
            <a:srgbClr val="FCBF01"/>
          </a:solidFill>
          <a:ln/>
        </p:spPr>
      </p:sp>
      <p:sp>
        <p:nvSpPr>
          <p:cNvPr id="7" name="Shape 5"/>
          <p:cNvSpPr/>
          <p:nvPr/>
        </p:nvSpPr>
        <p:spPr>
          <a:xfrm>
            <a:off x="0" y="0"/>
            <a:ext cx="12192000" cy="100"/>
          </a:xfrm>
          <a:prstGeom prst="rect">
            <a:avLst/>
          </a:prstGeom>
          <a:solidFill>
            <a:srgbClr val="FCBF01"/>
          </a:solidFill>
          <a:ln/>
        </p:spPr>
      </p:sp>
      <p:sp>
        <p:nvSpPr>
          <p:cNvPr id="8" name="Shape 6"/>
          <p:cNvSpPr/>
          <p:nvPr/>
        </p:nvSpPr>
        <p:spPr>
          <a:xfrm>
            <a:off x="0" y="0"/>
            <a:ext cx="12192000" cy="100"/>
          </a:xfrm>
          <a:prstGeom prst="rect">
            <a:avLst/>
          </a:prstGeom>
          <a:solidFill>
            <a:srgbClr val="FCBF01"/>
          </a:solidFill>
          <a:ln/>
        </p:spPr>
      </p:sp>
      <p:sp>
        <p:nvSpPr>
          <p:cNvPr id="9" name="Shape 7"/>
          <p:cNvSpPr/>
          <p:nvPr/>
        </p:nvSpPr>
        <p:spPr>
          <a:xfrm>
            <a:off x="0" y="0"/>
            <a:ext cx="12192000" cy="100"/>
          </a:xfrm>
          <a:prstGeom prst="rect">
            <a:avLst/>
          </a:prstGeom>
          <a:solidFill>
            <a:srgbClr val="FCBF01"/>
          </a:solidFill>
          <a:ln/>
        </p:spPr>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bg>
      <p:bgPr>
        <a:solidFill>
          <a:srgbClr val="000000"/>
        </a:solidFill>
      </p:bgPr>
    </p:bg>
    <p:spTree>
      <p:nvGrpSpPr>
        <p:cNvPr id="1" name=""/>
        <p:cNvGrpSpPr/>
        <p:nvPr/>
      </p:nvGrpSpPr>
      <p:grpSpPr>
        <a:xfrm>
          <a:off x="0" y="0"/>
          <a:ext cx="0" cy="0"/>
          <a:chOff x="0" y="0"/>
          <a:chExt cx="0" cy="0"/>
        </a:xfrm>
      </p:grpSpPr>
      <p:sp>
        <p:nvSpPr>
          <p:cNvPr id="2" name="Text 0"/>
          <p:cNvSpPr/>
          <p:nvPr/>
        </p:nvSpPr>
        <p:spPr>
          <a:xfrm>
            <a:off x="1371600" y="685800"/>
            <a:ext cx="7543800" cy="457200"/>
          </a:xfrm>
          <a:prstGeom prst="rect">
            <a:avLst/>
          </a:prstGeom>
          <a:noFill/>
          <a:ln/>
        </p:spPr>
        <p:txBody>
          <a:bodyPr wrap="square" rtlCol="0" anchor="ctr"/>
          <a:lstStyle/>
          <a:p>
            <a:pPr indent="0" marL="0">
              <a:buNone/>
            </a:pPr>
            <a:r>
              <a:rPr lang="en-US" sz="2800" b="1" dirty="0">
                <a:solidFill>
                  <a:srgbClr val="FFFFFF"/>
                </a:solidFill>
              </a:rPr>
              <a:t>Introduction</a:t>
            </a:r>
            <a:endParaRPr lang="en-US" sz="2800" dirty="0"/>
          </a:p>
        </p:txBody>
      </p:sp>
      <p:sp>
        <p:nvSpPr>
          <p:cNvPr id="3" name="Text 1"/>
          <p:cNvSpPr/>
          <p:nvPr/>
        </p:nvSpPr>
        <p:spPr>
          <a:xfrm>
            <a:off x="1600200" y="132588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Welcome to Episode 14 of the Clinical Chemistry Test series</a:t>
            </a:r>
            <a:endParaRPr lang="en-US" sz="1600" dirty="0"/>
          </a:p>
        </p:txBody>
      </p:sp>
      <p:sp>
        <p:nvSpPr>
          <p:cNvPr id="4" name="Text 2"/>
          <p:cNvSpPr/>
          <p:nvPr/>
        </p:nvSpPr>
        <p:spPr>
          <a:xfrm>
            <a:off x="1600200" y="205740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All questions are adapted and designed to simulate the actual test</a:t>
            </a:r>
            <a:endParaRPr lang="en-US" sz="1600" dirty="0"/>
          </a:p>
        </p:txBody>
      </p:sp>
      <p:sp>
        <p:nvSpPr>
          <p:cNvPr id="5" name="Text 3"/>
          <p:cNvSpPr/>
          <p:nvPr/>
        </p:nvSpPr>
        <p:spPr>
          <a:xfrm>
            <a:off x="1600200" y="278892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No external sources or overrides are allowed</a:t>
            </a:r>
            <a:endParaRPr lang="en-US" sz="1600" dirty="0"/>
          </a:p>
        </p:txBody>
      </p:sp>
      <p:sp>
        <p:nvSpPr>
          <p:cNvPr id="6" name="Text 4"/>
          <p:cNvSpPr/>
          <p:nvPr/>
        </p:nvSpPr>
        <p:spPr>
          <a:xfrm>
            <a:off x="1600200" y="315468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Let's start with a prayer for focus and wisdom</a:t>
            </a:r>
            <a:endParaRPr lang="en-US" sz="1600" dirty="0"/>
          </a:p>
        </p:txBody>
      </p:sp>
      <p:pic>
        <p:nvPicPr>
          <p:cNvPr id="7" name="Image 0" descr="preencoded.png">    </p:cNvPr>
          <p:cNvPicPr>
            <a:picLocks noChangeAspect="1"/>
          </p:cNvPicPr>
          <p:nvPr/>
        </p:nvPicPr>
        <p:blipFill>
          <a:blip r:embed="rId1"/>
          <a:srcRect l="0" r="0" t="0" b="0"/>
          <a:stretch/>
        </p:blipFill>
        <p:spPr>
          <a:xfrm>
            <a:off x="7434072" y="0"/>
            <a:ext cx="4754880" cy="6858000"/>
          </a:xfrm>
          <a:prstGeom prst="rect">
            <a:avLst/>
          </a:prstGeom>
        </p:spPr>
      </p:pic>
      <p:sp>
        <p:nvSpPr>
          <p:cNvPr id="8" name="Text 5">
            <a:hlinkClick r:id="rId2" tooltip="Click to open link"/>
          </p:cNvPr>
          <p:cNvSpPr/>
          <p:nvPr/>
        </p:nvSpPr>
        <p:spPr>
          <a:xfrm>
            <a:off x="7434072" y="6217920"/>
            <a:ext cx="4754880" cy="457200"/>
          </a:xfrm>
          <a:prstGeom prst="rect">
            <a:avLst/>
          </a:prstGeom>
          <a:noFill/>
          <a:ln/>
        </p:spPr>
        <p:txBody>
          <a:bodyPr wrap="square" rtlCol="0" anchor="ctr"/>
          <a:lstStyle/>
          <a:p>
            <a:pPr algn="r" indent="0" marL="0">
              <a:buNone/>
            </a:pPr>
            <a:r>
              <a:rPr lang="en-US" sz="1000" u="sng" dirty="0">
                <a:solidFill>
                  <a:srgbClr val="FFFFFF"/>
                </a:solidFill>
                <a:hlinkClick r:id="rId2" invalidUrl="" action="" tgtFrame="" tooltip="Click to open link" history="1" highlightClick="0" endSnd="0">
                  <a:extLst>
                    <a:ext uri="{A12FA001-AC4F-418D-AE19-62706E023703}">
                      <ahyp:hlinkClr xmlns:ahyp="http://schemas.microsoft.com/office/drawing/2018/hyperlinkcolor" val="tx"/>
                    </a:ext>
                  </a:extLst>
                </a:hlinkClick>
              </a:rPr>
              <a:t>Photo by Pexels</a:t>
            </a:r>
            <a:endParaRPr lang="en-US" sz="1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bg>
      <p:bgPr>
        <a:solidFill>
          <a:srgbClr val="000000"/>
        </a:solidFill>
      </p:bgPr>
    </p:bg>
    <p:spTree>
      <p:nvGrpSpPr>
        <p:cNvPr id="1" name=""/>
        <p:cNvGrpSpPr/>
        <p:nvPr/>
      </p:nvGrpSpPr>
      <p:grpSpPr>
        <a:xfrm>
          <a:off x="0" y="0"/>
          <a:ext cx="0" cy="0"/>
          <a:chOff x="0" y="0"/>
          <a:chExt cx="0" cy="0"/>
        </a:xfrm>
      </p:grpSpPr>
      <p:sp>
        <p:nvSpPr>
          <p:cNvPr id="2" name="Text 0"/>
          <p:cNvSpPr/>
          <p:nvPr/>
        </p:nvSpPr>
        <p:spPr>
          <a:xfrm>
            <a:off x="1371600" y="685800"/>
            <a:ext cx="7543800" cy="457200"/>
          </a:xfrm>
          <a:prstGeom prst="rect">
            <a:avLst/>
          </a:prstGeom>
          <a:noFill/>
          <a:ln/>
        </p:spPr>
        <p:txBody>
          <a:bodyPr wrap="square" rtlCol="0" anchor="ctr"/>
          <a:lstStyle/>
          <a:p>
            <a:pPr indent="0" marL="0">
              <a:buNone/>
            </a:pPr>
            <a:r>
              <a:rPr lang="en-US" sz="2800" b="1" dirty="0">
                <a:solidFill>
                  <a:srgbClr val="FFFFFF"/>
                </a:solidFill>
              </a:rPr>
              <a:t>Verse of the Day</a:t>
            </a:r>
            <a:endParaRPr lang="en-US" sz="2800" dirty="0"/>
          </a:p>
        </p:txBody>
      </p:sp>
      <p:sp>
        <p:nvSpPr>
          <p:cNvPr id="3" name="Text 1"/>
          <p:cNvSpPr/>
          <p:nvPr/>
        </p:nvSpPr>
        <p:spPr>
          <a:xfrm>
            <a:off x="1600200" y="132588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Proverbs 2:3-4 - 'If you call out for insight and cry aloud for understanding, and if you look for it as for silver and search for it as for hidden treasure, then you will understand the fear of the Lord and find the knowledge of God.'</a:t>
            </a:r>
            <a:endParaRPr lang="en-US" sz="1600" dirty="0"/>
          </a:p>
        </p:txBody>
      </p:sp>
      <p:pic>
        <p:nvPicPr>
          <p:cNvPr id="4" name="Image 0" descr="preencoded.png">    </p:cNvPr>
          <p:cNvPicPr>
            <a:picLocks noChangeAspect="1"/>
          </p:cNvPicPr>
          <p:nvPr/>
        </p:nvPicPr>
        <p:blipFill>
          <a:blip r:embed="rId1"/>
          <a:srcRect l="0" r="0" t="0" b="0"/>
          <a:stretch/>
        </p:blipFill>
        <p:spPr>
          <a:xfrm>
            <a:off x="7434072" y="0"/>
            <a:ext cx="4754880" cy="6858000"/>
          </a:xfrm>
          <a:prstGeom prst="rect">
            <a:avLst/>
          </a:prstGeom>
        </p:spPr>
      </p:pic>
      <p:sp>
        <p:nvSpPr>
          <p:cNvPr id="5" name="Text 2">
            <a:hlinkClick r:id="rId2" tooltip="Click to open link"/>
          </p:cNvPr>
          <p:cNvSpPr/>
          <p:nvPr/>
        </p:nvSpPr>
        <p:spPr>
          <a:xfrm>
            <a:off x="7434072" y="6217920"/>
            <a:ext cx="4754880" cy="457200"/>
          </a:xfrm>
          <a:prstGeom prst="rect">
            <a:avLst/>
          </a:prstGeom>
          <a:noFill/>
          <a:ln/>
        </p:spPr>
        <p:txBody>
          <a:bodyPr wrap="square" rtlCol="0" anchor="ctr"/>
          <a:lstStyle/>
          <a:p>
            <a:pPr algn="r" indent="0" marL="0">
              <a:buNone/>
            </a:pPr>
            <a:r>
              <a:rPr lang="en-US" sz="1000" u="sng" dirty="0">
                <a:solidFill>
                  <a:srgbClr val="FFFFFF"/>
                </a:solidFill>
                <a:hlinkClick r:id="rId2" invalidUrl="" action="" tgtFrame="" tooltip="Click to open link" history="1" highlightClick="0" endSnd="0">
                  <a:extLst>
                    <a:ext uri="{A12FA001-AC4F-418D-AE19-62706E023703}">
                      <ahyp:hlinkClr xmlns:ahyp="http://schemas.microsoft.com/office/drawing/2018/hyperlinkcolor" val="tx"/>
                    </a:ext>
                  </a:extLst>
                </a:hlinkClick>
              </a:rPr>
              <a:t>Photo by Pexels</a:t>
            </a:r>
            <a:endParaRPr lang="en-US" sz="1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bg>
      <p:bgPr>
        <a:solidFill>
          <a:srgbClr val="000000"/>
        </a:solidFill>
      </p:bgPr>
    </p:bg>
    <p:spTree>
      <p:nvGrpSpPr>
        <p:cNvPr id="1" name=""/>
        <p:cNvGrpSpPr/>
        <p:nvPr/>
      </p:nvGrpSpPr>
      <p:grpSpPr>
        <a:xfrm>
          <a:off x="0" y="0"/>
          <a:ext cx="0" cy="0"/>
          <a:chOff x="0" y="0"/>
          <a:chExt cx="0" cy="0"/>
        </a:xfrm>
      </p:grpSpPr>
      <p:sp>
        <p:nvSpPr>
          <p:cNvPr id="2" name="Text 0"/>
          <p:cNvSpPr/>
          <p:nvPr/>
        </p:nvSpPr>
        <p:spPr>
          <a:xfrm>
            <a:off x="1371600" y="685800"/>
            <a:ext cx="7543800" cy="457200"/>
          </a:xfrm>
          <a:prstGeom prst="rect">
            <a:avLst/>
          </a:prstGeom>
          <a:noFill/>
          <a:ln/>
        </p:spPr>
        <p:txBody>
          <a:bodyPr wrap="square" rtlCol="0" anchor="ctr"/>
          <a:lstStyle/>
          <a:p>
            <a:pPr indent="0" marL="0">
              <a:buNone/>
            </a:pPr>
            <a:r>
              <a:rPr lang="en-US" sz="2800" b="1" dirty="0">
                <a:solidFill>
                  <a:srgbClr val="FFFFFF"/>
                </a:solidFill>
              </a:rPr>
              <a:t>Test Overview</a:t>
            </a:r>
            <a:endParaRPr lang="en-US" sz="2800" dirty="0"/>
          </a:p>
        </p:txBody>
      </p:sp>
      <p:sp>
        <p:nvSpPr>
          <p:cNvPr id="3" name="Text 1"/>
          <p:cNvSpPr/>
          <p:nvPr/>
        </p:nvSpPr>
        <p:spPr>
          <a:xfrm>
            <a:off x="1600200" y="132588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20 questions related to clinical chemistry</a:t>
            </a:r>
            <a:endParaRPr lang="en-US" sz="1600" dirty="0"/>
          </a:p>
        </p:txBody>
      </p:sp>
      <p:sp>
        <p:nvSpPr>
          <p:cNvPr id="4" name="Text 2"/>
          <p:cNvSpPr/>
          <p:nvPr/>
        </p:nvSpPr>
        <p:spPr>
          <a:xfrm>
            <a:off x="1600200" y="169164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No time limit for each question</a:t>
            </a:r>
            <a:endParaRPr lang="en-US" sz="1600" dirty="0"/>
          </a:p>
        </p:txBody>
      </p:sp>
      <p:sp>
        <p:nvSpPr>
          <p:cNvPr id="5" name="Text 3"/>
          <p:cNvSpPr/>
          <p:nvPr/>
        </p:nvSpPr>
        <p:spPr>
          <a:xfrm>
            <a:off x="1600200" y="205740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Practice answering and take note of areas for review</a:t>
            </a:r>
            <a:endParaRPr lang="en-US" sz="1600" dirty="0"/>
          </a:p>
        </p:txBody>
      </p:sp>
      <p:sp>
        <p:nvSpPr>
          <p:cNvPr id="6" name="Text 4"/>
          <p:cNvSpPr/>
          <p:nvPr/>
        </p:nvSpPr>
        <p:spPr>
          <a:xfrm>
            <a:off x="1600200" y="278892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The last slide will show the answers and areas of improvement</a:t>
            </a:r>
            <a:endParaRPr lang="en-US" sz="1600" dirty="0"/>
          </a:p>
        </p:txBody>
      </p:sp>
      <p:pic>
        <p:nvPicPr>
          <p:cNvPr id="7" name="Image 0" descr="preencoded.png">    </p:cNvPr>
          <p:cNvPicPr>
            <a:picLocks noChangeAspect="1"/>
          </p:cNvPicPr>
          <p:nvPr/>
        </p:nvPicPr>
        <p:blipFill>
          <a:blip r:embed="rId1"/>
          <a:srcRect l="0" r="0" t="0" b="0"/>
          <a:stretch/>
        </p:blipFill>
        <p:spPr>
          <a:xfrm>
            <a:off x="7434072" y="0"/>
            <a:ext cx="4754880" cy="6858000"/>
          </a:xfrm>
          <a:prstGeom prst="rect">
            <a:avLst/>
          </a:prstGeom>
        </p:spPr>
      </p:pic>
      <p:sp>
        <p:nvSpPr>
          <p:cNvPr id="8" name="Text 5">
            <a:hlinkClick r:id="rId2" tooltip="Click to open link"/>
          </p:cNvPr>
          <p:cNvSpPr/>
          <p:nvPr/>
        </p:nvSpPr>
        <p:spPr>
          <a:xfrm>
            <a:off x="7434072" y="6217920"/>
            <a:ext cx="4754880" cy="457200"/>
          </a:xfrm>
          <a:prstGeom prst="rect">
            <a:avLst/>
          </a:prstGeom>
          <a:noFill/>
          <a:ln/>
        </p:spPr>
        <p:txBody>
          <a:bodyPr wrap="square" rtlCol="0" anchor="ctr"/>
          <a:lstStyle/>
          <a:p>
            <a:pPr algn="r" indent="0" marL="0">
              <a:buNone/>
            </a:pPr>
            <a:r>
              <a:rPr lang="en-US" sz="1000" u="sng" dirty="0">
                <a:solidFill>
                  <a:srgbClr val="FFFFFF"/>
                </a:solidFill>
                <a:hlinkClick r:id="rId2" invalidUrl="" action="" tgtFrame="" tooltip="Click to open link" history="1" highlightClick="0" endSnd="0">
                  <a:extLst>
                    <a:ext uri="{A12FA001-AC4F-418D-AE19-62706E023703}">
                      <ahyp:hlinkClr xmlns:ahyp="http://schemas.microsoft.com/office/drawing/2018/hyperlinkcolor" val="tx"/>
                    </a:ext>
                  </a:extLst>
                </a:hlinkClick>
              </a:rPr>
              <a:t>Photo by Pexels</a:t>
            </a:r>
            <a:endParaRPr lang="en-US" sz="1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bg>
      <p:bgPr>
        <a:solidFill>
          <a:srgbClr val="000000"/>
        </a:solidFill>
      </p:bgPr>
    </p:bg>
    <p:spTree>
      <p:nvGrpSpPr>
        <p:cNvPr id="1" name=""/>
        <p:cNvGrpSpPr/>
        <p:nvPr/>
      </p:nvGrpSpPr>
      <p:grpSpPr>
        <a:xfrm>
          <a:off x="0" y="0"/>
          <a:ext cx="0" cy="0"/>
          <a:chOff x="0" y="0"/>
          <a:chExt cx="0" cy="0"/>
        </a:xfrm>
      </p:grpSpPr>
      <p:sp>
        <p:nvSpPr>
          <p:cNvPr id="2" name="Text 0"/>
          <p:cNvSpPr/>
          <p:nvPr/>
        </p:nvSpPr>
        <p:spPr>
          <a:xfrm>
            <a:off x="1371600" y="685800"/>
            <a:ext cx="7543800" cy="457200"/>
          </a:xfrm>
          <a:prstGeom prst="rect">
            <a:avLst/>
          </a:prstGeom>
          <a:noFill/>
          <a:ln/>
        </p:spPr>
        <p:txBody>
          <a:bodyPr wrap="square" rtlCol="0" anchor="ctr"/>
          <a:lstStyle/>
          <a:p>
            <a:pPr indent="0" marL="0">
              <a:buNone/>
            </a:pPr>
            <a:r>
              <a:rPr lang="en-US" sz="2800" b="1" dirty="0">
                <a:solidFill>
                  <a:srgbClr val="FFFFFF"/>
                </a:solidFill>
              </a:rPr>
              <a:t>Question Slides</a:t>
            </a:r>
            <a:endParaRPr lang="en-US" sz="2800" dirty="0"/>
          </a:p>
        </p:txBody>
      </p:sp>
      <p:sp>
        <p:nvSpPr>
          <p:cNvPr id="3" name="Text 1"/>
          <p:cNvSpPr/>
          <p:nvPr/>
        </p:nvSpPr>
        <p:spPr>
          <a:xfrm>
            <a:off x="1600200" y="132588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Answer each question thoughtfully</a:t>
            </a:r>
            <a:endParaRPr lang="en-US" sz="1600" dirty="0"/>
          </a:p>
        </p:txBody>
      </p:sp>
      <p:sp>
        <p:nvSpPr>
          <p:cNvPr id="4" name="Text 2"/>
          <p:cNvSpPr/>
          <p:nvPr/>
        </p:nvSpPr>
        <p:spPr>
          <a:xfrm>
            <a:off x="1600200" y="169164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Take note of correct and incorrect answers</a:t>
            </a:r>
            <a:endParaRPr lang="en-US" sz="1600" dirty="0"/>
          </a:p>
        </p:txBody>
      </p:sp>
      <p:sp>
        <p:nvSpPr>
          <p:cNvPr id="5" name="Text 3"/>
          <p:cNvSpPr/>
          <p:nvPr/>
        </p:nvSpPr>
        <p:spPr>
          <a:xfrm>
            <a:off x="1600200" y="205740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Focus on topics that need further review</a:t>
            </a:r>
            <a:endParaRPr lang="en-US" sz="1600" dirty="0"/>
          </a:p>
        </p:txBody>
      </p:sp>
      <p:sp>
        <p:nvSpPr>
          <p:cNvPr id="6" name="Text 4"/>
          <p:cNvSpPr/>
          <p:nvPr/>
        </p:nvSpPr>
        <p:spPr>
          <a:xfrm>
            <a:off x="1600200" y="242316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Use the slide with answers for self-assessment</a:t>
            </a:r>
            <a:endParaRPr lang="en-US" sz="1600" dirty="0"/>
          </a:p>
        </p:txBody>
      </p:sp>
      <p:pic>
        <p:nvPicPr>
          <p:cNvPr id="7" name="Image 0" descr="preencoded.png">    </p:cNvPr>
          <p:cNvPicPr>
            <a:picLocks noChangeAspect="1"/>
          </p:cNvPicPr>
          <p:nvPr/>
        </p:nvPicPr>
        <p:blipFill>
          <a:blip r:embed="rId1"/>
          <a:srcRect l="0" r="0" t="0" b="0"/>
          <a:stretch/>
        </p:blipFill>
        <p:spPr>
          <a:xfrm>
            <a:off x="7434072" y="0"/>
            <a:ext cx="4754880" cy="6858000"/>
          </a:xfrm>
          <a:prstGeom prst="rect">
            <a:avLst/>
          </a:prstGeom>
        </p:spPr>
      </p:pic>
      <p:sp>
        <p:nvSpPr>
          <p:cNvPr id="8" name="Text 5">
            <a:hlinkClick r:id="rId2" tooltip="Click to open link"/>
          </p:cNvPr>
          <p:cNvSpPr/>
          <p:nvPr/>
        </p:nvSpPr>
        <p:spPr>
          <a:xfrm>
            <a:off x="7434072" y="6217920"/>
            <a:ext cx="4754880" cy="457200"/>
          </a:xfrm>
          <a:prstGeom prst="rect">
            <a:avLst/>
          </a:prstGeom>
          <a:noFill/>
          <a:ln/>
        </p:spPr>
        <p:txBody>
          <a:bodyPr wrap="square" rtlCol="0" anchor="ctr"/>
          <a:lstStyle/>
          <a:p>
            <a:pPr algn="r" indent="0" marL="0">
              <a:buNone/>
            </a:pPr>
            <a:r>
              <a:rPr lang="en-US" sz="1000" u="sng" dirty="0">
                <a:solidFill>
                  <a:srgbClr val="FFFFFF"/>
                </a:solidFill>
                <a:hlinkClick r:id="rId2" invalidUrl="" action="" tgtFrame="" tooltip="Click to open link" history="1" highlightClick="0" endSnd="0">
                  <a:extLst>
                    <a:ext uri="{A12FA001-AC4F-418D-AE19-62706E023703}">
                      <ahyp:hlinkClr xmlns:ahyp="http://schemas.microsoft.com/office/drawing/2018/hyperlinkcolor" val="tx"/>
                    </a:ext>
                  </a:extLst>
                </a:hlinkClick>
              </a:rPr>
              <a:t>Photo by Pexels</a:t>
            </a:r>
            <a:endParaRPr lang="en-US" sz="1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bg>
      <p:bgPr>
        <a:solidFill>
          <a:srgbClr val="000000"/>
        </a:solidFill>
      </p:bgPr>
    </p:bg>
    <p:spTree>
      <p:nvGrpSpPr>
        <p:cNvPr id="1" name=""/>
        <p:cNvGrpSpPr/>
        <p:nvPr/>
      </p:nvGrpSpPr>
      <p:grpSpPr>
        <a:xfrm>
          <a:off x="0" y="0"/>
          <a:ext cx="0" cy="0"/>
          <a:chOff x="0" y="0"/>
          <a:chExt cx="0" cy="0"/>
        </a:xfrm>
      </p:grpSpPr>
      <p:sp>
        <p:nvSpPr>
          <p:cNvPr id="2" name="Text 0"/>
          <p:cNvSpPr/>
          <p:nvPr/>
        </p:nvSpPr>
        <p:spPr>
          <a:xfrm>
            <a:off x="1371600" y="685800"/>
            <a:ext cx="7543800" cy="457200"/>
          </a:xfrm>
          <a:prstGeom prst="rect">
            <a:avLst/>
          </a:prstGeom>
          <a:noFill/>
          <a:ln/>
        </p:spPr>
        <p:txBody>
          <a:bodyPr wrap="square" rtlCol="0" anchor="ctr"/>
          <a:lstStyle/>
          <a:p>
            <a:pPr indent="0" marL="0">
              <a:buNone/>
            </a:pPr>
            <a:r>
              <a:rPr lang="en-US" sz="2800" b="1" dirty="0">
                <a:solidFill>
                  <a:srgbClr val="FFFFFF"/>
                </a:solidFill>
              </a:rPr>
              <a:t>Answer Slide</a:t>
            </a:r>
            <a:endParaRPr lang="en-US" sz="2800" dirty="0"/>
          </a:p>
        </p:txBody>
      </p:sp>
      <p:sp>
        <p:nvSpPr>
          <p:cNvPr id="3" name="Text 1"/>
          <p:cNvSpPr/>
          <p:nvPr/>
        </p:nvSpPr>
        <p:spPr>
          <a:xfrm>
            <a:off x="1600200" y="132588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Review the answer slide to check your responses</a:t>
            </a:r>
            <a:endParaRPr lang="en-US" sz="1600" dirty="0"/>
          </a:p>
        </p:txBody>
      </p:sp>
      <p:sp>
        <p:nvSpPr>
          <p:cNvPr id="4" name="Text 2"/>
          <p:cNvSpPr/>
          <p:nvPr/>
        </p:nvSpPr>
        <p:spPr>
          <a:xfrm>
            <a:off x="1600200" y="205740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Identify areas that require additional review</a:t>
            </a:r>
            <a:endParaRPr lang="en-US" sz="1600" dirty="0"/>
          </a:p>
        </p:txBody>
      </p:sp>
      <p:sp>
        <p:nvSpPr>
          <p:cNvPr id="5" name="Text 3"/>
          <p:cNvSpPr/>
          <p:nvPr/>
        </p:nvSpPr>
        <p:spPr>
          <a:xfrm>
            <a:off x="1600200" y="278892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Take note of topics for further studying</a:t>
            </a:r>
            <a:endParaRPr lang="en-US" sz="1600" dirty="0"/>
          </a:p>
        </p:txBody>
      </p:sp>
      <p:sp>
        <p:nvSpPr>
          <p:cNvPr id="6" name="Text 4"/>
          <p:cNvSpPr/>
          <p:nvPr/>
        </p:nvSpPr>
        <p:spPr>
          <a:xfrm>
            <a:off x="1600200" y="3154680"/>
            <a:ext cx="4572000" cy="457200"/>
          </a:xfrm>
          <a:prstGeom prst="rect">
            <a:avLst/>
          </a:prstGeom>
          <a:noFill/>
          <a:ln/>
        </p:spPr>
        <p:txBody>
          <a:bodyPr wrap="square" rtlCol="0" anchor="ctr"/>
          <a:lstStyle/>
          <a:p>
            <a:pPr indent="0" marL="0">
              <a:buNone/>
            </a:pPr>
            <a:r>
              <a:rPr lang="en-US" sz="1600" dirty="0">
                <a:solidFill>
                  <a:srgbClr val="FFFFFF"/>
                </a:solidFill>
                <a:latin typeface="Inter" pitchFamily="34" charset="0"/>
                <a:ea typeface="Inter" pitchFamily="34" charset="-122"/>
                <a:cs typeface="Inter" pitchFamily="34" charset="-120"/>
              </a:rPr>
              <a:t>  • Use this slide to assess your overall performance</a:t>
            </a:r>
            <a:endParaRPr lang="en-US" sz="1600" dirty="0"/>
          </a:p>
        </p:txBody>
      </p:sp>
      <p:pic>
        <p:nvPicPr>
          <p:cNvPr id="7" name="Image 0" descr="preencoded.png">    </p:cNvPr>
          <p:cNvPicPr>
            <a:picLocks noChangeAspect="1"/>
          </p:cNvPicPr>
          <p:nvPr/>
        </p:nvPicPr>
        <p:blipFill>
          <a:blip r:embed="rId1"/>
          <a:srcRect l="0" r="0" t="0" b="0"/>
          <a:stretch/>
        </p:blipFill>
        <p:spPr>
          <a:xfrm>
            <a:off x="7434072" y="0"/>
            <a:ext cx="4754880" cy="6858000"/>
          </a:xfrm>
          <a:prstGeom prst="rect">
            <a:avLst/>
          </a:prstGeom>
        </p:spPr>
      </p:pic>
      <p:sp>
        <p:nvSpPr>
          <p:cNvPr id="8" name="Text 5">
            <a:hlinkClick r:id="rId2" tooltip="Click to open link"/>
          </p:cNvPr>
          <p:cNvSpPr/>
          <p:nvPr/>
        </p:nvSpPr>
        <p:spPr>
          <a:xfrm>
            <a:off x="7434072" y="6217920"/>
            <a:ext cx="4754880" cy="457200"/>
          </a:xfrm>
          <a:prstGeom prst="rect">
            <a:avLst/>
          </a:prstGeom>
          <a:noFill/>
          <a:ln/>
        </p:spPr>
        <p:txBody>
          <a:bodyPr wrap="square" rtlCol="0" anchor="ctr"/>
          <a:lstStyle/>
          <a:p>
            <a:pPr algn="r" indent="0" marL="0">
              <a:buNone/>
            </a:pPr>
            <a:r>
              <a:rPr lang="en-US" sz="1000" u="sng" dirty="0">
                <a:solidFill>
                  <a:srgbClr val="FFFFFF"/>
                </a:solidFill>
                <a:hlinkClick r:id="rId2" invalidUrl="" action="" tgtFrame="" tooltip="Click to open link" history="1" highlightClick="0" endSnd="0">
                  <a:extLst>
                    <a:ext uri="{A12FA001-AC4F-418D-AE19-62706E023703}">
                      <ahyp:hlinkClr xmlns:ahyp="http://schemas.microsoft.com/office/drawing/2018/hyperlinkcolor" val="tx"/>
                    </a:ext>
                  </a:extLst>
                </a:hlinkClick>
              </a:rPr>
              <a:t>Photo by Pexels</a:t>
            </a:r>
            <a:endParaRPr lang="en-US" sz="1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(16:9)</PresentationFormat>
  <Paragraphs>0</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Slide 1</vt:lpstr>
      <vt:lpstr>Slide 2</vt:lpstr>
      <vt:lpstr>Slide 3</vt:lpstr>
      <vt:lpstr>Slide 4</vt:lpstr>
      <vt:lpstr>Slide 5</vt:lpstr>
      <vt:lpstr>Slide 6</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PptxGenJS</cp:lastModifiedBy>
  <cp:revision>1</cp:revision>
  <dcterms:created xsi:type="dcterms:W3CDTF">2023-10-16T16:28:58Z</dcterms:created>
  <dcterms:modified xsi:type="dcterms:W3CDTF">2023-10-16T16:28:58Z</dcterms:modified>
</cp:coreProperties>
</file>