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2.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2.png"/><Relationship Id="rId6" Type="http://schemas.openxmlformats.org/officeDocument/2006/relationships/image" Target="../media/image-12-3.png"/><Relationship Id="rId7" Type="http://schemas.openxmlformats.org/officeDocument/2006/relationships/slideLayout" Target="../slideLayouts/slideLayout2.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3.png"/><Relationship Id="rId6" Type="http://schemas.openxmlformats.org/officeDocument/2006/relationships/image" Target="../media/image-13-6.png"/><Relationship Id="rId7" Type="http://schemas.openxmlformats.org/officeDocument/2006/relationships/image" Target="../media/image-13-3.png"/><Relationship Id="rId8" Type="http://schemas.openxmlformats.org/officeDocument/2006/relationships/image" Target="../media/image-13-4.png"/><Relationship Id="rId9" Type="http://schemas.openxmlformats.org/officeDocument/2006/relationships/image" Target="../media/image-13-3.png"/><Relationship Id="rId10" Type="http://schemas.openxmlformats.org/officeDocument/2006/relationships/image" Target="../media/image-13-6.png"/><Relationship Id="rId11" Type="http://schemas.openxmlformats.org/officeDocument/2006/relationships/slideLayout" Target="../slideLayouts/slideLayout2.xml"/><Relationship Id="rId1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2.png"/><Relationship Id="rId11" Type="http://schemas.openxmlformats.org/officeDocument/2006/relationships/slideLayout" Target="../slideLayouts/slideLayout1.xml"/><Relationship Id="rId1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2.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2.png"/><Relationship Id="rId4" Type="http://schemas.openxmlformats.org/officeDocument/2006/relationships/image" Target="../media/image-6-2.png"/><Relationship Id="rId5" Type="http://schemas.openxmlformats.org/officeDocument/2006/relationships/image" Target="../media/image-6-2.png"/><Relationship Id="rId6" Type="http://schemas.openxmlformats.org/officeDocument/2006/relationships/image" Target="../media/image-6-2.png"/><Relationship Id="rId7" Type="http://schemas.openxmlformats.org/officeDocument/2006/relationships/slideLayout" Target="../slideLayouts/slideLayout2.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2.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jpeg"/><Relationship Id="rId3" Type="http://schemas.openxmlformats.org/officeDocument/2006/relationships/slideLayout" Target="../slideLayouts/slideLayout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2.png"/><Relationship Id="rId4" Type="http://schemas.openxmlformats.org/officeDocument/2006/relationships/image" Target="../media/image-9-2.png"/><Relationship Id="rId5" Type="http://schemas.openxmlformats.org/officeDocument/2006/relationships/image" Target="../media/image-9-2.png"/><Relationship Id="rId6" Type="http://schemas.openxmlformats.org/officeDocument/2006/relationships/image" Target="../media/image-9-2.png"/><Relationship Id="rId7" Type="http://schemas.openxmlformats.org/officeDocument/2006/relationships/image" Target="../media/image-9-2.png"/><Relationship Id="rId8" Type="http://schemas.openxmlformats.org/officeDocument/2006/relationships/slideLayout" Target="../slideLayouts/slideLayout2.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371600" y="1285875"/>
            <a:ext cx="6400800" cy="1543050"/>
          </a:xfrm>
          <a:prstGeom prst="rect">
            <a:avLst/>
          </a:prstGeom>
          <a:noFill/>
          <a:ln/>
        </p:spPr>
        <p:txBody>
          <a:bodyPr wrap="square" rtlCol="0" anchor="b"/>
          <a:lstStyle/>
          <a:p>
            <a:pPr algn="ctr" indent="0" marL="0">
              <a:buNone/>
            </a:pPr>
            <a:r>
              <a:rPr lang="en-US" sz="4000" b="1" dirty="0">
                <a:solidFill>
                  <a:srgbClr val="000000"/>
                </a:solidFill>
                <a:latin typeface="Urbanist" pitchFamily="34" charset="0"/>
                <a:ea typeface="Urbanist" pitchFamily="34" charset="-122"/>
                <a:cs typeface="Urbanist" pitchFamily="34" charset="-120"/>
              </a:rPr>
              <a:t>Innovations Shaping Modern Agriculture</a:t>
            </a:r>
            <a:endParaRPr lang="en-US" sz="4000" dirty="0"/>
          </a:p>
        </p:txBody>
      </p:sp>
      <p:sp>
        <p:nvSpPr>
          <p:cNvPr id="3" name="Text 1"/>
          <p:cNvSpPr/>
          <p:nvPr/>
        </p:nvSpPr>
        <p:spPr>
          <a:xfrm>
            <a:off x="1371600" y="2983230"/>
            <a:ext cx="6400800" cy="514350"/>
          </a:xfrm>
          <a:prstGeom prst="rect">
            <a:avLst/>
          </a:prstGeom>
          <a:noFill/>
          <a:ln/>
        </p:spPr>
        <p:txBody>
          <a:bodyPr wrap="square" rtlCol="0" anchor="t"/>
          <a:lstStyle/>
          <a:p>
            <a:pPr algn="ctr" indent="0" marL="0">
              <a:buNone/>
            </a:pPr>
            <a:r>
              <a:rPr lang="en-US" sz="1500" dirty="0">
                <a:solidFill>
                  <a:srgbClr val="000000"/>
                </a:solidFill>
                <a:latin typeface="Plus Jakarta Sans Light" pitchFamily="34" charset="0"/>
                <a:ea typeface="Plus Jakarta Sans Light" pitchFamily="34" charset="-122"/>
                <a:cs typeface="Plus Jakarta Sans Light" pitchFamily="34" charset="-120"/>
              </a:rPr>
              <a:t>Exploring Cutting-Edge Technologies and Their Impact</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Challenges in Aeroponics</a:t>
            </a:r>
            <a:endParaRPr lang="en-US" sz="2500" dirty="0"/>
          </a:p>
        </p:txBody>
      </p:sp>
      <p:sp>
        <p:nvSpPr>
          <p:cNvPr id="3" name="Shape 1"/>
          <p:cNvSpPr/>
          <p:nvPr/>
        </p:nvSpPr>
        <p:spPr>
          <a:xfrm>
            <a:off x="457200" y="1183005"/>
            <a:ext cx="4114800" cy="3343275"/>
          </a:xfrm>
          <a:prstGeom prst="roundRect">
            <a:avLst>
              <a:gd name="adj" fmla="val 821"/>
            </a:avLst>
          </a:prstGeom>
          <a:noFill/>
          <a:ln w="8890">
            <a:solidFill>
              <a:srgbClr val="000000"/>
            </a:solidFill>
            <a:prstDash val="solid"/>
          </a:ln>
        </p:spPr>
      </p:sp>
      <p:sp>
        <p:nvSpPr>
          <p:cNvPr id="4" name="Shape 2"/>
          <p:cNvSpPr/>
          <p:nvPr/>
        </p:nvSpPr>
        <p:spPr>
          <a:xfrm>
            <a:off x="4663440" y="1183005"/>
            <a:ext cx="4114800" cy="3343275"/>
          </a:xfrm>
          <a:prstGeom prst="roundRect">
            <a:avLst>
              <a:gd name="adj" fmla="val 821"/>
            </a:avLst>
          </a:prstGeom>
          <a:noFill/>
          <a:ln w="8890">
            <a:solidFill>
              <a:srgbClr val="000000"/>
            </a:solidFill>
            <a:prstDash val="solid"/>
          </a:ln>
        </p:spPr>
      </p:sp>
      <p:sp>
        <p:nvSpPr>
          <p:cNvPr id="5" name="Text 3"/>
          <p:cNvSpPr/>
          <p:nvPr/>
        </p:nvSpPr>
        <p:spPr>
          <a:xfrm>
            <a:off x="64008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Advantages of Aeroponics</a:t>
            </a:r>
            <a:endParaRPr lang="en-US" sz="1500" dirty="0"/>
          </a:p>
        </p:txBody>
      </p:sp>
      <p:sp>
        <p:nvSpPr>
          <p:cNvPr id="6" name="Text 4"/>
          <p:cNvSpPr/>
          <p:nvPr/>
        </p:nvSpPr>
        <p:spPr>
          <a:xfrm>
            <a:off x="484632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Difficulties in Aeroponics</a:t>
            </a:r>
            <a:endParaRPr lang="en-US" sz="1500" dirty="0"/>
          </a:p>
        </p:txBody>
      </p:sp>
      <p:pic>
        <p:nvPicPr>
          <p:cNvPr id="7" name="Image 0" descr="https://djgurnpwsdoqjscwqbsj.supabase.co/storage/v1/object/public/presentation-templates-data/like_black.png">    </p:cNvPr>
          <p:cNvPicPr>
            <a:picLocks noChangeAspect="1"/>
          </p:cNvPicPr>
          <p:nvPr/>
        </p:nvPicPr>
        <p:blipFill>
          <a:blip r:embed="rId2"/>
          <a:stretch>
            <a:fillRect/>
          </a:stretch>
        </p:blipFill>
        <p:spPr>
          <a:xfrm>
            <a:off x="4114800" y="1440180"/>
            <a:ext cx="182880" cy="205740"/>
          </a:xfrm>
          <a:prstGeom prst="rect">
            <a:avLst/>
          </a:prstGeom>
        </p:spPr>
      </p:pic>
      <p:pic>
        <p:nvPicPr>
          <p:cNvPr id="8" name="Image 1" descr="https://djgurnpwsdoqjscwqbsj.supabase.co/storage/v1/object/public/presentation-templates-data/dislike_black.png">    </p:cNvPr>
          <p:cNvPicPr>
            <a:picLocks noChangeAspect="1"/>
          </p:cNvPicPr>
          <p:nvPr/>
        </p:nvPicPr>
        <p:blipFill>
          <a:blip r:embed="rId3"/>
          <a:stretch>
            <a:fillRect/>
          </a:stretch>
        </p:blipFill>
        <p:spPr>
          <a:xfrm>
            <a:off x="8321040" y="1440180"/>
            <a:ext cx="201168" cy="216027"/>
          </a:xfrm>
          <a:prstGeom prst="rect">
            <a:avLst/>
          </a:prstGeom>
        </p:spPr>
      </p:pic>
      <p:sp>
        <p:nvSpPr>
          <p:cNvPr id="9" name="Text 5"/>
          <p:cNvSpPr/>
          <p:nvPr/>
        </p:nvSpPr>
        <p:spPr>
          <a:xfrm>
            <a:off x="64008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Aeroponics uses less water compared to traditional soil-based farming methods, promoting sustainability.</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The growth rate of plants in aeroponic systems is often faster due to optimized nutrient delivery.</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Aeroponics allows for year-round cultivation, independent of weather conditions, enhancing food security.</a:t>
            </a:r>
            <a:endParaRPr lang="en-US" sz="800" dirty="0"/>
          </a:p>
        </p:txBody>
      </p:sp>
      <p:sp>
        <p:nvSpPr>
          <p:cNvPr id="10" name="Text 6"/>
          <p:cNvSpPr/>
          <p:nvPr/>
        </p:nvSpPr>
        <p:spPr>
          <a:xfrm>
            <a:off x="484632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High initial setup costs for aeroponic systems can be a barrier for new farmers starting out.</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Technical knowledge is essential for managing aeroponic systems, which may deter some users.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Aeroponic systems require continuous monitoring to prevent issues related to nutrient imbalance and system failure.</a:t>
            </a:r>
            <a:endParaRPr lang="en-US" sz="800" dirty="0"/>
          </a:p>
        </p:txBody>
      </p:sp>
      <p:sp>
        <p:nvSpPr>
          <p:cNvPr id="11" name="Text 7"/>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Livestock Innovations</a:t>
            </a:r>
            <a:endParaRPr lang="en-US" sz="2500" dirty="0"/>
          </a:p>
        </p:txBody>
      </p:sp>
      <p:sp>
        <p:nvSpPr>
          <p:cNvPr id="3" name="Text 1"/>
          <p:cNvSpPr/>
          <p:nvPr/>
        </p:nvSpPr>
        <p:spPr>
          <a:xfrm>
            <a:off x="50292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01</a:t>
            </a:r>
            <a:endParaRPr lang="en-US" sz="1200" dirty="0"/>
          </a:p>
        </p:txBody>
      </p:sp>
      <p:sp>
        <p:nvSpPr>
          <p:cNvPr id="4" name="Text 2"/>
          <p:cNvSpPr/>
          <p:nvPr/>
        </p:nvSpPr>
        <p:spPr>
          <a:xfrm>
            <a:off x="50292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Smart Monitoring</a:t>
            </a:r>
            <a:endParaRPr lang="en-US" sz="1200" dirty="0"/>
          </a:p>
        </p:txBody>
      </p:sp>
      <p:sp>
        <p:nvSpPr>
          <p:cNvPr id="5" name="Text 3"/>
          <p:cNvSpPr/>
          <p:nvPr/>
        </p:nvSpPr>
        <p:spPr>
          <a:xfrm>
            <a:off x="50292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Explore advanced monitoring tools like GPS trackers and health sensors that provide real-time data on livestock health, location, and behavior, enhancing management efficiency.</a:t>
            </a:r>
            <a:endParaRPr lang="en-US" sz="900" dirty="0"/>
          </a:p>
        </p:txBody>
      </p:sp>
      <p:sp>
        <p:nvSpPr>
          <p:cNvPr id="6" name="Text 4"/>
          <p:cNvSpPr/>
          <p:nvPr/>
        </p:nvSpPr>
        <p:spPr>
          <a:xfrm>
            <a:off x="333756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02</a:t>
            </a:r>
            <a:endParaRPr lang="en-US" sz="1200" dirty="0"/>
          </a:p>
        </p:txBody>
      </p:sp>
      <p:sp>
        <p:nvSpPr>
          <p:cNvPr id="7" name="Text 5"/>
          <p:cNvSpPr/>
          <p:nvPr/>
        </p:nvSpPr>
        <p:spPr>
          <a:xfrm>
            <a:off x="333756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Feeding Technologies</a:t>
            </a:r>
            <a:endParaRPr lang="en-US" sz="1200" dirty="0"/>
          </a:p>
        </p:txBody>
      </p:sp>
      <p:sp>
        <p:nvSpPr>
          <p:cNvPr id="8" name="Text 6"/>
          <p:cNvSpPr/>
          <p:nvPr/>
        </p:nvSpPr>
        <p:spPr>
          <a:xfrm>
            <a:off x="333756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Discover innovative feeding devices and systems that optimize nutrition delivery, reduce waste, and improve animal growth rates for better productivity in livestock management.</a:t>
            </a:r>
            <a:endParaRPr lang="en-US" sz="900" dirty="0"/>
          </a:p>
        </p:txBody>
      </p:sp>
      <p:sp>
        <p:nvSpPr>
          <p:cNvPr id="9" name="Text 7"/>
          <p:cNvSpPr/>
          <p:nvPr/>
        </p:nvSpPr>
        <p:spPr>
          <a:xfrm>
            <a:off x="617220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03</a:t>
            </a:r>
            <a:endParaRPr lang="en-US" sz="1200" dirty="0"/>
          </a:p>
        </p:txBody>
      </p:sp>
      <p:sp>
        <p:nvSpPr>
          <p:cNvPr id="10" name="Text 8"/>
          <p:cNvSpPr/>
          <p:nvPr/>
        </p:nvSpPr>
        <p:spPr>
          <a:xfrm>
            <a:off x="617220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Data Analytics</a:t>
            </a:r>
            <a:endParaRPr lang="en-US" sz="1200" dirty="0"/>
          </a:p>
        </p:txBody>
      </p:sp>
      <p:sp>
        <p:nvSpPr>
          <p:cNvPr id="11" name="Text 9"/>
          <p:cNvSpPr/>
          <p:nvPr/>
        </p:nvSpPr>
        <p:spPr>
          <a:xfrm>
            <a:off x="617220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Learn how data analytics and software tools allow farmers to analyze livestock performance metrics, leading to informed decision-making and improved productivity.</a:t>
            </a:r>
            <a:endParaRPr lang="en-US" sz="900" dirty="0"/>
          </a:p>
        </p:txBody>
      </p:sp>
      <p:sp>
        <p:nvSpPr>
          <p:cNvPr id="12" name="Text 10"/>
          <p:cNvSpPr/>
          <p:nvPr/>
        </p:nvSpPr>
        <p:spPr>
          <a:xfrm>
            <a:off x="50292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04</a:t>
            </a:r>
            <a:endParaRPr lang="en-US" sz="1200" dirty="0"/>
          </a:p>
        </p:txBody>
      </p:sp>
      <p:sp>
        <p:nvSpPr>
          <p:cNvPr id="13" name="Text 11"/>
          <p:cNvSpPr/>
          <p:nvPr/>
        </p:nvSpPr>
        <p:spPr>
          <a:xfrm>
            <a:off x="50292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Automation Devices</a:t>
            </a:r>
            <a:endParaRPr lang="en-US" sz="1200" dirty="0"/>
          </a:p>
        </p:txBody>
      </p:sp>
      <p:sp>
        <p:nvSpPr>
          <p:cNvPr id="14" name="Text 12"/>
          <p:cNvSpPr/>
          <p:nvPr/>
        </p:nvSpPr>
        <p:spPr>
          <a:xfrm>
            <a:off x="50292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Examine automation tools such as robotic milking systems and automated feeding machines that streamline operations, reduce labor costs, and increase overall efficiency in animal husbandry.</a:t>
            </a:r>
            <a:endParaRPr lang="en-US" sz="900" dirty="0"/>
          </a:p>
        </p:txBody>
      </p:sp>
      <p:sp>
        <p:nvSpPr>
          <p:cNvPr id="15" name="Text 13"/>
          <p:cNvSpPr/>
          <p:nvPr/>
        </p:nvSpPr>
        <p:spPr>
          <a:xfrm>
            <a:off x="333756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05</a:t>
            </a:r>
            <a:endParaRPr lang="en-US" sz="1200" dirty="0"/>
          </a:p>
        </p:txBody>
      </p:sp>
      <p:sp>
        <p:nvSpPr>
          <p:cNvPr id="16" name="Text 14"/>
          <p:cNvSpPr/>
          <p:nvPr/>
        </p:nvSpPr>
        <p:spPr>
          <a:xfrm>
            <a:off x="333756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Health Monitoring Systems</a:t>
            </a:r>
            <a:endParaRPr lang="en-US" sz="1200" dirty="0"/>
          </a:p>
        </p:txBody>
      </p:sp>
      <p:sp>
        <p:nvSpPr>
          <p:cNvPr id="17" name="Text 15"/>
          <p:cNvSpPr/>
          <p:nvPr/>
        </p:nvSpPr>
        <p:spPr>
          <a:xfrm>
            <a:off x="333756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Understand the importance of health monitoring technologies that track vital signs and diseases in livestock, allowing for timely interventions and better herd health management.</a:t>
            </a:r>
            <a:endParaRPr lang="en-US" sz="900" dirty="0"/>
          </a:p>
        </p:txBody>
      </p:sp>
      <p:sp>
        <p:nvSpPr>
          <p:cNvPr id="18" name="Text 16"/>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11480"/>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Sustainable Practices in Agriculture</a:t>
            </a:r>
            <a:endParaRPr lang="en-US" sz="2500" dirty="0"/>
          </a:p>
        </p:txBody>
      </p:sp>
      <p:pic>
        <p:nvPicPr>
          <p:cNvPr id="3" name="Image 0" descr="https://djgurnpwsdoqjscwqbsj.supabase.co/storage/v1/object/public/presentation-templates-data/sec20_matrics_img1.png">    </p:cNvPr>
          <p:cNvPicPr>
            <a:picLocks noChangeAspect="1"/>
          </p:cNvPicPr>
          <p:nvPr/>
        </p:nvPicPr>
        <p:blipFill>
          <a:blip r:embed="rId2"/>
          <a:stretch>
            <a:fillRect/>
          </a:stretch>
        </p:blipFill>
        <p:spPr>
          <a:xfrm>
            <a:off x="548640" y="1002983"/>
            <a:ext cx="2560320" cy="1183005"/>
          </a:xfrm>
          <a:prstGeom prst="rect">
            <a:avLst/>
          </a:prstGeom>
        </p:spPr>
      </p:pic>
      <p:sp>
        <p:nvSpPr>
          <p:cNvPr id="4" name="Shape 1"/>
          <p:cNvSpPr/>
          <p:nvPr/>
        </p:nvSpPr>
        <p:spPr>
          <a:xfrm>
            <a:off x="640080" y="1543050"/>
            <a:ext cx="1554480" cy="462915"/>
          </a:xfrm>
          <a:prstGeom prst="roundRect">
            <a:avLst>
              <a:gd name="adj" fmla="val 5926"/>
            </a:avLst>
          </a:prstGeom>
          <a:solidFill>
            <a:srgbClr val="FCF4DD"/>
          </a:solidFill>
          <a:ln/>
        </p:spPr>
      </p:sp>
      <p:sp>
        <p:nvSpPr>
          <p:cNvPr id="5" name="Text 2"/>
          <p:cNvSpPr/>
          <p:nvPr/>
        </p:nvSpPr>
        <p:spPr>
          <a:xfrm>
            <a:off x="548640" y="113157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Water Conservation</a:t>
            </a:r>
            <a:endParaRPr lang="en-US" sz="1000" dirty="0"/>
          </a:p>
        </p:txBody>
      </p:sp>
      <p:sp>
        <p:nvSpPr>
          <p:cNvPr id="6" name="Text 3"/>
          <p:cNvSpPr/>
          <p:nvPr/>
        </p:nvSpPr>
        <p:spPr>
          <a:xfrm>
            <a:off x="640080" y="154305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40% reduction</a:t>
            </a:r>
            <a:endParaRPr lang="en-US" sz="2100" dirty="0"/>
          </a:p>
        </p:txBody>
      </p:sp>
      <p:pic>
        <p:nvPicPr>
          <p:cNvPr id="7" name="Image 1" descr="https://djgurnpwsdoqjscwqbsj.supabase.co/storage/v1/object/public/presentation-templates-data/sec20_matrics_img2.png">    </p:cNvPr>
          <p:cNvPicPr>
            <a:picLocks noChangeAspect="1"/>
          </p:cNvPicPr>
          <p:nvPr/>
        </p:nvPicPr>
        <p:blipFill>
          <a:blip r:embed="rId3"/>
          <a:stretch>
            <a:fillRect/>
          </a:stretch>
        </p:blipFill>
        <p:spPr>
          <a:xfrm>
            <a:off x="3291840" y="1002983"/>
            <a:ext cx="2560320" cy="1183005"/>
          </a:xfrm>
          <a:prstGeom prst="rect">
            <a:avLst/>
          </a:prstGeom>
        </p:spPr>
      </p:pic>
      <p:sp>
        <p:nvSpPr>
          <p:cNvPr id="8" name="Shape 4"/>
          <p:cNvSpPr/>
          <p:nvPr/>
        </p:nvSpPr>
        <p:spPr>
          <a:xfrm>
            <a:off x="3383280" y="1543050"/>
            <a:ext cx="1554480" cy="462915"/>
          </a:xfrm>
          <a:prstGeom prst="roundRect">
            <a:avLst>
              <a:gd name="adj" fmla="val 5926"/>
            </a:avLst>
          </a:prstGeom>
          <a:solidFill>
            <a:srgbClr val="FCF4DD"/>
          </a:solidFill>
          <a:ln/>
        </p:spPr>
      </p:sp>
      <p:sp>
        <p:nvSpPr>
          <p:cNvPr id="9" name="Text 5"/>
          <p:cNvSpPr/>
          <p:nvPr/>
        </p:nvSpPr>
        <p:spPr>
          <a:xfrm>
            <a:off x="3291840" y="113157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Soil Health</a:t>
            </a:r>
            <a:endParaRPr lang="en-US" sz="1000" dirty="0"/>
          </a:p>
        </p:txBody>
      </p:sp>
      <p:sp>
        <p:nvSpPr>
          <p:cNvPr id="10" name="Text 6"/>
          <p:cNvSpPr/>
          <p:nvPr/>
        </p:nvSpPr>
        <p:spPr>
          <a:xfrm>
            <a:off x="3383280" y="154305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30% improvement</a:t>
            </a:r>
            <a:endParaRPr lang="en-US" sz="2100" dirty="0"/>
          </a:p>
        </p:txBody>
      </p:sp>
      <p:pic>
        <p:nvPicPr>
          <p:cNvPr id="11" name="Image 2" descr="https://djgurnpwsdoqjscwqbsj.supabase.co/storage/v1/object/public/presentation-templates-data/sec20_matrics_img3.png">    </p:cNvPr>
          <p:cNvPicPr>
            <a:picLocks noChangeAspect="1"/>
          </p:cNvPicPr>
          <p:nvPr/>
        </p:nvPicPr>
        <p:blipFill>
          <a:blip r:embed="rId4"/>
          <a:stretch>
            <a:fillRect/>
          </a:stretch>
        </p:blipFill>
        <p:spPr>
          <a:xfrm>
            <a:off x="6035040" y="1002983"/>
            <a:ext cx="2560320" cy="1183005"/>
          </a:xfrm>
          <a:prstGeom prst="rect">
            <a:avLst/>
          </a:prstGeom>
        </p:spPr>
      </p:pic>
      <p:sp>
        <p:nvSpPr>
          <p:cNvPr id="12" name="Shape 7"/>
          <p:cNvSpPr/>
          <p:nvPr/>
        </p:nvSpPr>
        <p:spPr>
          <a:xfrm>
            <a:off x="6126480" y="1543050"/>
            <a:ext cx="1554480" cy="462915"/>
          </a:xfrm>
          <a:prstGeom prst="roundRect">
            <a:avLst>
              <a:gd name="adj" fmla="val 5926"/>
            </a:avLst>
          </a:prstGeom>
          <a:solidFill>
            <a:srgbClr val="FCF4DD"/>
          </a:solidFill>
          <a:ln/>
        </p:spPr>
      </p:sp>
      <p:sp>
        <p:nvSpPr>
          <p:cNvPr id="13" name="Text 8"/>
          <p:cNvSpPr/>
          <p:nvPr/>
        </p:nvSpPr>
        <p:spPr>
          <a:xfrm>
            <a:off x="6035040" y="113157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Carbon Footprint</a:t>
            </a:r>
            <a:endParaRPr lang="en-US" sz="1000" dirty="0"/>
          </a:p>
        </p:txBody>
      </p:sp>
      <p:sp>
        <p:nvSpPr>
          <p:cNvPr id="14" name="Text 9"/>
          <p:cNvSpPr/>
          <p:nvPr/>
        </p:nvSpPr>
        <p:spPr>
          <a:xfrm>
            <a:off x="6126480" y="154305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25% lower</a:t>
            </a:r>
            <a:endParaRPr lang="en-US" sz="2100" dirty="0"/>
          </a:p>
        </p:txBody>
      </p:sp>
      <p:pic>
        <p:nvPicPr>
          <p:cNvPr id="15" name="Image 3" descr="https://djgurnpwsdoqjscwqbsj.supabase.co/storage/v1/object/public/presentation-templates-data/sec20_matrics_img1.png">    </p:cNvPr>
          <p:cNvPicPr>
            <a:picLocks noChangeAspect="1"/>
          </p:cNvPicPr>
          <p:nvPr/>
        </p:nvPicPr>
        <p:blipFill>
          <a:blip r:embed="rId5"/>
          <a:stretch>
            <a:fillRect/>
          </a:stretch>
        </p:blipFill>
        <p:spPr>
          <a:xfrm>
            <a:off x="548640" y="2366010"/>
            <a:ext cx="2560320" cy="1183005"/>
          </a:xfrm>
          <a:prstGeom prst="rect">
            <a:avLst/>
          </a:prstGeom>
        </p:spPr>
      </p:pic>
      <p:sp>
        <p:nvSpPr>
          <p:cNvPr id="16" name="Shape 10"/>
          <p:cNvSpPr/>
          <p:nvPr/>
        </p:nvSpPr>
        <p:spPr>
          <a:xfrm>
            <a:off x="640080" y="2880360"/>
            <a:ext cx="1554480" cy="462915"/>
          </a:xfrm>
          <a:prstGeom prst="roundRect">
            <a:avLst>
              <a:gd name="adj" fmla="val 5926"/>
            </a:avLst>
          </a:prstGeom>
          <a:solidFill>
            <a:srgbClr val="FCF4DD"/>
          </a:solidFill>
          <a:ln/>
        </p:spPr>
      </p:sp>
      <p:sp>
        <p:nvSpPr>
          <p:cNvPr id="17" name="Text 11"/>
          <p:cNvSpPr/>
          <p:nvPr/>
        </p:nvSpPr>
        <p:spPr>
          <a:xfrm>
            <a:off x="548640" y="246888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Biodiversity</a:t>
            </a:r>
            <a:endParaRPr lang="en-US" sz="1000" dirty="0"/>
          </a:p>
        </p:txBody>
      </p:sp>
      <p:sp>
        <p:nvSpPr>
          <p:cNvPr id="18" name="Text 12"/>
          <p:cNvSpPr/>
          <p:nvPr/>
        </p:nvSpPr>
        <p:spPr>
          <a:xfrm>
            <a:off x="640080" y="288036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15% increase</a:t>
            </a:r>
            <a:endParaRPr lang="en-US" sz="2100" dirty="0"/>
          </a:p>
        </p:txBody>
      </p:sp>
      <p:pic>
        <p:nvPicPr>
          <p:cNvPr id="19" name="Image 4" descr="https://djgurnpwsdoqjscwqbsj.supabase.co/storage/v1/object/public/presentation-templates-data/sec20_matrics_img2.png">    </p:cNvPr>
          <p:cNvPicPr>
            <a:picLocks noChangeAspect="1"/>
          </p:cNvPicPr>
          <p:nvPr/>
        </p:nvPicPr>
        <p:blipFill>
          <a:blip r:embed="rId6"/>
          <a:stretch>
            <a:fillRect/>
          </a:stretch>
        </p:blipFill>
        <p:spPr>
          <a:xfrm>
            <a:off x="3291840" y="2366010"/>
            <a:ext cx="2560320" cy="1183005"/>
          </a:xfrm>
          <a:prstGeom prst="rect">
            <a:avLst/>
          </a:prstGeom>
        </p:spPr>
      </p:pic>
      <p:sp>
        <p:nvSpPr>
          <p:cNvPr id="20" name="Shape 13"/>
          <p:cNvSpPr/>
          <p:nvPr/>
        </p:nvSpPr>
        <p:spPr>
          <a:xfrm>
            <a:off x="3383280" y="2880360"/>
            <a:ext cx="1554480" cy="462915"/>
          </a:xfrm>
          <a:prstGeom prst="roundRect">
            <a:avLst>
              <a:gd name="adj" fmla="val 5926"/>
            </a:avLst>
          </a:prstGeom>
          <a:solidFill>
            <a:srgbClr val="FCF4DD"/>
          </a:solidFill>
          <a:ln/>
        </p:spPr>
      </p:sp>
      <p:sp>
        <p:nvSpPr>
          <p:cNvPr id="21" name="Text 14"/>
          <p:cNvSpPr/>
          <p:nvPr/>
        </p:nvSpPr>
        <p:spPr>
          <a:xfrm>
            <a:off x="3291840" y="2468880"/>
            <a:ext cx="2286000" cy="274320"/>
          </a:xfrm>
          <a:prstGeom prst="rect">
            <a:avLst/>
          </a:prstGeom>
          <a:noFill/>
          <a:ln/>
        </p:spPr>
        <p:txBody>
          <a:bodyPr wrap="square" rtlCol="0" anchor="t"/>
          <a:lstStyle/>
          <a:p>
            <a:pPr indent="0" marL="0">
              <a:buNone/>
            </a:pPr>
            <a:r>
              <a:rPr lang="en-US" sz="1000" dirty="0">
                <a:solidFill>
                  <a:srgbClr val="000000"/>
                </a:solidFill>
                <a:latin typeface="Plus Jakarta Sans Medium" pitchFamily="34" charset="0"/>
                <a:ea typeface="Plus Jakarta Sans Medium" pitchFamily="34" charset="-122"/>
                <a:cs typeface="Plus Jakarta Sans Medium" pitchFamily="34" charset="-120"/>
              </a:rPr>
              <a:t>Yield Efficiency</a:t>
            </a:r>
            <a:endParaRPr lang="en-US" sz="1000" dirty="0"/>
          </a:p>
        </p:txBody>
      </p:sp>
      <p:sp>
        <p:nvSpPr>
          <p:cNvPr id="22" name="Text 15"/>
          <p:cNvSpPr/>
          <p:nvPr/>
        </p:nvSpPr>
        <p:spPr>
          <a:xfrm>
            <a:off x="3383280" y="2880360"/>
            <a:ext cx="1554480" cy="462915"/>
          </a:xfrm>
          <a:prstGeom prst="rect">
            <a:avLst/>
          </a:prstGeom>
          <a:noFill/>
          <a:ln/>
        </p:spPr>
        <p:txBody>
          <a:bodyPr wrap="square" rtlCol="0" anchor="ctr"/>
          <a:lstStyle/>
          <a:p>
            <a:pPr algn="ctr" indent="0" marL="0">
              <a:buNone/>
            </a:pPr>
            <a:r>
              <a:rPr lang="en-US" sz="2100" b="1" dirty="0">
                <a:solidFill>
                  <a:srgbClr val="000000"/>
                </a:solidFill>
                <a:latin typeface="Plus Jakarta Sans" pitchFamily="34" charset="0"/>
                <a:ea typeface="Plus Jakarta Sans" pitchFamily="34" charset="-122"/>
                <a:cs typeface="Plus Jakarta Sans" pitchFamily="34" charset="-120"/>
              </a:rPr>
              <a:t>20% higher</a:t>
            </a:r>
            <a:endParaRPr lang="en-US" sz="2100" dirty="0"/>
          </a:p>
        </p:txBody>
      </p:sp>
      <p:sp>
        <p:nvSpPr>
          <p:cNvPr id="23" name="Text 16"/>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462915"/>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Farming Tomorrow: Innovations Ahead</a:t>
            </a:r>
            <a:endParaRPr lang="en-US" sz="2500" dirty="0"/>
          </a:p>
        </p:txBody>
      </p:sp>
      <p:pic>
        <p:nvPicPr>
          <p:cNvPr id="3" name="Image 0" descr="https://djgurnpwsdoqjscwqbsj.supabase.co/storage/v1/object/public/presentation-templates-data/section20_timeline_line.png">    </p:cNvPr>
          <p:cNvPicPr>
            <a:picLocks noChangeAspect="1"/>
          </p:cNvPicPr>
          <p:nvPr/>
        </p:nvPicPr>
        <p:blipFill>
          <a:blip r:embed="rId2"/>
          <a:stretch>
            <a:fillRect/>
          </a:stretch>
        </p:blipFill>
        <p:spPr>
          <a:xfrm>
            <a:off x="0" y="1388745"/>
            <a:ext cx="9144000" cy="18288"/>
          </a:xfrm>
          <a:prstGeom prst="rect">
            <a:avLst/>
          </a:prstGeom>
        </p:spPr>
      </p:pic>
      <p:pic>
        <p:nvPicPr>
          <p:cNvPr id="4" name="Image 1" descr="https://djgurnpwsdoqjscwqbsj.supabase.co/storage/v1/object/public/presentation-templates-data/section20_timeline_dot.png">    </p:cNvPr>
          <p:cNvPicPr>
            <a:picLocks noChangeAspect="1"/>
          </p:cNvPicPr>
          <p:nvPr/>
        </p:nvPicPr>
        <p:blipFill>
          <a:blip r:embed="rId3"/>
          <a:stretch>
            <a:fillRect/>
          </a:stretch>
        </p:blipFill>
        <p:spPr>
          <a:xfrm>
            <a:off x="1280160" y="1321880"/>
            <a:ext cx="164592" cy="169736"/>
          </a:xfrm>
          <a:prstGeom prst="rect">
            <a:avLst/>
          </a:prstGeom>
        </p:spPr>
      </p:pic>
      <p:pic>
        <p:nvPicPr>
          <p:cNvPr id="5" name="Image 2" descr="https://djgurnpwsdoqjscwqbsj.supabase.co/storage/v1/object/public/presentation-templates-data/section20_timeline_box1.png">    </p:cNvPr>
          <p:cNvPicPr>
            <a:picLocks noChangeAspect="1"/>
          </p:cNvPicPr>
          <p:nvPr/>
        </p:nvPicPr>
        <p:blipFill>
          <a:blip r:embed="rId4"/>
          <a:stretch>
            <a:fillRect/>
          </a:stretch>
        </p:blipFill>
        <p:spPr>
          <a:xfrm>
            <a:off x="411480" y="1954530"/>
            <a:ext cx="2057400" cy="462915"/>
          </a:xfrm>
          <a:prstGeom prst="rect">
            <a:avLst/>
          </a:prstGeom>
        </p:spPr>
      </p:pic>
      <p:sp>
        <p:nvSpPr>
          <p:cNvPr id="6" name="Text 1"/>
          <p:cNvSpPr/>
          <p:nvPr/>
        </p:nvSpPr>
        <p:spPr>
          <a:xfrm>
            <a:off x="4114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2025</a:t>
            </a:r>
            <a:endParaRPr lang="en-US" sz="1600" dirty="0"/>
          </a:p>
        </p:txBody>
      </p:sp>
      <p:sp>
        <p:nvSpPr>
          <p:cNvPr id="7" name="Text 2"/>
          <p:cNvSpPr/>
          <p:nvPr/>
        </p:nvSpPr>
        <p:spPr>
          <a:xfrm>
            <a:off x="5029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Sustainable Practices</a:t>
            </a:r>
            <a:endParaRPr lang="en-US" sz="1100" dirty="0"/>
          </a:p>
        </p:txBody>
      </p:sp>
      <p:sp>
        <p:nvSpPr>
          <p:cNvPr id="8" name="Text 3"/>
          <p:cNvSpPr/>
          <p:nvPr/>
        </p:nvSpPr>
        <p:spPr>
          <a:xfrm>
            <a:off x="4572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The agricultural sector adopts advanced sustainable practices that minimize environmental impact. This trend focuses on reducing carbon footprints, conserving water, and enhancing soil health through ecological approaches and technology-driven solutions.</a:t>
            </a:r>
            <a:endParaRPr lang="en-US" sz="900" dirty="0"/>
          </a:p>
        </p:txBody>
      </p:sp>
      <p:pic>
        <p:nvPicPr>
          <p:cNvPr id="9" name="Image 3" descr="https://djgurnpwsdoqjscwqbsj.supabase.co/storage/v1/object/public/presentation-templates-data/section20_timeline_dot.png">    </p:cNvPr>
          <p:cNvPicPr>
            <a:picLocks noChangeAspect="1"/>
          </p:cNvPicPr>
          <p:nvPr/>
        </p:nvPicPr>
        <p:blipFill>
          <a:blip r:embed="rId5"/>
          <a:stretch>
            <a:fillRect/>
          </a:stretch>
        </p:blipFill>
        <p:spPr>
          <a:xfrm>
            <a:off x="3337560" y="1321880"/>
            <a:ext cx="164592" cy="169736"/>
          </a:xfrm>
          <a:prstGeom prst="rect">
            <a:avLst/>
          </a:prstGeom>
        </p:spPr>
      </p:pic>
      <p:pic>
        <p:nvPicPr>
          <p:cNvPr id="10" name="Image 4" descr="https://djgurnpwsdoqjscwqbsj.supabase.co/storage/v1/object/public/presentation-templates-data/section20_timeline_box2.png">    </p:cNvPr>
          <p:cNvPicPr>
            <a:picLocks noChangeAspect="1"/>
          </p:cNvPicPr>
          <p:nvPr/>
        </p:nvPicPr>
        <p:blipFill>
          <a:blip r:embed="rId6"/>
          <a:stretch>
            <a:fillRect/>
          </a:stretch>
        </p:blipFill>
        <p:spPr>
          <a:xfrm>
            <a:off x="2468880" y="1954530"/>
            <a:ext cx="2057400" cy="462915"/>
          </a:xfrm>
          <a:prstGeom prst="rect">
            <a:avLst/>
          </a:prstGeom>
        </p:spPr>
      </p:pic>
      <p:sp>
        <p:nvSpPr>
          <p:cNvPr id="11" name="Text 4"/>
          <p:cNvSpPr/>
          <p:nvPr/>
        </p:nvSpPr>
        <p:spPr>
          <a:xfrm>
            <a:off x="24688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2027</a:t>
            </a:r>
            <a:endParaRPr lang="en-US" sz="1600" dirty="0"/>
          </a:p>
        </p:txBody>
      </p:sp>
      <p:sp>
        <p:nvSpPr>
          <p:cNvPr id="12" name="Text 5"/>
          <p:cNvSpPr/>
          <p:nvPr/>
        </p:nvSpPr>
        <p:spPr>
          <a:xfrm>
            <a:off x="25603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Smart Farming</a:t>
            </a:r>
            <a:endParaRPr lang="en-US" sz="1100" dirty="0"/>
          </a:p>
        </p:txBody>
      </p:sp>
      <p:sp>
        <p:nvSpPr>
          <p:cNvPr id="13" name="Text 6"/>
          <p:cNvSpPr/>
          <p:nvPr/>
        </p:nvSpPr>
        <p:spPr>
          <a:xfrm>
            <a:off x="25146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The integration of IoT and AI into agriculture will lead to smarter farming techniques. Farmers will utilize data analytics for real-time monitoring of crops and livestock, optimizing yields and resource management with precision technology.</a:t>
            </a:r>
            <a:endParaRPr lang="en-US" sz="900" dirty="0"/>
          </a:p>
        </p:txBody>
      </p:sp>
      <p:pic>
        <p:nvPicPr>
          <p:cNvPr id="14" name="Image 5" descr="https://djgurnpwsdoqjscwqbsj.supabase.co/storage/v1/object/public/presentation-templates-data/section20_timeline_dot.png">    </p:cNvPr>
          <p:cNvPicPr>
            <a:picLocks noChangeAspect="1"/>
          </p:cNvPicPr>
          <p:nvPr/>
        </p:nvPicPr>
        <p:blipFill>
          <a:blip r:embed="rId7"/>
          <a:stretch>
            <a:fillRect/>
          </a:stretch>
        </p:blipFill>
        <p:spPr>
          <a:xfrm>
            <a:off x="5394960" y="1321880"/>
            <a:ext cx="164592" cy="169736"/>
          </a:xfrm>
          <a:prstGeom prst="rect">
            <a:avLst/>
          </a:prstGeom>
        </p:spPr>
      </p:pic>
      <p:pic>
        <p:nvPicPr>
          <p:cNvPr id="15" name="Image 6" descr="https://djgurnpwsdoqjscwqbsj.supabase.co/storage/v1/object/public/presentation-templates-data/section20_timeline_box1.png">    </p:cNvPr>
          <p:cNvPicPr>
            <a:picLocks noChangeAspect="1"/>
          </p:cNvPicPr>
          <p:nvPr/>
        </p:nvPicPr>
        <p:blipFill>
          <a:blip r:embed="rId8"/>
          <a:stretch>
            <a:fillRect/>
          </a:stretch>
        </p:blipFill>
        <p:spPr>
          <a:xfrm>
            <a:off x="4526280" y="1954530"/>
            <a:ext cx="2057400" cy="462915"/>
          </a:xfrm>
          <a:prstGeom prst="rect">
            <a:avLst/>
          </a:prstGeom>
        </p:spPr>
      </p:pic>
      <p:sp>
        <p:nvSpPr>
          <p:cNvPr id="16" name="Text 7"/>
          <p:cNvSpPr/>
          <p:nvPr/>
        </p:nvSpPr>
        <p:spPr>
          <a:xfrm>
            <a:off x="45262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2030</a:t>
            </a:r>
            <a:endParaRPr lang="en-US" sz="1600" dirty="0"/>
          </a:p>
        </p:txBody>
      </p:sp>
      <p:sp>
        <p:nvSpPr>
          <p:cNvPr id="17" name="Text 8"/>
          <p:cNvSpPr/>
          <p:nvPr/>
        </p:nvSpPr>
        <p:spPr>
          <a:xfrm>
            <a:off x="46177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Genetic Innovations</a:t>
            </a:r>
            <a:endParaRPr lang="en-US" sz="1100" dirty="0"/>
          </a:p>
        </p:txBody>
      </p:sp>
      <p:sp>
        <p:nvSpPr>
          <p:cNvPr id="18" name="Text 9"/>
          <p:cNvSpPr/>
          <p:nvPr/>
        </p:nvSpPr>
        <p:spPr>
          <a:xfrm>
            <a:off x="45720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Genetic engineering will revolutionize crop production with the introduction of genetically modified organisms (GMOs) that are resistant to pests and diseases. These innovations will ensure higher yield potential and food security amid changing climate conditions.</a:t>
            </a:r>
            <a:endParaRPr lang="en-US" sz="900" dirty="0"/>
          </a:p>
        </p:txBody>
      </p:sp>
      <p:pic>
        <p:nvPicPr>
          <p:cNvPr id="19" name="Image 7" descr="https://djgurnpwsdoqjscwqbsj.supabase.co/storage/v1/object/public/presentation-templates-data/section20_timeline_dot.png">    </p:cNvPr>
          <p:cNvPicPr>
            <a:picLocks noChangeAspect="1"/>
          </p:cNvPicPr>
          <p:nvPr/>
        </p:nvPicPr>
        <p:blipFill>
          <a:blip r:embed="rId9"/>
          <a:stretch>
            <a:fillRect/>
          </a:stretch>
        </p:blipFill>
        <p:spPr>
          <a:xfrm>
            <a:off x="7452360" y="1321880"/>
            <a:ext cx="164592" cy="169736"/>
          </a:xfrm>
          <a:prstGeom prst="rect">
            <a:avLst/>
          </a:prstGeom>
        </p:spPr>
      </p:pic>
      <p:pic>
        <p:nvPicPr>
          <p:cNvPr id="20" name="Image 8" descr="https://djgurnpwsdoqjscwqbsj.supabase.co/storage/v1/object/public/presentation-templates-data/section20_timeline_box2.png">    </p:cNvPr>
          <p:cNvPicPr>
            <a:picLocks noChangeAspect="1"/>
          </p:cNvPicPr>
          <p:nvPr/>
        </p:nvPicPr>
        <p:blipFill>
          <a:blip r:embed="rId10"/>
          <a:stretch>
            <a:fillRect/>
          </a:stretch>
        </p:blipFill>
        <p:spPr>
          <a:xfrm>
            <a:off x="6583680" y="1954530"/>
            <a:ext cx="2057400" cy="462915"/>
          </a:xfrm>
          <a:prstGeom prst="rect">
            <a:avLst/>
          </a:prstGeom>
        </p:spPr>
      </p:pic>
      <p:sp>
        <p:nvSpPr>
          <p:cNvPr id="21" name="Text 10"/>
          <p:cNvSpPr/>
          <p:nvPr/>
        </p:nvSpPr>
        <p:spPr>
          <a:xfrm>
            <a:off x="6583680" y="1543050"/>
            <a:ext cx="1920240" cy="360045"/>
          </a:xfrm>
          <a:prstGeom prst="rect">
            <a:avLst/>
          </a:prstGeom>
          <a:noFill/>
          <a:ln/>
        </p:spPr>
        <p:txBody>
          <a:bodyPr wrap="square" rtlCol="0" anchor="ctr"/>
          <a:lstStyle/>
          <a:p>
            <a:pPr algn="ctr" indent="0" marL="0">
              <a:buNone/>
            </a:pPr>
            <a:r>
              <a:rPr lang="en-US" sz="1600" b="1" dirty="0">
                <a:solidFill>
                  <a:srgbClr val="000000"/>
                </a:solidFill>
                <a:latin typeface="Plus Jakarta Sans" pitchFamily="34" charset="0"/>
                <a:ea typeface="Plus Jakarta Sans" pitchFamily="34" charset="-122"/>
                <a:cs typeface="Plus Jakarta Sans" pitchFamily="34" charset="-120"/>
              </a:rPr>
              <a:t>2035</a:t>
            </a:r>
            <a:endParaRPr lang="en-US" sz="1600" dirty="0"/>
          </a:p>
        </p:txBody>
      </p:sp>
      <p:sp>
        <p:nvSpPr>
          <p:cNvPr id="22" name="Text 11"/>
          <p:cNvSpPr/>
          <p:nvPr/>
        </p:nvSpPr>
        <p:spPr>
          <a:xfrm>
            <a:off x="6675120" y="1954530"/>
            <a:ext cx="1874520" cy="462915"/>
          </a:xfrm>
          <a:prstGeom prst="rect">
            <a:avLst/>
          </a:prstGeom>
          <a:noFill/>
          <a:ln/>
        </p:spPr>
        <p:txBody>
          <a:bodyPr wrap="square" rtlCol="0" anchor="ctr"/>
          <a:lstStyle/>
          <a:p>
            <a:pPr algn="ctr" indent="0" marL="0">
              <a:buNone/>
            </a:pPr>
            <a:r>
              <a:rPr lang="en-US" sz="1100" b="1" dirty="0">
                <a:solidFill>
                  <a:srgbClr val="FFFFFF"/>
                </a:solidFill>
                <a:latin typeface="Plus Jakarta Sans Medium" pitchFamily="34" charset="0"/>
                <a:ea typeface="Plus Jakarta Sans Medium" pitchFamily="34" charset="-122"/>
                <a:cs typeface="Plus Jakarta Sans Medium" pitchFamily="34" charset="-120"/>
              </a:rPr>
              <a:t>Vertical Farming Surge</a:t>
            </a:r>
            <a:endParaRPr lang="en-US" sz="1100" dirty="0"/>
          </a:p>
        </p:txBody>
      </p:sp>
      <p:sp>
        <p:nvSpPr>
          <p:cNvPr id="23" name="Text 12"/>
          <p:cNvSpPr/>
          <p:nvPr/>
        </p:nvSpPr>
        <p:spPr>
          <a:xfrm>
            <a:off x="6629400" y="2571750"/>
            <a:ext cx="1737360" cy="914400"/>
          </a:xfrm>
          <a:prstGeom prst="rect">
            <a:avLst/>
          </a:prstGeom>
          <a:noFill/>
          <a:ln/>
        </p:spPr>
        <p:txBody>
          <a:bodyPr wrap="square" rtlCol="0" anchor="t"/>
          <a:lstStyle/>
          <a:p>
            <a:pPr indent="0" marL="0">
              <a:lnSpc>
                <a:spcPts val="1200"/>
              </a:lnSpc>
              <a:buNone/>
            </a:pPr>
            <a:r>
              <a:rPr lang="en-US" sz="900" dirty="0">
                <a:solidFill>
                  <a:srgbClr val="262527"/>
                </a:solidFill>
                <a:latin typeface="Plus Jakarta Sans" pitchFamily="34" charset="0"/>
                <a:ea typeface="Plus Jakarta Sans" pitchFamily="34" charset="-122"/>
                <a:cs typeface="Plus Jakarta Sans" pitchFamily="34" charset="-120"/>
              </a:rPr>
              <a:t>Vertical farming will gain traction as urbanization increases. Controlled environment agriculture allows for year-round crop production, utilizing significantly less land and resources, thus reshaping food production in urban landscapes.</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a:t>
            </a:r>
            <a:endParaRPr lang="en-US" sz="2500" dirty="0"/>
          </a:p>
        </p:txBody>
      </p:sp>
      <p:pic>
        <p:nvPicPr>
          <p:cNvPr id="3" name="Image 0" descr="https://djgurnpwsdoqjscwqbsj.supabase.co/storage/v1/object/public/presentation-templates-data/section20_TOC_box1.png">    </p:cNvPr>
          <p:cNvPicPr>
            <a:picLocks noChangeAspect="1"/>
          </p:cNvPicPr>
          <p:nvPr/>
        </p:nvPicPr>
        <p:blipFill>
          <a:blip r:embed="rId2"/>
          <a:stretch>
            <a:fillRect/>
          </a:stretch>
        </p:blipFill>
        <p:spPr>
          <a:xfrm>
            <a:off x="640080" y="1285875"/>
            <a:ext cx="457200" cy="411480"/>
          </a:xfrm>
          <a:prstGeom prst="rect">
            <a:avLst/>
          </a:prstGeom>
        </p:spPr>
      </p:pic>
      <p:sp>
        <p:nvSpPr>
          <p:cNvPr id="4" name="Text 1"/>
          <p:cNvSpPr/>
          <p:nvPr/>
        </p:nvSpPr>
        <p:spPr>
          <a:xfrm>
            <a:off x="64008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01</a:t>
            </a:r>
            <a:endParaRPr lang="en-US" sz="1400" dirty="0"/>
          </a:p>
        </p:txBody>
      </p:sp>
      <p:sp>
        <p:nvSpPr>
          <p:cNvPr id="5" name="Text 2"/>
          <p:cNvSpPr/>
          <p:nvPr/>
        </p:nvSpPr>
        <p:spPr>
          <a:xfrm>
            <a:off x="109728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Tech in Agriculture</a:t>
            </a:r>
            <a:endParaRPr lang="en-US" sz="1200" dirty="0"/>
          </a:p>
        </p:txBody>
      </p:sp>
      <p:pic>
        <p:nvPicPr>
          <p:cNvPr id="6" name="Image 1" descr="https://djgurnpwsdoqjscwqbsj.supabase.co/storage/v1/object/public/presentation-templates-data/section20_TOC_box2.png">    </p:cNvPr>
          <p:cNvPicPr>
            <a:picLocks noChangeAspect="1"/>
          </p:cNvPicPr>
          <p:nvPr/>
        </p:nvPicPr>
        <p:blipFill>
          <a:blip r:embed="rId3"/>
          <a:stretch>
            <a:fillRect/>
          </a:stretch>
        </p:blipFill>
        <p:spPr>
          <a:xfrm>
            <a:off x="3474720" y="1285875"/>
            <a:ext cx="457200" cy="411480"/>
          </a:xfrm>
          <a:prstGeom prst="rect">
            <a:avLst/>
          </a:prstGeom>
        </p:spPr>
      </p:pic>
      <p:sp>
        <p:nvSpPr>
          <p:cNvPr id="7" name="Text 3"/>
          <p:cNvSpPr/>
          <p:nvPr/>
        </p:nvSpPr>
        <p:spPr>
          <a:xfrm>
            <a:off x="347472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02</a:t>
            </a:r>
            <a:endParaRPr lang="en-US" sz="1400" dirty="0"/>
          </a:p>
        </p:txBody>
      </p:sp>
      <p:sp>
        <p:nvSpPr>
          <p:cNvPr id="8" name="Text 4"/>
          <p:cNvSpPr/>
          <p:nvPr/>
        </p:nvSpPr>
        <p:spPr>
          <a:xfrm>
            <a:off x="393192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The Role of Technology in Agriculture</a:t>
            </a:r>
            <a:endParaRPr lang="en-US" sz="1200" dirty="0"/>
          </a:p>
        </p:txBody>
      </p:sp>
      <p:pic>
        <p:nvPicPr>
          <p:cNvPr id="9" name="Image 2" descr="https://djgurnpwsdoqjscwqbsj.supabase.co/storage/v1/object/public/presentation-templates-data/section20_TOC_box1.png">    </p:cNvPr>
          <p:cNvPicPr>
            <a:picLocks noChangeAspect="1"/>
          </p:cNvPicPr>
          <p:nvPr/>
        </p:nvPicPr>
        <p:blipFill>
          <a:blip r:embed="rId4"/>
          <a:stretch>
            <a:fillRect/>
          </a:stretch>
        </p:blipFill>
        <p:spPr>
          <a:xfrm>
            <a:off x="6309360" y="1285875"/>
            <a:ext cx="457200" cy="411480"/>
          </a:xfrm>
          <a:prstGeom prst="rect">
            <a:avLst/>
          </a:prstGeom>
        </p:spPr>
      </p:pic>
      <p:sp>
        <p:nvSpPr>
          <p:cNvPr id="10" name="Text 5"/>
          <p:cNvSpPr/>
          <p:nvPr/>
        </p:nvSpPr>
        <p:spPr>
          <a:xfrm>
            <a:off x="630936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03</a:t>
            </a:r>
            <a:endParaRPr lang="en-US" sz="1400" dirty="0"/>
          </a:p>
        </p:txBody>
      </p:sp>
      <p:sp>
        <p:nvSpPr>
          <p:cNvPr id="11" name="Text 6"/>
          <p:cNvSpPr/>
          <p:nvPr/>
        </p:nvSpPr>
        <p:spPr>
          <a:xfrm>
            <a:off x="676656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Precision Agriculture</a:t>
            </a:r>
            <a:endParaRPr lang="en-US" sz="1200" dirty="0"/>
          </a:p>
        </p:txBody>
      </p:sp>
      <p:pic>
        <p:nvPicPr>
          <p:cNvPr id="12" name="Image 3" descr="https://djgurnpwsdoqjscwqbsj.supabase.co/storage/v1/object/public/presentation-templates-data/section20_TOC_box1.png">    </p:cNvPr>
          <p:cNvPicPr>
            <a:picLocks noChangeAspect="1"/>
          </p:cNvPicPr>
          <p:nvPr/>
        </p:nvPicPr>
        <p:blipFill>
          <a:blip r:embed="rId5"/>
          <a:stretch>
            <a:fillRect/>
          </a:stretch>
        </p:blipFill>
        <p:spPr>
          <a:xfrm>
            <a:off x="640080" y="2314575"/>
            <a:ext cx="457200" cy="411480"/>
          </a:xfrm>
          <a:prstGeom prst="rect">
            <a:avLst/>
          </a:prstGeom>
        </p:spPr>
      </p:pic>
      <p:sp>
        <p:nvSpPr>
          <p:cNvPr id="13" name="Text 7"/>
          <p:cNvSpPr/>
          <p:nvPr/>
        </p:nvSpPr>
        <p:spPr>
          <a:xfrm>
            <a:off x="640080" y="23660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04</a:t>
            </a:r>
            <a:endParaRPr lang="en-US" sz="1400" dirty="0"/>
          </a:p>
        </p:txBody>
      </p:sp>
      <p:sp>
        <p:nvSpPr>
          <p:cNvPr id="14" name="Text 8"/>
          <p:cNvSpPr/>
          <p:nvPr/>
        </p:nvSpPr>
        <p:spPr>
          <a:xfrm>
            <a:off x="1097280" y="23145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Benefits of Precision Agriculture</a:t>
            </a:r>
            <a:endParaRPr lang="en-US" sz="1200" dirty="0"/>
          </a:p>
        </p:txBody>
      </p:sp>
      <p:pic>
        <p:nvPicPr>
          <p:cNvPr id="15" name="Image 4" descr="https://djgurnpwsdoqjscwqbsj.supabase.co/storage/v1/object/public/presentation-templates-data/section20_TOC_box2.png">    </p:cNvPr>
          <p:cNvPicPr>
            <a:picLocks noChangeAspect="1"/>
          </p:cNvPicPr>
          <p:nvPr/>
        </p:nvPicPr>
        <p:blipFill>
          <a:blip r:embed="rId6"/>
          <a:stretch>
            <a:fillRect/>
          </a:stretch>
        </p:blipFill>
        <p:spPr>
          <a:xfrm>
            <a:off x="3474720" y="2314575"/>
            <a:ext cx="457200" cy="411480"/>
          </a:xfrm>
          <a:prstGeom prst="rect">
            <a:avLst/>
          </a:prstGeom>
        </p:spPr>
      </p:pic>
      <p:sp>
        <p:nvSpPr>
          <p:cNvPr id="16" name="Text 9"/>
          <p:cNvSpPr/>
          <p:nvPr/>
        </p:nvSpPr>
        <p:spPr>
          <a:xfrm>
            <a:off x="3474720" y="23660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05</a:t>
            </a:r>
            <a:endParaRPr lang="en-US" sz="1400" dirty="0"/>
          </a:p>
        </p:txBody>
      </p:sp>
      <p:sp>
        <p:nvSpPr>
          <p:cNvPr id="17" name="Text 10"/>
          <p:cNvSpPr/>
          <p:nvPr/>
        </p:nvSpPr>
        <p:spPr>
          <a:xfrm>
            <a:off x="3931920" y="23145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Revolutionizing Agriculture with Drones</a:t>
            </a:r>
            <a:endParaRPr lang="en-US" sz="1200" dirty="0"/>
          </a:p>
        </p:txBody>
      </p:sp>
      <p:pic>
        <p:nvPicPr>
          <p:cNvPr id="18" name="Image 5" descr="https://djgurnpwsdoqjscwqbsj.supabase.co/storage/v1/object/public/presentation-templates-data/section20_TOC_box1.png">    </p:cNvPr>
          <p:cNvPicPr>
            <a:picLocks noChangeAspect="1"/>
          </p:cNvPicPr>
          <p:nvPr/>
        </p:nvPicPr>
        <p:blipFill>
          <a:blip r:embed="rId7"/>
          <a:stretch>
            <a:fillRect/>
          </a:stretch>
        </p:blipFill>
        <p:spPr>
          <a:xfrm>
            <a:off x="6309360" y="2314575"/>
            <a:ext cx="457200" cy="411480"/>
          </a:xfrm>
          <a:prstGeom prst="rect">
            <a:avLst/>
          </a:prstGeom>
        </p:spPr>
      </p:pic>
      <p:sp>
        <p:nvSpPr>
          <p:cNvPr id="19" name="Text 11"/>
          <p:cNvSpPr/>
          <p:nvPr/>
        </p:nvSpPr>
        <p:spPr>
          <a:xfrm>
            <a:off x="6309360" y="23660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06</a:t>
            </a:r>
            <a:endParaRPr lang="en-US" sz="1400" dirty="0"/>
          </a:p>
        </p:txBody>
      </p:sp>
      <p:sp>
        <p:nvSpPr>
          <p:cNvPr id="20" name="Text 12"/>
          <p:cNvSpPr/>
          <p:nvPr/>
        </p:nvSpPr>
        <p:spPr>
          <a:xfrm>
            <a:off x="6766560" y="23145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Soil-less Revolution</a:t>
            </a:r>
            <a:endParaRPr lang="en-US" sz="1200" dirty="0"/>
          </a:p>
        </p:txBody>
      </p:sp>
      <p:pic>
        <p:nvPicPr>
          <p:cNvPr id="21" name="Image 6" descr="https://djgurnpwsdoqjscwqbsj.supabase.co/storage/v1/object/public/presentation-templates-data/section20_TOC_box1.png">    </p:cNvPr>
          <p:cNvPicPr>
            <a:picLocks noChangeAspect="1"/>
          </p:cNvPicPr>
          <p:nvPr/>
        </p:nvPicPr>
        <p:blipFill>
          <a:blip r:embed="rId8"/>
          <a:stretch>
            <a:fillRect/>
          </a:stretch>
        </p:blipFill>
        <p:spPr>
          <a:xfrm>
            <a:off x="640080" y="3343275"/>
            <a:ext cx="457200" cy="411480"/>
          </a:xfrm>
          <a:prstGeom prst="rect">
            <a:avLst/>
          </a:prstGeom>
        </p:spPr>
      </p:pic>
      <p:sp>
        <p:nvSpPr>
          <p:cNvPr id="22" name="Text 13"/>
          <p:cNvSpPr/>
          <p:nvPr/>
        </p:nvSpPr>
        <p:spPr>
          <a:xfrm>
            <a:off x="640080" y="33947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07</a:t>
            </a:r>
            <a:endParaRPr lang="en-US" sz="1400" dirty="0"/>
          </a:p>
        </p:txBody>
      </p:sp>
      <p:sp>
        <p:nvSpPr>
          <p:cNvPr id="23" name="Text 14"/>
          <p:cNvSpPr/>
          <p:nvPr/>
        </p:nvSpPr>
        <p:spPr>
          <a:xfrm>
            <a:off x="1097280" y="33432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Challenges in Aeroponics</a:t>
            </a:r>
            <a:endParaRPr lang="en-US" sz="1200" dirty="0"/>
          </a:p>
        </p:txBody>
      </p:sp>
      <p:pic>
        <p:nvPicPr>
          <p:cNvPr id="24" name="Image 7" descr="https://djgurnpwsdoqjscwqbsj.supabase.co/storage/v1/object/public/presentation-templates-data/section20_TOC_box2.png">    </p:cNvPr>
          <p:cNvPicPr>
            <a:picLocks noChangeAspect="1"/>
          </p:cNvPicPr>
          <p:nvPr/>
        </p:nvPicPr>
        <p:blipFill>
          <a:blip r:embed="rId9"/>
          <a:stretch>
            <a:fillRect/>
          </a:stretch>
        </p:blipFill>
        <p:spPr>
          <a:xfrm>
            <a:off x="3474720" y="3343275"/>
            <a:ext cx="457200" cy="411480"/>
          </a:xfrm>
          <a:prstGeom prst="rect">
            <a:avLst/>
          </a:prstGeom>
        </p:spPr>
      </p:pic>
      <p:sp>
        <p:nvSpPr>
          <p:cNvPr id="25" name="Text 15"/>
          <p:cNvSpPr/>
          <p:nvPr/>
        </p:nvSpPr>
        <p:spPr>
          <a:xfrm>
            <a:off x="3474720" y="33947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08</a:t>
            </a:r>
            <a:endParaRPr lang="en-US" sz="1400" dirty="0"/>
          </a:p>
        </p:txBody>
      </p:sp>
      <p:sp>
        <p:nvSpPr>
          <p:cNvPr id="26" name="Text 16"/>
          <p:cNvSpPr/>
          <p:nvPr/>
        </p:nvSpPr>
        <p:spPr>
          <a:xfrm>
            <a:off x="3931920" y="33432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Livestock Innovations</a:t>
            </a:r>
            <a:endParaRPr lang="en-US" sz="1200" dirty="0"/>
          </a:p>
        </p:txBody>
      </p:sp>
      <p:pic>
        <p:nvPicPr>
          <p:cNvPr id="27" name="Image 8" descr="https://djgurnpwsdoqjscwqbsj.supabase.co/storage/v1/object/public/presentation-templates-data/section20_TOC_box1.png">    </p:cNvPr>
          <p:cNvPicPr>
            <a:picLocks noChangeAspect="1"/>
          </p:cNvPicPr>
          <p:nvPr/>
        </p:nvPicPr>
        <p:blipFill>
          <a:blip r:embed="rId10"/>
          <a:stretch>
            <a:fillRect/>
          </a:stretch>
        </p:blipFill>
        <p:spPr>
          <a:xfrm>
            <a:off x="6309360" y="3343275"/>
            <a:ext cx="457200" cy="411480"/>
          </a:xfrm>
          <a:prstGeom prst="rect">
            <a:avLst/>
          </a:prstGeom>
        </p:spPr>
      </p:pic>
      <p:sp>
        <p:nvSpPr>
          <p:cNvPr id="28" name="Text 17"/>
          <p:cNvSpPr/>
          <p:nvPr/>
        </p:nvSpPr>
        <p:spPr>
          <a:xfrm>
            <a:off x="6309360" y="33947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09</a:t>
            </a:r>
            <a:endParaRPr lang="en-US" sz="1400" dirty="0"/>
          </a:p>
        </p:txBody>
      </p:sp>
      <p:sp>
        <p:nvSpPr>
          <p:cNvPr id="29" name="Text 18"/>
          <p:cNvSpPr/>
          <p:nvPr/>
        </p:nvSpPr>
        <p:spPr>
          <a:xfrm>
            <a:off x="6766560" y="33432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Sustainable Practices in Agriculture</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229600" cy="457200"/>
          </a:xfrm>
          <a:prstGeom prst="rect">
            <a:avLst/>
          </a:prstGeom>
          <a:noFill/>
          <a:ln/>
        </p:spPr>
        <p:txBody>
          <a:bodyPr wrap="square" rtlCol="0" anchor="ctr"/>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Table of content</a:t>
            </a:r>
            <a:endParaRPr lang="en-US" sz="2500" dirty="0"/>
          </a:p>
        </p:txBody>
      </p:sp>
      <p:pic>
        <p:nvPicPr>
          <p:cNvPr id="3" name="Image 0" descr="https://djgurnpwsdoqjscwqbsj.supabase.co/storage/v1/object/public/presentation-templates-data/section20_TOC_box1.png">    </p:cNvPr>
          <p:cNvPicPr>
            <a:picLocks noChangeAspect="1"/>
          </p:cNvPicPr>
          <p:nvPr/>
        </p:nvPicPr>
        <p:blipFill>
          <a:blip r:embed="rId2"/>
          <a:stretch>
            <a:fillRect/>
          </a:stretch>
        </p:blipFill>
        <p:spPr>
          <a:xfrm>
            <a:off x="640080" y="1285875"/>
            <a:ext cx="457200" cy="411480"/>
          </a:xfrm>
          <a:prstGeom prst="rect">
            <a:avLst/>
          </a:prstGeom>
        </p:spPr>
      </p:pic>
      <p:sp>
        <p:nvSpPr>
          <p:cNvPr id="4" name="Text 1"/>
          <p:cNvSpPr/>
          <p:nvPr/>
        </p:nvSpPr>
        <p:spPr>
          <a:xfrm>
            <a:off x="640080" y="1337310"/>
            <a:ext cx="457200" cy="360045"/>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5" name="Text 2"/>
          <p:cNvSpPr/>
          <p:nvPr/>
        </p:nvSpPr>
        <p:spPr>
          <a:xfrm>
            <a:off x="1097280" y="1285875"/>
            <a:ext cx="2011680" cy="411480"/>
          </a:xfrm>
          <a:prstGeom prst="rect">
            <a:avLst/>
          </a:prstGeom>
          <a:noFill/>
          <a:ln/>
        </p:spPr>
        <p:txBody>
          <a:bodyPr wrap="square" rtlCol="0" anchor="t"/>
          <a:lstStyle/>
          <a:p>
            <a:pPr algn="l" indent="0" marL="0">
              <a:buNone/>
            </a:pPr>
            <a:r>
              <a:rPr lang="en-US" sz="1200" b="1" dirty="0">
                <a:solidFill>
                  <a:srgbClr val="000000"/>
                </a:solidFill>
                <a:latin typeface="Plus Jakarta Sans" pitchFamily="34" charset="0"/>
                <a:ea typeface="Plus Jakarta Sans" pitchFamily="34" charset="-122"/>
                <a:cs typeface="Plus Jakarta Sans" pitchFamily="34" charset="-120"/>
              </a:rPr>
              <a:t>Farming Tomorrow: Innovations Ahead</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Tech in Agriculture</a:t>
            </a:r>
            <a:endParaRPr lang="en-US" sz="2500" dirty="0"/>
          </a:p>
        </p:txBody>
      </p:sp>
      <p:sp>
        <p:nvSpPr>
          <p:cNvPr id="3" name="Text 1"/>
          <p:cNvSpPr/>
          <p:nvPr/>
        </p:nvSpPr>
        <p:spPr>
          <a:xfrm>
            <a:off x="50292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01</a:t>
            </a:r>
            <a:endParaRPr lang="en-US" sz="1200" dirty="0"/>
          </a:p>
        </p:txBody>
      </p:sp>
      <p:sp>
        <p:nvSpPr>
          <p:cNvPr id="4" name="Text 2"/>
          <p:cNvSpPr/>
          <p:nvPr/>
        </p:nvSpPr>
        <p:spPr>
          <a:xfrm>
            <a:off x="50292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Evolving Practices</a:t>
            </a:r>
            <a:endParaRPr lang="en-US" sz="1200" dirty="0"/>
          </a:p>
        </p:txBody>
      </p:sp>
      <p:sp>
        <p:nvSpPr>
          <p:cNvPr id="5" name="Text 3"/>
          <p:cNvSpPr/>
          <p:nvPr/>
        </p:nvSpPr>
        <p:spPr>
          <a:xfrm>
            <a:off x="50292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Explore how traditional agricultural methods are evolving through innovative technologies, enhancing productivity and sustainability in modern farming techniques.</a:t>
            </a:r>
            <a:endParaRPr lang="en-US" sz="900" dirty="0"/>
          </a:p>
        </p:txBody>
      </p:sp>
      <p:sp>
        <p:nvSpPr>
          <p:cNvPr id="6" name="Text 4"/>
          <p:cNvSpPr/>
          <p:nvPr/>
        </p:nvSpPr>
        <p:spPr>
          <a:xfrm>
            <a:off x="333756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02</a:t>
            </a:r>
            <a:endParaRPr lang="en-US" sz="1200" dirty="0"/>
          </a:p>
        </p:txBody>
      </p:sp>
      <p:sp>
        <p:nvSpPr>
          <p:cNvPr id="7" name="Text 5"/>
          <p:cNvSpPr/>
          <p:nvPr/>
        </p:nvSpPr>
        <p:spPr>
          <a:xfrm>
            <a:off x="333756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Smart Farming</a:t>
            </a:r>
            <a:endParaRPr lang="en-US" sz="1200" dirty="0"/>
          </a:p>
        </p:txBody>
      </p:sp>
      <p:sp>
        <p:nvSpPr>
          <p:cNvPr id="8" name="Text 6"/>
          <p:cNvSpPr/>
          <p:nvPr/>
        </p:nvSpPr>
        <p:spPr>
          <a:xfrm>
            <a:off x="333756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Delve into the concept of smart farming, where IoT, AI, and big data analytics play a crucial role in optimizing farm management and crop outputs.</a:t>
            </a:r>
            <a:endParaRPr lang="en-US" sz="900" dirty="0"/>
          </a:p>
        </p:txBody>
      </p:sp>
      <p:sp>
        <p:nvSpPr>
          <p:cNvPr id="9" name="Text 7"/>
          <p:cNvSpPr/>
          <p:nvPr/>
        </p:nvSpPr>
        <p:spPr>
          <a:xfrm>
            <a:off x="6172200" y="118300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03</a:t>
            </a:r>
            <a:endParaRPr lang="en-US" sz="1200" dirty="0"/>
          </a:p>
        </p:txBody>
      </p:sp>
      <p:sp>
        <p:nvSpPr>
          <p:cNvPr id="10" name="Text 8"/>
          <p:cNvSpPr/>
          <p:nvPr/>
        </p:nvSpPr>
        <p:spPr>
          <a:xfrm>
            <a:off x="6172200" y="144018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Precision Agriculture</a:t>
            </a:r>
            <a:endParaRPr lang="en-US" sz="1200" dirty="0"/>
          </a:p>
        </p:txBody>
      </p:sp>
      <p:sp>
        <p:nvSpPr>
          <p:cNvPr id="11" name="Text 9"/>
          <p:cNvSpPr/>
          <p:nvPr/>
        </p:nvSpPr>
        <p:spPr>
          <a:xfrm>
            <a:off x="6172200" y="169735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Understand precision agriculture, utilizing GPS and remote sensing to monitor and manage field variability for improved yields and resource efficiency.</a:t>
            </a:r>
            <a:endParaRPr lang="en-US" sz="900" dirty="0"/>
          </a:p>
        </p:txBody>
      </p:sp>
      <p:sp>
        <p:nvSpPr>
          <p:cNvPr id="12" name="Text 10"/>
          <p:cNvSpPr/>
          <p:nvPr/>
        </p:nvSpPr>
        <p:spPr>
          <a:xfrm>
            <a:off x="50292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04</a:t>
            </a:r>
            <a:endParaRPr lang="en-US" sz="1200" dirty="0"/>
          </a:p>
        </p:txBody>
      </p:sp>
      <p:sp>
        <p:nvSpPr>
          <p:cNvPr id="13" name="Text 11"/>
          <p:cNvSpPr/>
          <p:nvPr/>
        </p:nvSpPr>
        <p:spPr>
          <a:xfrm>
            <a:off x="50292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Automation Trends</a:t>
            </a:r>
            <a:endParaRPr lang="en-US" sz="1200" dirty="0"/>
          </a:p>
        </p:txBody>
      </p:sp>
      <p:sp>
        <p:nvSpPr>
          <p:cNvPr id="14" name="Text 12"/>
          <p:cNvSpPr/>
          <p:nvPr/>
        </p:nvSpPr>
        <p:spPr>
          <a:xfrm>
            <a:off x="50292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Discover the latest trends in agricultural automation, including robotics and drones, that are revolutionizing tasks such as planting, monitoring, and harvesting.</a:t>
            </a:r>
            <a:endParaRPr lang="en-US" sz="900" dirty="0"/>
          </a:p>
        </p:txBody>
      </p:sp>
      <p:sp>
        <p:nvSpPr>
          <p:cNvPr id="15" name="Text 13"/>
          <p:cNvSpPr/>
          <p:nvPr/>
        </p:nvSpPr>
        <p:spPr>
          <a:xfrm>
            <a:off x="333756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05</a:t>
            </a:r>
            <a:endParaRPr lang="en-US" sz="1200" dirty="0"/>
          </a:p>
        </p:txBody>
      </p:sp>
      <p:sp>
        <p:nvSpPr>
          <p:cNvPr id="16" name="Text 14"/>
          <p:cNvSpPr/>
          <p:nvPr/>
        </p:nvSpPr>
        <p:spPr>
          <a:xfrm>
            <a:off x="333756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Sustainable Solutions</a:t>
            </a:r>
            <a:endParaRPr lang="en-US" sz="1200" dirty="0"/>
          </a:p>
        </p:txBody>
      </p:sp>
      <p:sp>
        <p:nvSpPr>
          <p:cNvPr id="17" name="Text 15"/>
          <p:cNvSpPr/>
          <p:nvPr/>
        </p:nvSpPr>
        <p:spPr>
          <a:xfrm>
            <a:off x="333756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Learn about sustainable agricultural practices that integrate technology to conserve resources, reduce waste, and promote environmental stewardship.</a:t>
            </a:r>
            <a:endParaRPr lang="en-US" sz="900" dirty="0"/>
          </a:p>
        </p:txBody>
      </p:sp>
      <p:sp>
        <p:nvSpPr>
          <p:cNvPr id="18" name="Text 16"/>
          <p:cNvSpPr/>
          <p:nvPr/>
        </p:nvSpPr>
        <p:spPr>
          <a:xfrm>
            <a:off x="6172200" y="3034665"/>
            <a:ext cx="2286000" cy="228600"/>
          </a:xfrm>
          <a:prstGeom prst="rect">
            <a:avLst/>
          </a:prstGeom>
          <a:noFill/>
          <a:ln/>
        </p:spPr>
        <p:txBody>
          <a:bodyPr wrap="square" rtlCol="0" anchor="b"/>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06</a:t>
            </a:r>
            <a:endParaRPr lang="en-US" sz="1200" dirty="0"/>
          </a:p>
        </p:txBody>
      </p:sp>
      <p:sp>
        <p:nvSpPr>
          <p:cNvPr id="19" name="Text 17"/>
          <p:cNvSpPr/>
          <p:nvPr/>
        </p:nvSpPr>
        <p:spPr>
          <a:xfrm>
            <a:off x="6172200" y="3291840"/>
            <a:ext cx="2560320" cy="228600"/>
          </a:xfrm>
          <a:prstGeom prst="rect">
            <a:avLst/>
          </a:prstGeom>
          <a:noFill/>
          <a:ln/>
        </p:spPr>
        <p:txBody>
          <a:bodyPr wrap="square" rtlCol="0" anchor="ctr"/>
          <a:lstStyle/>
          <a:p>
            <a:pPr indent="0" marL="0">
              <a:lnSpc>
                <a:spcPts val="1500"/>
              </a:lnSpc>
              <a:buNone/>
            </a:pPr>
            <a:r>
              <a:rPr lang="en-US" sz="1200" b="1" dirty="0">
                <a:solidFill>
                  <a:srgbClr val="000000"/>
                </a:solidFill>
                <a:latin typeface="Plus Jakarta Sans" pitchFamily="34" charset="0"/>
                <a:ea typeface="Plus Jakarta Sans" pitchFamily="34" charset="-122"/>
                <a:cs typeface="Plus Jakarta Sans" pitchFamily="34" charset="-120"/>
              </a:rPr>
              <a:t>Future Outlook</a:t>
            </a:r>
            <a:endParaRPr lang="en-US" sz="1200" dirty="0"/>
          </a:p>
        </p:txBody>
      </p:sp>
      <p:sp>
        <p:nvSpPr>
          <p:cNvPr id="20" name="Text 18"/>
          <p:cNvSpPr/>
          <p:nvPr/>
        </p:nvSpPr>
        <p:spPr>
          <a:xfrm>
            <a:off x="6172200" y="3549015"/>
            <a:ext cx="2560320" cy="617220"/>
          </a:xfrm>
          <a:prstGeom prst="rect">
            <a:avLst/>
          </a:prstGeom>
          <a:noFill/>
          <a:ln/>
        </p:spPr>
        <p:txBody>
          <a:bodyPr wrap="square" rtlCol="0" anchor="t"/>
          <a:lstStyle/>
          <a:p>
            <a:pPr indent="0" marL="0">
              <a:lnSpc>
                <a:spcPts val="1300"/>
              </a:lnSpc>
              <a:buNone/>
            </a:pPr>
            <a:r>
              <a:rPr lang="en-US" sz="900" dirty="0">
                <a:solidFill>
                  <a:srgbClr val="262527"/>
                </a:solidFill>
                <a:latin typeface="Plus Jakarta Sans" pitchFamily="34" charset="0"/>
                <a:ea typeface="Plus Jakarta Sans" pitchFamily="34" charset="-122"/>
                <a:cs typeface="Plus Jakarta Sans" pitchFamily="34" charset="-120"/>
              </a:rPr>
              <a:t>Discuss the future of agriculture, focusing on emerging technologies and their potential impact on food security, farming efficiency, and global supply chains.</a:t>
            </a:r>
            <a:endParaRPr lang="en-US" sz="900" dirty="0"/>
          </a:p>
        </p:txBody>
      </p:sp>
      <p:sp>
        <p:nvSpPr>
          <p:cNvPr id="21" name="Text 19"/>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The Role of Technology in Agriculture</a:t>
            </a:r>
            <a:endParaRPr lang="en-US" sz="2500" dirty="0"/>
          </a:p>
        </p:txBody>
      </p:sp>
      <p:sp>
        <p:nvSpPr>
          <p:cNvPr id="3" name="Shape 1"/>
          <p:cNvSpPr/>
          <p:nvPr/>
        </p:nvSpPr>
        <p:spPr>
          <a:xfrm>
            <a:off x="457200" y="1183005"/>
            <a:ext cx="4114800" cy="3343275"/>
          </a:xfrm>
          <a:prstGeom prst="roundRect">
            <a:avLst>
              <a:gd name="adj" fmla="val 821"/>
            </a:avLst>
          </a:prstGeom>
          <a:noFill/>
          <a:ln w="8890">
            <a:solidFill>
              <a:srgbClr val="000000"/>
            </a:solidFill>
            <a:prstDash val="solid"/>
          </a:ln>
        </p:spPr>
      </p:sp>
      <p:sp>
        <p:nvSpPr>
          <p:cNvPr id="4" name="Shape 2"/>
          <p:cNvSpPr/>
          <p:nvPr/>
        </p:nvSpPr>
        <p:spPr>
          <a:xfrm>
            <a:off x="4663440" y="1183005"/>
            <a:ext cx="4114800" cy="3343275"/>
          </a:xfrm>
          <a:prstGeom prst="roundRect">
            <a:avLst>
              <a:gd name="adj" fmla="val 821"/>
            </a:avLst>
          </a:prstGeom>
          <a:noFill/>
          <a:ln w="8890">
            <a:solidFill>
              <a:srgbClr val="000000"/>
            </a:solidFill>
            <a:prstDash val="solid"/>
          </a:ln>
        </p:spPr>
      </p:sp>
      <p:sp>
        <p:nvSpPr>
          <p:cNvPr id="5" name="Text 3"/>
          <p:cNvSpPr/>
          <p:nvPr/>
        </p:nvSpPr>
        <p:spPr>
          <a:xfrm>
            <a:off x="64008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Advantages of Technology</a:t>
            </a:r>
            <a:endParaRPr lang="en-US" sz="1500" dirty="0"/>
          </a:p>
        </p:txBody>
      </p:sp>
      <p:sp>
        <p:nvSpPr>
          <p:cNvPr id="6" name="Text 4"/>
          <p:cNvSpPr/>
          <p:nvPr/>
        </p:nvSpPr>
        <p:spPr>
          <a:xfrm>
            <a:off x="484632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Disadvantages of Technology</a:t>
            </a:r>
            <a:endParaRPr lang="en-US" sz="1500" dirty="0"/>
          </a:p>
        </p:txBody>
      </p:sp>
      <p:pic>
        <p:nvPicPr>
          <p:cNvPr id="7" name="Image 0" descr="https://djgurnpwsdoqjscwqbsj.supabase.co/storage/v1/object/public/presentation-templates-data/like_black.png">    </p:cNvPr>
          <p:cNvPicPr>
            <a:picLocks noChangeAspect="1"/>
          </p:cNvPicPr>
          <p:nvPr/>
        </p:nvPicPr>
        <p:blipFill>
          <a:blip r:embed="rId2"/>
          <a:stretch>
            <a:fillRect/>
          </a:stretch>
        </p:blipFill>
        <p:spPr>
          <a:xfrm>
            <a:off x="4114800" y="1440180"/>
            <a:ext cx="182880" cy="205740"/>
          </a:xfrm>
          <a:prstGeom prst="rect">
            <a:avLst/>
          </a:prstGeom>
        </p:spPr>
      </p:pic>
      <p:pic>
        <p:nvPicPr>
          <p:cNvPr id="8" name="Image 1" descr="https://djgurnpwsdoqjscwqbsj.supabase.co/storage/v1/object/public/presentation-templates-data/dislike_black.png">    </p:cNvPr>
          <p:cNvPicPr>
            <a:picLocks noChangeAspect="1"/>
          </p:cNvPicPr>
          <p:nvPr/>
        </p:nvPicPr>
        <p:blipFill>
          <a:blip r:embed="rId3"/>
          <a:stretch>
            <a:fillRect/>
          </a:stretch>
        </p:blipFill>
        <p:spPr>
          <a:xfrm>
            <a:off x="8321040" y="1440180"/>
            <a:ext cx="201168" cy="216027"/>
          </a:xfrm>
          <a:prstGeom prst="rect">
            <a:avLst/>
          </a:prstGeom>
        </p:spPr>
      </p:pic>
      <p:sp>
        <p:nvSpPr>
          <p:cNvPr id="9" name="Text 5"/>
          <p:cNvSpPr/>
          <p:nvPr/>
        </p:nvSpPr>
        <p:spPr>
          <a:xfrm>
            <a:off x="64008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Increased efficiency through automated machinery reduces labor costs and time spent on tasks.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Precision farming allows for targeted resource usage, minimizing waste and maximizing yields.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Data analytics provide insights for better decision-making and crop management strategies.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Technology facilitates remote monitoring and real-time updates, improving farm management.</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Drones and satellites enhance crop surveillance, allowing timely interventions to improve crop health.</a:t>
            </a:r>
            <a:endParaRPr lang="en-US" sz="800" dirty="0"/>
          </a:p>
        </p:txBody>
      </p:sp>
      <p:sp>
        <p:nvSpPr>
          <p:cNvPr id="10" name="Text 6"/>
          <p:cNvSpPr/>
          <p:nvPr/>
        </p:nvSpPr>
        <p:spPr>
          <a:xfrm>
            <a:off x="484632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High initial investment costs can be a barrier for small-scale farmers to adopt technology.</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Dependence on technology may lead to loss of traditional farming skills and knowledge.</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Technological failures or cyber threats can disrupt agricultural operations significantly.</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Access to technology varies by region, creating disparities in agricultural productivity.</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Over-reliance on technology may result in reduced resilience to unforeseen challenges like climate change.</a:t>
            </a:r>
            <a:endParaRPr lang="en-US" sz="800" dirty="0"/>
          </a:p>
        </p:txBody>
      </p:sp>
      <p:sp>
        <p:nvSpPr>
          <p:cNvPr id="11" name="Text 7"/>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Precision Agriculture</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What is Precision Agriculture?</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Precision agriculture is a modern farming technique that enhances crop yield through real-time data collection, allowing farmers to make informed...</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Importance of Real-Time Data</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Real-time data plays a critical role in precision agriculture by providing farmers with up-to-date information on weather, soil conditions, and...</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Technologies Used</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Various technologies, including GPS, sensors, and satellite imagery, are utilized in precision agriculture to gather data that supports effective decision-making...</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Benefits of Precision Agriculture</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The implementation of precision agriculture leads to increased efficiency, reduced waste, better crop quality, and ultimately enhances sustainability within the...</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Future of Farming</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As technology evolves, the future of precision agriculture promises even greater advancements in data analytics, machine learning, and automation, paving...</a:t>
            </a:r>
            <a:endParaRPr lang="en-US" sz="1100" dirty="0"/>
          </a:p>
        </p:txBody>
      </p:sp>
      <p:sp>
        <p:nvSpPr>
          <p:cNvPr id="18" name="Text 11"/>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Benefits of Precision Agriculture</a:t>
            </a:r>
            <a:endParaRPr lang="en-US" sz="2500" dirty="0"/>
          </a:p>
        </p:txBody>
      </p:sp>
      <p:sp>
        <p:nvSpPr>
          <p:cNvPr id="3" name="Shape 1"/>
          <p:cNvSpPr/>
          <p:nvPr/>
        </p:nvSpPr>
        <p:spPr>
          <a:xfrm>
            <a:off x="457200" y="1183005"/>
            <a:ext cx="4114800" cy="3343275"/>
          </a:xfrm>
          <a:prstGeom prst="roundRect">
            <a:avLst>
              <a:gd name="adj" fmla="val 821"/>
            </a:avLst>
          </a:prstGeom>
          <a:noFill/>
          <a:ln w="8890">
            <a:solidFill>
              <a:srgbClr val="000000"/>
            </a:solidFill>
            <a:prstDash val="solid"/>
          </a:ln>
        </p:spPr>
      </p:sp>
      <p:sp>
        <p:nvSpPr>
          <p:cNvPr id="4" name="Shape 2"/>
          <p:cNvSpPr/>
          <p:nvPr/>
        </p:nvSpPr>
        <p:spPr>
          <a:xfrm>
            <a:off x="4663440" y="1183005"/>
            <a:ext cx="4114800" cy="3343275"/>
          </a:xfrm>
          <a:prstGeom prst="roundRect">
            <a:avLst>
              <a:gd name="adj" fmla="val 821"/>
            </a:avLst>
          </a:prstGeom>
          <a:noFill/>
          <a:ln w="8890">
            <a:solidFill>
              <a:srgbClr val="000000"/>
            </a:solidFill>
            <a:prstDash val="solid"/>
          </a:ln>
        </p:spPr>
      </p:sp>
      <p:sp>
        <p:nvSpPr>
          <p:cNvPr id="5" name="Text 3"/>
          <p:cNvSpPr/>
          <p:nvPr/>
        </p:nvSpPr>
        <p:spPr>
          <a:xfrm>
            <a:off x="64008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Advantages of Precision Agriculture</a:t>
            </a:r>
            <a:endParaRPr lang="en-US" sz="1500" dirty="0"/>
          </a:p>
        </p:txBody>
      </p:sp>
      <p:sp>
        <p:nvSpPr>
          <p:cNvPr id="6" name="Text 4"/>
          <p:cNvSpPr/>
          <p:nvPr/>
        </p:nvSpPr>
        <p:spPr>
          <a:xfrm>
            <a:off x="4846320" y="1285875"/>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Challenges to Consider</a:t>
            </a:r>
            <a:endParaRPr lang="en-US" sz="1500" dirty="0"/>
          </a:p>
        </p:txBody>
      </p:sp>
      <p:pic>
        <p:nvPicPr>
          <p:cNvPr id="7" name="Image 0" descr="https://djgurnpwsdoqjscwqbsj.supabase.co/storage/v1/object/public/presentation-templates-data/like_black.png">    </p:cNvPr>
          <p:cNvPicPr>
            <a:picLocks noChangeAspect="1"/>
          </p:cNvPicPr>
          <p:nvPr/>
        </p:nvPicPr>
        <p:blipFill>
          <a:blip r:embed="rId2"/>
          <a:stretch>
            <a:fillRect/>
          </a:stretch>
        </p:blipFill>
        <p:spPr>
          <a:xfrm>
            <a:off x="4114800" y="1440180"/>
            <a:ext cx="182880" cy="205740"/>
          </a:xfrm>
          <a:prstGeom prst="rect">
            <a:avLst/>
          </a:prstGeom>
        </p:spPr>
      </p:pic>
      <p:pic>
        <p:nvPicPr>
          <p:cNvPr id="8" name="Image 1" descr="https://djgurnpwsdoqjscwqbsj.supabase.co/storage/v1/object/public/presentation-templates-data/dislike_black.png">    </p:cNvPr>
          <p:cNvPicPr>
            <a:picLocks noChangeAspect="1"/>
          </p:cNvPicPr>
          <p:nvPr/>
        </p:nvPicPr>
        <p:blipFill>
          <a:blip r:embed="rId3"/>
          <a:stretch>
            <a:fillRect/>
          </a:stretch>
        </p:blipFill>
        <p:spPr>
          <a:xfrm>
            <a:off x="8321040" y="1440180"/>
            <a:ext cx="201168" cy="216027"/>
          </a:xfrm>
          <a:prstGeom prst="rect">
            <a:avLst/>
          </a:prstGeom>
        </p:spPr>
      </p:pic>
      <p:sp>
        <p:nvSpPr>
          <p:cNvPr id="9" name="Text 5"/>
          <p:cNvSpPr/>
          <p:nvPr/>
        </p:nvSpPr>
        <p:spPr>
          <a:xfrm>
            <a:off x="64008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Reduces resource waste by optimizing input usage such as water, fertilizers, and pesticides.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Increases crop yields by applying the right amount of inputs at the right time to enhance growth.</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Enhances soil health through targeted applications, leading to more sustainable farming practices.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Improves decision-making with real-time data, allowing farmers to respond quickly to changing conditions.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Increases operational efficiency by automating tasks such as planting, monitoring, and harvesting.</a:t>
            </a:r>
            <a:endParaRPr lang="en-US" sz="800" dirty="0"/>
          </a:p>
        </p:txBody>
      </p:sp>
      <p:sp>
        <p:nvSpPr>
          <p:cNvPr id="10" name="Text 6"/>
          <p:cNvSpPr/>
          <p:nvPr/>
        </p:nvSpPr>
        <p:spPr>
          <a:xfrm>
            <a:off x="4846320" y="1800225"/>
            <a:ext cx="3840480" cy="1828800"/>
          </a:xfrm>
          <a:prstGeom prst="rect">
            <a:avLst/>
          </a:prstGeom>
          <a:noFill/>
          <a:ln/>
        </p:spPr>
        <p:txBody>
          <a:bodyPr wrap="square" rtlCol="0" anchor="t"/>
          <a:lstStyle/>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Initial investment costs can be high, which may deter some farmers from adopting the technology.</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Requires ongoing maintenance and updates, which can add to operational costs over time.</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Data security and privacy concerns may arise, especially with sensitive farm information being collected.</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Learning curve associated with technology adoption may pose challenges for some farmers.</a:t>
            </a:r>
            <a:endParaRPr lang="en-US" sz="800" dirty="0"/>
          </a:p>
          <a:p>
            <a:pPr marL="342900" indent="-342900">
              <a:lnSpc>
                <a:spcPts val="1200"/>
              </a:lnSpc>
              <a:spcAft>
                <a:spcPts val="1100"/>
              </a:spcAft>
              <a:buSzPct val="100000"/>
              <a:buChar char="✓"/>
            </a:pPr>
            <a:r>
              <a:rPr lang="en-US" sz="800" dirty="0">
                <a:solidFill>
                  <a:srgbClr val="000000"/>
                </a:solidFill>
                <a:latin typeface="Plus Jakarta Sans" pitchFamily="34" charset="0"/>
                <a:ea typeface="Plus Jakarta Sans" pitchFamily="34" charset="-122"/>
                <a:cs typeface="Plus Jakarta Sans" pitchFamily="34" charset="-120"/>
              </a:rPr>
              <a:t>Weather-related challenges can still impact efficiency regardless of precision agriculture methods.</a:t>
            </a:r>
            <a:endParaRPr lang="en-US" sz="800" dirty="0"/>
          </a:p>
        </p:txBody>
      </p:sp>
      <p:sp>
        <p:nvSpPr>
          <p:cNvPr id="11" name="Text 7"/>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502920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Revolutionizing Agriculture with Drones</a:t>
            </a:r>
            <a:endParaRPr lang="en-US" sz="2500" dirty="0"/>
          </a:p>
        </p:txBody>
      </p:sp>
      <p:pic>
        <p:nvPicPr>
          <p:cNvPr id="3" name="Image 0" descr="https://images.pexels.com/photos/8097233/pexels-photo-8097233.jpeg?auto=compress&amp;cs=tinysrgb&amp;fit=crop&amp;h=1200&amp;w=800">    </p:cNvPr>
          <p:cNvPicPr>
            <a:picLocks noChangeAspect="1"/>
          </p:cNvPicPr>
          <p:nvPr/>
        </p:nvPicPr>
        <p:blipFill>
          <a:blip r:embed="rId2"/>
          <a:stretch>
            <a:fillRect/>
          </a:stretch>
        </p:blipFill>
        <p:spPr>
          <a:xfrm>
            <a:off x="5852160" y="668655"/>
            <a:ext cx="2743200" cy="3600450"/>
          </a:xfrm>
          <a:prstGeom prst="rect">
            <a:avLst/>
          </a:prstGeom>
        </p:spPr>
      </p:pic>
      <p:sp>
        <p:nvSpPr>
          <p:cNvPr id="4" name="Text 1"/>
          <p:cNvSpPr/>
          <p:nvPr/>
        </p:nvSpPr>
        <p:spPr>
          <a:xfrm>
            <a:off x="548640" y="108013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1. Introduction to Drone Technology</a:t>
            </a:r>
            <a:endParaRPr lang="en-US" sz="1500" dirty="0"/>
          </a:p>
        </p:txBody>
      </p:sp>
      <p:sp>
        <p:nvSpPr>
          <p:cNvPr id="5" name="Text 2"/>
          <p:cNvSpPr/>
          <p:nvPr/>
        </p:nvSpPr>
        <p:spPr>
          <a:xfrm>
            <a:off x="548640" y="144018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Explore the significance of drone technology in agriculture, focusing on how drones enhance efficiency, productivity, and sustainability in farming practices.</a:t>
            </a:r>
            <a:endParaRPr lang="en-US" sz="1000" dirty="0"/>
          </a:p>
        </p:txBody>
      </p:sp>
      <p:sp>
        <p:nvSpPr>
          <p:cNvPr id="6" name="Text 3"/>
          <p:cNvSpPr/>
          <p:nvPr/>
        </p:nvSpPr>
        <p:spPr>
          <a:xfrm>
            <a:off x="548640" y="200596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2. Crop Monitoring with Drones</a:t>
            </a:r>
            <a:endParaRPr lang="en-US" sz="1500" dirty="0"/>
          </a:p>
        </p:txBody>
      </p:sp>
      <p:sp>
        <p:nvSpPr>
          <p:cNvPr id="7" name="Text 4"/>
          <p:cNvSpPr/>
          <p:nvPr/>
        </p:nvSpPr>
        <p:spPr>
          <a:xfrm>
            <a:off x="548640" y="236601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Learn how drones are used for real-time crop monitoring, providing farmers with detailed insights into crop health and growth patterns, leading to informed decision-making.</a:t>
            </a:r>
            <a:endParaRPr lang="en-US" sz="1000" dirty="0"/>
          </a:p>
        </p:txBody>
      </p:sp>
      <p:sp>
        <p:nvSpPr>
          <p:cNvPr id="8" name="Text 5"/>
          <p:cNvSpPr/>
          <p:nvPr/>
        </p:nvSpPr>
        <p:spPr>
          <a:xfrm>
            <a:off x="548640" y="293179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3. Precision Sprinkling Techniques</a:t>
            </a:r>
            <a:endParaRPr lang="en-US" sz="1500" dirty="0"/>
          </a:p>
        </p:txBody>
      </p:sp>
      <p:sp>
        <p:nvSpPr>
          <p:cNvPr id="9" name="Text 6"/>
          <p:cNvSpPr/>
          <p:nvPr/>
        </p:nvSpPr>
        <p:spPr>
          <a:xfrm>
            <a:off x="548640" y="329184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Discover the advantages of using drones for precise water sprinkling, ensuring optimal irrigation without waste, and promoting healthier crop yields.</a:t>
            </a:r>
            <a:endParaRPr lang="en-US" sz="1000" dirty="0"/>
          </a:p>
        </p:txBody>
      </p:sp>
      <p:sp>
        <p:nvSpPr>
          <p:cNvPr id="10" name="Text 7"/>
          <p:cNvSpPr/>
          <p:nvPr/>
        </p:nvSpPr>
        <p:spPr>
          <a:xfrm>
            <a:off x="548640" y="3857625"/>
            <a:ext cx="502920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4. Pesticide Application Innovation</a:t>
            </a:r>
            <a:endParaRPr lang="en-US" sz="1500" dirty="0"/>
          </a:p>
        </p:txBody>
      </p:sp>
      <p:sp>
        <p:nvSpPr>
          <p:cNvPr id="11" name="Text 8"/>
          <p:cNvSpPr/>
          <p:nvPr/>
        </p:nvSpPr>
        <p:spPr>
          <a:xfrm>
            <a:off x="548640" y="4217670"/>
            <a:ext cx="5029200" cy="640080"/>
          </a:xfrm>
          <a:prstGeom prst="rect">
            <a:avLst/>
          </a:prstGeom>
          <a:noFill/>
          <a:ln/>
        </p:spPr>
        <p:txBody>
          <a:bodyPr wrap="square" rtlCol="0" anchor="t"/>
          <a:lstStyle/>
          <a:p>
            <a:pPr indent="0" marL="0">
              <a:buNone/>
            </a:pPr>
            <a:r>
              <a:rPr lang="en-US" sz="1000" dirty="0">
                <a:solidFill>
                  <a:srgbClr val="000000"/>
                </a:solidFill>
                <a:latin typeface="Plus Jakarta Sans Light" pitchFamily="34" charset="0"/>
                <a:ea typeface="Plus Jakarta Sans Light" pitchFamily="34" charset="-122"/>
                <a:cs typeface="Plus Jakarta Sans Light" pitchFamily="34" charset="-120"/>
              </a:rPr>
              <a:t>Understand how drones facilitate targeted pesticide applications, reducing chemical use and environmental impact while maintaining effective pest control.</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2920" y="514350"/>
            <a:ext cx="8138160" cy="457200"/>
          </a:xfrm>
          <a:prstGeom prst="rect">
            <a:avLst/>
          </a:prstGeom>
          <a:noFill/>
          <a:ln/>
        </p:spPr>
        <p:txBody>
          <a:bodyPr wrap="square" rtlCol="0" anchor="b"/>
          <a:lstStyle/>
          <a:p>
            <a:pPr indent="0" marL="0">
              <a:lnSpc>
                <a:spcPts val="3500"/>
              </a:lnSpc>
              <a:buNone/>
            </a:pPr>
            <a:r>
              <a:rPr lang="en-US" sz="2500" b="1" dirty="0">
                <a:solidFill>
                  <a:srgbClr val="000000"/>
                </a:solidFill>
                <a:latin typeface="Plus Jakarta Sans" pitchFamily="34" charset="0"/>
                <a:ea typeface="Plus Jakarta Sans" pitchFamily="34" charset="-122"/>
                <a:cs typeface="Plus Jakarta Sans" pitchFamily="34" charset="-120"/>
              </a:rPr>
              <a:t>Soil-less Revolution</a:t>
            </a:r>
            <a:endParaRPr lang="en-US" sz="2500" dirty="0"/>
          </a:p>
        </p:txBody>
      </p:sp>
      <p:pic>
        <p:nvPicPr>
          <p:cNvPr id="3" name="Image 0" descr="https://djgurnpwsdoqjscwqbsj.supabase.co/storage/v1/object/public/presentation-templates-data/section20_list1_box.png">    </p:cNvPr>
          <p:cNvPicPr>
            <a:picLocks noChangeAspect="1"/>
          </p:cNvPicPr>
          <p:nvPr/>
        </p:nvPicPr>
        <p:blipFill>
          <a:blip r:embed="rId2"/>
          <a:stretch>
            <a:fillRect/>
          </a:stretch>
        </p:blipFill>
        <p:spPr>
          <a:xfrm>
            <a:off x="640080" y="1131570"/>
            <a:ext cx="3657600" cy="1131570"/>
          </a:xfrm>
          <a:prstGeom prst="rect">
            <a:avLst/>
          </a:prstGeom>
        </p:spPr>
      </p:pic>
      <p:sp>
        <p:nvSpPr>
          <p:cNvPr id="4" name="Text 1"/>
          <p:cNvSpPr/>
          <p:nvPr/>
        </p:nvSpPr>
        <p:spPr>
          <a:xfrm>
            <a:off x="82296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01. What is Aeroponics?</a:t>
            </a:r>
            <a:endParaRPr lang="en-US" sz="1300" dirty="0"/>
          </a:p>
        </p:txBody>
      </p:sp>
      <p:sp>
        <p:nvSpPr>
          <p:cNvPr id="5" name="Text 2"/>
          <p:cNvSpPr/>
          <p:nvPr/>
        </p:nvSpPr>
        <p:spPr>
          <a:xfrm>
            <a:off x="82296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Aeroponics is a method of growing plants without soil, using a nutrient-rich mist to provide essential elements directly to the...</a:t>
            </a:r>
            <a:endParaRPr lang="en-US" sz="1100" dirty="0"/>
          </a:p>
        </p:txBody>
      </p:sp>
      <p:pic>
        <p:nvPicPr>
          <p:cNvPr id="6" name="Image 1" descr="https://djgurnpwsdoqjscwqbsj.supabase.co/storage/v1/object/public/presentation-templates-data/section20_list1_box.png">    </p:cNvPr>
          <p:cNvPicPr>
            <a:picLocks noChangeAspect="1"/>
          </p:cNvPicPr>
          <p:nvPr/>
        </p:nvPicPr>
        <p:blipFill>
          <a:blip r:embed="rId3"/>
          <a:stretch>
            <a:fillRect/>
          </a:stretch>
        </p:blipFill>
        <p:spPr>
          <a:xfrm>
            <a:off x="4572000" y="1131570"/>
            <a:ext cx="3657600" cy="1131570"/>
          </a:xfrm>
          <a:prstGeom prst="rect">
            <a:avLst/>
          </a:prstGeom>
        </p:spPr>
      </p:pic>
      <p:sp>
        <p:nvSpPr>
          <p:cNvPr id="7" name="Text 3"/>
          <p:cNvSpPr/>
          <p:nvPr/>
        </p:nvSpPr>
        <p:spPr>
          <a:xfrm>
            <a:off x="4754880" y="118300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02. Benefits of Aeroponics</a:t>
            </a:r>
            <a:endParaRPr lang="en-US" sz="1300" dirty="0"/>
          </a:p>
        </p:txBody>
      </p:sp>
      <p:sp>
        <p:nvSpPr>
          <p:cNvPr id="8" name="Text 4"/>
          <p:cNvSpPr/>
          <p:nvPr/>
        </p:nvSpPr>
        <p:spPr>
          <a:xfrm>
            <a:off x="4754880" y="154305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This innovative technique offers numerous advantages like faster growth rates, reduced water usage, and minimized pests compared to traditional soil-based...</a:t>
            </a:r>
            <a:endParaRPr lang="en-US" sz="1100" dirty="0"/>
          </a:p>
        </p:txBody>
      </p:sp>
      <p:pic>
        <p:nvPicPr>
          <p:cNvPr id="9" name="Image 2" descr="https://djgurnpwsdoqjscwqbsj.supabase.co/storage/v1/object/public/presentation-templates-data/section20_list1_box.png">    </p:cNvPr>
          <p:cNvPicPr>
            <a:picLocks noChangeAspect="1"/>
          </p:cNvPicPr>
          <p:nvPr/>
        </p:nvPicPr>
        <p:blipFill>
          <a:blip r:embed="rId4"/>
          <a:stretch>
            <a:fillRect/>
          </a:stretch>
        </p:blipFill>
        <p:spPr>
          <a:xfrm>
            <a:off x="640080" y="2417445"/>
            <a:ext cx="3657600" cy="1131570"/>
          </a:xfrm>
          <a:prstGeom prst="rect">
            <a:avLst/>
          </a:prstGeom>
        </p:spPr>
      </p:pic>
      <p:sp>
        <p:nvSpPr>
          <p:cNvPr id="10" name="Text 5"/>
          <p:cNvSpPr/>
          <p:nvPr/>
        </p:nvSpPr>
        <p:spPr>
          <a:xfrm>
            <a:off x="82296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03. Aeroponic Systems</a:t>
            </a:r>
            <a:endParaRPr lang="en-US" sz="1300" dirty="0"/>
          </a:p>
        </p:txBody>
      </p:sp>
      <p:sp>
        <p:nvSpPr>
          <p:cNvPr id="11" name="Text 6"/>
          <p:cNvSpPr/>
          <p:nvPr/>
        </p:nvSpPr>
        <p:spPr>
          <a:xfrm>
            <a:off x="82296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Aeroponic systems come in various forms, including vertical and horizontal setups, allowing for efficient space utilization and customizable plant spacing...</a:t>
            </a:r>
            <a:endParaRPr lang="en-US" sz="1100" dirty="0"/>
          </a:p>
        </p:txBody>
      </p:sp>
      <p:pic>
        <p:nvPicPr>
          <p:cNvPr id="12" name="Image 3" descr="https://djgurnpwsdoqjscwqbsj.supabase.co/storage/v1/object/public/presentation-templates-data/section20_list1_box.png">    </p:cNvPr>
          <p:cNvPicPr>
            <a:picLocks noChangeAspect="1"/>
          </p:cNvPicPr>
          <p:nvPr/>
        </p:nvPicPr>
        <p:blipFill>
          <a:blip r:embed="rId5"/>
          <a:stretch>
            <a:fillRect/>
          </a:stretch>
        </p:blipFill>
        <p:spPr>
          <a:xfrm>
            <a:off x="4572000" y="2417445"/>
            <a:ext cx="3657600" cy="1131570"/>
          </a:xfrm>
          <a:prstGeom prst="rect">
            <a:avLst/>
          </a:prstGeom>
        </p:spPr>
      </p:pic>
      <p:sp>
        <p:nvSpPr>
          <p:cNvPr id="13" name="Text 7"/>
          <p:cNvSpPr/>
          <p:nvPr/>
        </p:nvSpPr>
        <p:spPr>
          <a:xfrm>
            <a:off x="4754880" y="2468880"/>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04. Nutrient Delivery</a:t>
            </a:r>
            <a:endParaRPr lang="en-US" sz="1300" dirty="0"/>
          </a:p>
        </p:txBody>
      </p:sp>
      <p:sp>
        <p:nvSpPr>
          <p:cNvPr id="14" name="Text 8"/>
          <p:cNvSpPr/>
          <p:nvPr/>
        </p:nvSpPr>
        <p:spPr>
          <a:xfrm>
            <a:off x="4754880" y="2828925"/>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In aeroponics, plants are misted with a precise nutrient solution, which ensures they receive the ideal balance of minerals, promoting...</a:t>
            </a:r>
            <a:endParaRPr lang="en-US" sz="1100" dirty="0"/>
          </a:p>
        </p:txBody>
      </p:sp>
      <p:pic>
        <p:nvPicPr>
          <p:cNvPr id="15" name="Image 4" descr="https://djgurnpwsdoqjscwqbsj.supabase.co/storage/v1/object/public/presentation-templates-data/section20_list1_box.png">    </p:cNvPr>
          <p:cNvPicPr>
            <a:picLocks noChangeAspect="1"/>
          </p:cNvPicPr>
          <p:nvPr/>
        </p:nvPicPr>
        <p:blipFill>
          <a:blip r:embed="rId6"/>
          <a:stretch>
            <a:fillRect/>
          </a:stretch>
        </p:blipFill>
        <p:spPr>
          <a:xfrm>
            <a:off x="640080" y="3703320"/>
            <a:ext cx="3657600" cy="1131570"/>
          </a:xfrm>
          <a:prstGeom prst="rect">
            <a:avLst/>
          </a:prstGeom>
        </p:spPr>
      </p:pic>
      <p:sp>
        <p:nvSpPr>
          <p:cNvPr id="16" name="Text 9"/>
          <p:cNvSpPr/>
          <p:nvPr/>
        </p:nvSpPr>
        <p:spPr>
          <a:xfrm>
            <a:off x="82296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05. Challenges and Solutions</a:t>
            </a:r>
            <a:endParaRPr lang="en-US" sz="1300" dirty="0"/>
          </a:p>
        </p:txBody>
      </p:sp>
      <p:sp>
        <p:nvSpPr>
          <p:cNvPr id="17" name="Text 10"/>
          <p:cNvSpPr/>
          <p:nvPr/>
        </p:nvSpPr>
        <p:spPr>
          <a:xfrm>
            <a:off x="82296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While aeroponics presents exciting opportunities, it also has challenges such as technical complexity and initial costs, which can be mitigated...</a:t>
            </a:r>
            <a:endParaRPr lang="en-US" sz="1100" dirty="0"/>
          </a:p>
        </p:txBody>
      </p:sp>
      <p:pic>
        <p:nvPicPr>
          <p:cNvPr id="18" name="Image 5" descr="https://djgurnpwsdoqjscwqbsj.supabase.co/storage/v1/object/public/presentation-templates-data/section20_list1_box.png">    </p:cNvPr>
          <p:cNvPicPr>
            <a:picLocks noChangeAspect="1"/>
          </p:cNvPicPr>
          <p:nvPr/>
        </p:nvPicPr>
        <p:blipFill>
          <a:blip r:embed="rId7"/>
          <a:stretch>
            <a:fillRect/>
          </a:stretch>
        </p:blipFill>
        <p:spPr>
          <a:xfrm>
            <a:off x="4572000" y="3703320"/>
            <a:ext cx="3657600" cy="1131570"/>
          </a:xfrm>
          <a:prstGeom prst="rect">
            <a:avLst/>
          </a:prstGeom>
        </p:spPr>
      </p:pic>
      <p:sp>
        <p:nvSpPr>
          <p:cNvPr id="19" name="Text 11"/>
          <p:cNvSpPr/>
          <p:nvPr/>
        </p:nvSpPr>
        <p:spPr>
          <a:xfrm>
            <a:off x="4754880" y="3754755"/>
            <a:ext cx="3108960" cy="365760"/>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06. Future of Aeroponics</a:t>
            </a:r>
            <a:endParaRPr lang="en-US" sz="1300" dirty="0"/>
          </a:p>
        </p:txBody>
      </p:sp>
      <p:sp>
        <p:nvSpPr>
          <p:cNvPr id="20" name="Text 12"/>
          <p:cNvSpPr/>
          <p:nvPr/>
        </p:nvSpPr>
        <p:spPr>
          <a:xfrm>
            <a:off x="4754880" y="4114800"/>
            <a:ext cx="3291840" cy="640080"/>
          </a:xfrm>
          <a:prstGeom prst="rect">
            <a:avLst/>
          </a:prstGeom>
          <a:noFill/>
          <a:ln/>
        </p:spPr>
        <p:txBody>
          <a:bodyPr wrap="square" rtlCol="0" anchor="t"/>
          <a:lstStyle/>
          <a:p>
            <a:pP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The future of aeroponics is bright, with ongoing research to improve techniques, making it a sustainable option for urban agriculture...</a:t>
            </a:r>
            <a:endParaRPr lang="en-US" sz="1100" dirty="0"/>
          </a:p>
        </p:txBody>
      </p:sp>
      <p:sp>
        <p:nvSpPr>
          <p:cNvPr id="21" name="Text 13"/>
          <p:cNvSpPr/>
          <p:nvPr/>
        </p:nvSpPr>
        <p:spPr>
          <a:xfrm>
            <a:off x="8321040" y="4526280"/>
            <a:ext cx="457200" cy="457200"/>
          </a:xfrm>
          <a:prstGeom prst="rect">
            <a:avLst/>
          </a:prstGeom>
          <a:noFill/>
          <a:ln/>
        </p:spPr>
        <p:txBody>
          <a:bodyPr wrap="square" rtlCol="0" anchor="ctr"/>
          <a:lstStyle/>
          <a:p>
            <a:pPr algn="ctr" indent="0" marL="0">
              <a:lnSpc>
                <a:spcPts val="3500"/>
              </a:lnSpc>
              <a:buNone/>
            </a:pPr>
            <a:r>
              <a:rPr lang="en-US" sz="1000" b="1" dirty="0">
                <a:solidFill>
                  <a:srgbClr val="000000"/>
                </a:solidFill>
                <a:latin typeface="Plus Jakarta Sans" pitchFamily="34" charset="0"/>
                <a:ea typeface="Plus Jakarta Sans" pitchFamily="34" charset="-122"/>
                <a:cs typeface="Plus Jakarta Sans" pitchFamily="34" charset="-120"/>
              </a:rPr>
              <a:t>01</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2024-09-07T13:43:32Z</dcterms:created>
  <dcterms:modified xsi:type="dcterms:W3CDTF">2024-09-07T13:43:32Z</dcterms:modified>
</cp:coreProperties>
</file>