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jpe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jpe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2.png"/><Relationship Id="rId5" Type="http://schemas.openxmlformats.org/officeDocument/2006/relationships/image" Target="../media/image-11-3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jpe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jpe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jpe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2.png"/><Relationship Id="rId5" Type="http://schemas.openxmlformats.org/officeDocument/2006/relationships/image" Target="../media/image-5-3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jpe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16534672/pexels-photo-16534672.jpeg?auto=compress&amp;cs=tinysrgb&amp;fit=crop&amp;h=1200&amp;w=800" TargetMode="External"/><Relationship Id="rId1" Type="http://schemas.openxmlformats.org/officeDocument/2006/relationships/image" Target="../media/Slide-7-image-1.jpeg"/><Relationship Id="rId2" Type="http://schemas.openxmlformats.org/officeDocument/2006/relationships/image" Target="../media/image-7-2.jpeg"/><Relationship Id="rId4" Type="http://schemas.openxmlformats.org/officeDocument/2006/relationships/image" Target="../media/image-7-3.png"/><Relationship Id="rId5" Type="http://schemas.openxmlformats.org/officeDocument/2006/relationships/image" Target="../media/image-7-4.png"/><Relationship Id="rId6" Type="http://schemas.openxmlformats.org/officeDocument/2006/relationships/image" Target="../media/image-7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jpeg"/><Relationship Id="rId2" Type="http://schemas.openxmlformats.org/officeDocument/2006/relationships/image" Target="../media/image-8-2.jpe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jpe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2.png"/><Relationship Id="rId5" Type="http://schemas.openxmlformats.org/officeDocument/2006/relationships/image" Target="../media/image-9-3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1543050"/>
            <a:ext cx="62179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Understanding Artificial Intelligence: Definitions, Applications, and Future Horizons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2286000" y="30861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comprehensive exploration of AI's fundamental concepts, current implementations, and transformative potential across industries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5717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AI's Critical Challenges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182880" y="144018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LLM Limitations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82880" y="169735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Large language models like GPT-3 showcased impressive capabilities but also revealed fundamental limitations in reasoning, factuality, and ethical judgment.</a:t>
            </a:r>
            <a:endParaRPr lang="en-US" sz="1000" dirty="0"/>
          </a:p>
        </p:txBody>
      </p:sp>
      <p:pic>
        <p:nvPicPr>
          <p:cNvPr id="5" name="Image 0" descr="https://djgurnpwsdoqjscwqbsj.supabase.co/storage/v1/object/public/presentation-templates-data/jalaj22_timeline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582037"/>
            <a:ext cx="1463040" cy="77152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2022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5717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AI's Ethical Future Evolution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182880" y="144018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AGI Trends Surge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82880" y="169735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 2025, emerging trends in AGI will accelerate, with advanced systems achieving human-like reasoning and decision-making capabilities. This evolution will...</a:t>
            </a:r>
            <a:endParaRPr lang="en-US" sz="1000" dirty="0"/>
          </a:p>
        </p:txBody>
      </p:sp>
      <p:pic>
        <p:nvPicPr>
          <p:cNvPr id="5" name="Image 0" descr="https://djgurnpwsdoqjscwqbsj.supabase.co/storage/v1/object/public/presentation-templates-data/jalaj22_timeline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582037"/>
            <a:ext cx="1463040" cy="77152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2025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2286000" y="411480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Quantum AI Fusion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2286000" y="437197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By 2027, quantum AI integration will enable unprecedented computational speeds, merging quantum processing with AI algorithms for complex problem-solving in...</a:t>
            </a:r>
            <a:endParaRPr lang="en-US" sz="1000" dirty="0"/>
          </a:p>
        </p:txBody>
      </p:sp>
      <p:pic>
        <p:nvPicPr>
          <p:cNvPr id="9" name="Image 1" descr="https://djgurnpwsdoqjscwqbsj.supabase.co/storage/v1/object/public/presentation-templates-data/jalaj22_timeline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0" y="2906077"/>
            <a:ext cx="1463040" cy="77152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01752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2027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4389120" y="144018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Ethics in AI Rise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4389120" y="169735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 2029, the importance of responsible AI development will gain prominence, with global frameworks promoting transparency, bias mitigation, and accountability...</a:t>
            </a:r>
            <a:endParaRPr lang="en-US" sz="1000" dirty="0"/>
          </a:p>
        </p:txBody>
      </p:sp>
      <p:pic>
        <p:nvPicPr>
          <p:cNvPr id="13" name="Image 2" descr="https://djgurnpwsdoqjscwqbsj.supabase.co/storage/v1/object/public/presentation-templates-data/jalaj22_timeline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0" y="2582037"/>
            <a:ext cx="1463040" cy="77152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12064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2029</a:t>
            </a:r>
            <a:endParaRPr lang="en-US" sz="1600" dirty="0"/>
          </a:p>
        </p:txBody>
      </p:sp>
      <p:sp>
        <p:nvSpPr>
          <p:cNvPr id="15" name="Text 10"/>
          <p:cNvSpPr/>
          <p:nvPr/>
        </p:nvSpPr>
        <p:spPr>
          <a:xfrm>
            <a:off x="6492240" y="411480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Future Scope Expands</a:t>
            </a: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6492240" y="437197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By 2031, the future scope of AI ethics will broaden, integrating interdisciplinary approaches to tackle issues like environmental sustainability and...</a:t>
            </a:r>
            <a:endParaRPr lang="en-US" sz="1000" dirty="0"/>
          </a:p>
        </p:txBody>
      </p:sp>
      <p:pic>
        <p:nvPicPr>
          <p:cNvPr id="17" name="Image 3" descr="https://djgurnpwsdoqjscwqbsj.supabase.co/storage/v1/object/public/presentation-templates-data/jalaj22_timeline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2906077"/>
            <a:ext cx="1463040" cy="77152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22376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2031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4114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320040" y="1028700"/>
            <a:ext cx="457200" cy="411480"/>
          </a:xfrm>
          <a:prstGeom prst="roundRect">
            <a:avLst/>
          </a:prstGeom>
          <a:solidFill>
            <a:srgbClr val="3FC07B"/>
          </a:solidFill>
          <a:ln/>
        </p:spPr>
      </p:sp>
      <p:sp>
        <p:nvSpPr>
          <p:cNvPr id="4" name="Text 2"/>
          <p:cNvSpPr/>
          <p:nvPr/>
        </p:nvSpPr>
        <p:spPr>
          <a:xfrm>
            <a:off x="274320" y="108013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82296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Unveiling Artificial Intelligence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4617720" y="1028700"/>
            <a:ext cx="457200" cy="411480"/>
          </a:xfrm>
          <a:prstGeom prst="roundRect">
            <a:avLst/>
          </a:prstGeom>
          <a:solidFill>
            <a:srgbClr val="F9AD3B"/>
          </a:solidFill>
          <a:ln/>
        </p:spPr>
      </p:sp>
      <p:sp>
        <p:nvSpPr>
          <p:cNvPr id="7" name="Text 5"/>
          <p:cNvSpPr/>
          <p:nvPr/>
        </p:nvSpPr>
        <p:spPr>
          <a:xfrm>
            <a:off x="4572000" y="108013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5120640" y="108013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Core Components Evolution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20040" y="1748790"/>
            <a:ext cx="457200" cy="411480"/>
          </a:xfrm>
          <a:prstGeom prst="roundRect">
            <a:avLst/>
          </a:prstGeom>
          <a:solidFill>
            <a:srgbClr val="8D62C7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80022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822960" y="180022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Real-World Applications Unleashed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617720" y="1748790"/>
            <a:ext cx="457200" cy="411480"/>
          </a:xfrm>
          <a:prstGeom prst="roundRect">
            <a:avLst/>
          </a:prstGeom>
          <a:solidFill>
            <a:srgbClr val="62A7E5"/>
          </a:solidFill>
          <a:ln/>
        </p:spPr>
      </p:sp>
      <p:sp>
        <p:nvSpPr>
          <p:cNvPr id="13" name="Text 11"/>
          <p:cNvSpPr/>
          <p:nvPr/>
        </p:nvSpPr>
        <p:spPr>
          <a:xfrm>
            <a:off x="4572000" y="180022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5120640" y="180022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AI's Critical Challenges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20040" y="2468880"/>
            <a:ext cx="457200" cy="411480"/>
          </a:xfrm>
          <a:prstGeom prst="roundRect">
            <a:avLst/>
          </a:prstGeom>
          <a:solidFill>
            <a:srgbClr val="E96868"/>
          </a:solidFill>
          <a:ln/>
        </p:spPr>
      </p:sp>
      <p:sp>
        <p:nvSpPr>
          <p:cNvPr id="16" name="Text 14"/>
          <p:cNvSpPr/>
          <p:nvPr/>
        </p:nvSpPr>
        <p:spPr>
          <a:xfrm>
            <a:off x="274320" y="2520315"/>
            <a:ext cx="5486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822960" y="2520315"/>
            <a:ext cx="3474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AI's Ethical Future Evolution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Unveiling Artificial Intelligence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Definition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Artificial Intelligence refers to technology that simulates human-like thinking in machines for solving complex problems.</a:t>
            </a:r>
            <a:endParaRPr lang="en-US" sz="1000" dirty="0"/>
          </a:p>
        </p:txBody>
      </p:sp>
      <p:pic>
        <p:nvPicPr>
          <p:cNvPr id="7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Mimicking Intelligence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systems replicate human cognitive processes by observing patterns and adapting to new information effectively.</a:t>
            </a:r>
            <a:endParaRPr lang="en-US" sz="1000" dirty="0"/>
          </a:p>
        </p:txBody>
      </p:sp>
      <p:pic>
        <p:nvPicPr>
          <p:cNvPr id="11" name="Image 2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651885"/>
            <a:ext cx="8595360" cy="118872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640080" y="37033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Learning Capabilities</a:t>
            </a:r>
            <a:endParaRPr lang="en-US" sz="1600" dirty="0"/>
          </a:p>
        </p:txBody>
      </p:sp>
      <p:sp>
        <p:nvSpPr>
          <p:cNvPr id="14" name="Text 9"/>
          <p:cNvSpPr/>
          <p:nvPr/>
        </p:nvSpPr>
        <p:spPr>
          <a:xfrm>
            <a:off x="320040" y="411480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learns from vast data sets, improving accuracy through algorithms that enable continuous skill enhancement over time.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Unveiling Artificial Intelligence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74395"/>
            <a:ext cx="859536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640080" y="92583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Reasoning Abilities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20040" y="133731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uses logical processes to analyze data, draw inferences, and make decisions similar to human problem-solving methods.</a:t>
            </a:r>
            <a:endParaRPr lang="en-US" sz="1000" dirty="0"/>
          </a:p>
        </p:txBody>
      </p:sp>
      <p:pic>
        <p:nvPicPr>
          <p:cNvPr id="7" name="Image 1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263140"/>
            <a:ext cx="8595360" cy="118872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640080" y="2314575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Self-Correction Mechanisms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320040" y="2726055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incorporates feedback loops to detect errors, adjust behaviors, and optimize performance without human intervention.</a:t>
            </a:r>
            <a:endParaRPr lang="en-US" sz="1000" dirty="0"/>
          </a:p>
        </p:txBody>
      </p:sp>
      <p:pic>
        <p:nvPicPr>
          <p:cNvPr id="11" name="Image 2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651885"/>
            <a:ext cx="8595360" cy="118872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6.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640080" y="370332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Applications</a:t>
            </a:r>
            <a:endParaRPr lang="en-US" sz="1600" dirty="0"/>
          </a:p>
        </p:txBody>
      </p:sp>
      <p:sp>
        <p:nvSpPr>
          <p:cNvPr id="14" name="Text 9"/>
          <p:cNvSpPr/>
          <p:nvPr/>
        </p:nvSpPr>
        <p:spPr>
          <a:xfrm>
            <a:off x="320040" y="4114800"/>
            <a:ext cx="813816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 real-world scenarios, AI powers tools like chatbots and recommendation systems, transforming industries with intelligent automation.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5717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Core Components Evolution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182880" y="144018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Foundations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82880" y="169735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birth of artificial intelligence research began with the Dartmouth Conference, establishing AI as a scientific discipline and laying groundwork...</a:t>
            </a:r>
            <a:endParaRPr lang="en-US" sz="1000" dirty="0"/>
          </a:p>
        </p:txBody>
      </p:sp>
      <p:pic>
        <p:nvPicPr>
          <p:cNvPr id="5" name="Image 0" descr="https://djgurnpwsdoqjscwqbsj.supabase.co/storage/v1/object/public/presentation-templates-data/jalaj22_timeline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582037"/>
            <a:ext cx="1463040" cy="77152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1950s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2286000" y="411480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Perceptron Born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2286000" y="437197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Frank Rosenblatt invented the perceptron, the first neural network model that could learn from data, establishing fundamental principles for machine...</a:t>
            </a:r>
            <a:endParaRPr lang="en-US" sz="1000" dirty="0"/>
          </a:p>
        </p:txBody>
      </p:sp>
      <p:pic>
        <p:nvPicPr>
          <p:cNvPr id="9" name="Image 1" descr="https://djgurnpwsdoqjscwqbsj.supabase.co/storage/v1/object/public/presentation-templates-data/jalaj22_timeline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0" y="2906077"/>
            <a:ext cx="1463040" cy="77152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01752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1957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4389120" y="144018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ELIZA Emerges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4389120" y="169735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Joseph Weizenbaum created ELIZA, one of the first natural language processing programs that could simulate conversation, pioneering human-computer interaction and...</a:t>
            </a:r>
            <a:endParaRPr lang="en-US" sz="1000" dirty="0"/>
          </a:p>
        </p:txBody>
      </p:sp>
      <p:pic>
        <p:nvPicPr>
          <p:cNvPr id="13" name="Image 2" descr="https://djgurnpwsdoqjscwqbsj.supabase.co/storage/v1/object/public/presentation-templates-data/jalaj22_timeline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0" y="2582037"/>
            <a:ext cx="1463040" cy="77152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12064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1966</a:t>
            </a:r>
            <a:endParaRPr lang="en-US" sz="1600" dirty="0"/>
          </a:p>
        </p:txBody>
      </p:sp>
      <p:sp>
        <p:nvSpPr>
          <p:cNvPr id="15" name="Text 10"/>
          <p:cNvSpPr/>
          <p:nvPr/>
        </p:nvSpPr>
        <p:spPr>
          <a:xfrm>
            <a:off x="6492240" y="411480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Expert Systems Rise</a:t>
            </a: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6492240" y="437197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Expert systems like MYCIN and DENDRAL emerged, encoding human expertise into computer programs to solve complex problems in medicine and...</a:t>
            </a:r>
            <a:endParaRPr lang="en-US" sz="1000" dirty="0"/>
          </a:p>
        </p:txBody>
      </p:sp>
      <p:pic>
        <p:nvPicPr>
          <p:cNvPr id="17" name="Image 3" descr="https://djgurnpwsdoqjscwqbsj.supabase.co/storage/v1/object/public/presentation-templates-data/jalaj22_timeline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2906077"/>
            <a:ext cx="1463040" cy="77152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22376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1980s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5717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Core Components Evolution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182880" y="144018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Deep Learning Revolution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82880" y="169735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AlexNet's victory in ImageNet competition sparked the deep learning revolution, advancing computer vision capabilities and enabling breakthroughs in neural network...</a:t>
            </a:r>
            <a:endParaRPr lang="en-US" sz="1000" dirty="0"/>
          </a:p>
        </p:txBody>
      </p:sp>
      <p:pic>
        <p:nvPicPr>
          <p:cNvPr id="5" name="Image 0" descr="https://djgurnpwsdoqjscwqbsj.supabase.co/storage/v1/object/public/presentation-templates-data/jalaj22_timeline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582037"/>
            <a:ext cx="1463040" cy="77152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2012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Real-World Applications Unleashed</a:t>
            </a:r>
            <a:endParaRPr lang="en-US" sz="2500" dirty="0"/>
          </a:p>
        </p:txBody>
      </p:sp>
      <p:pic>
        <p:nvPicPr>
          <p:cNvPr id="3" name="Image 0" descr="https://images.pexels.com/photos/16534672/pexels-photo-16534672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577840" y="46291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pic>
        <p:nvPicPr>
          <p:cNvPr id="5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Real-World Applications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Technologies bridge theory and practice, addressing everyday challenges across various industries effectively.</a:t>
            </a:r>
            <a:endParaRPr lang="en-US" sz="1000" dirty="0"/>
          </a:p>
        </p:txBody>
      </p:sp>
      <p:pic>
        <p:nvPicPr>
          <p:cNvPr id="9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Healthcare Diagnostics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enables accurate disease detection from medical images, improving patient outcomes and healthcare efficiency.</a:t>
            </a:r>
            <a:endParaRPr lang="en-US" sz="1000" dirty="0"/>
          </a:p>
        </p:txBody>
      </p:sp>
      <p:pic>
        <p:nvPicPr>
          <p:cNvPr id="13" name="Image 3" descr="https://djgurnpwsdoqjscwqbsj.supabase.co/storage/v1/object/public/presentation-templates-data/jalaj22_box3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" y="3651885"/>
            <a:ext cx="4800600" cy="118872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20040" y="370332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640080" y="370332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Autonomous Vehicles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320040" y="411480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Self-driving systems use AI to navigate safely, reducing accidents and revolutionizing transportation networks.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51435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Real-World Applications Unleashed</a:t>
            </a:r>
            <a:endParaRPr lang="en-US" sz="2500" dirty="0"/>
          </a:p>
        </p:txBody>
      </p:sp>
      <p:pic>
        <p:nvPicPr>
          <p:cNvPr id="3" name="Image 0" descr="https://images.pexels.com/photos/16534672/pexels-photo-16534672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72" y="0"/>
            <a:ext cx="3767328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jalaj22_box1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74395"/>
            <a:ext cx="4800600" cy="1188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040" y="92583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40080" y="925830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Financial Forecasting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320040" y="1337310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Machine learning predicts market trends, supporting better investment strategies and risk management decisions.</a:t>
            </a:r>
            <a:endParaRPr lang="en-US" sz="1000" dirty="0"/>
          </a:p>
        </p:txBody>
      </p:sp>
      <p:pic>
        <p:nvPicPr>
          <p:cNvPr id="8" name="Image 2" descr="https://djgurnpwsdoqjscwqbsj.supabase.co/storage/v1/object/public/presentation-templates-data/jalaj22_box2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2263140"/>
            <a:ext cx="4800600" cy="118872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20040" y="231457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640080" y="2314575"/>
            <a:ext cx="4389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Personalized Recommendations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320040" y="2726055"/>
            <a:ext cx="47548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Algorithms analyze user data to deliver tailored suggestions, enhancing experiences in shopping and entertainment.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5717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AI's Critical Challenges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182880" y="144018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AlphaGo Triumph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82880" y="169735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DeepMind's AlphaGo victory over world champion Lee Sedol demonstrated narrow AI capabilities while revealing significant limitations in general intelligence and...</a:t>
            </a:r>
            <a:endParaRPr lang="en-US" sz="1000" dirty="0"/>
          </a:p>
        </p:txBody>
      </p:sp>
      <p:pic>
        <p:nvPicPr>
          <p:cNvPr id="5" name="Image 0" descr="https://djgurnpwsdoqjscwqbsj.supabase.co/storage/v1/object/public/presentation-templates-data/jalaj22_timeline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582037"/>
            <a:ext cx="1463040" cy="77152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2016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2286000" y="411480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Data Bias Crisis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2286000" y="437197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Cambridge Analytica scandal exposed how AI systems trained on biased data could manipulate public opinion, highlighting critical ethical concerns...</a:t>
            </a:r>
            <a:endParaRPr lang="en-US" sz="1000" dirty="0"/>
          </a:p>
        </p:txBody>
      </p:sp>
      <p:pic>
        <p:nvPicPr>
          <p:cNvPr id="9" name="Image 1" descr="https://djgurnpwsdoqjscwqbsj.supabase.co/storage/v1/object/public/presentation-templates-data/jalaj22_timeline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0" y="2906077"/>
            <a:ext cx="1463040" cy="77152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01752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2018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4389120" y="144018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COVID AI Failures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4389120" y="169735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systems struggled with pandemic response due to lack of common sense reasoning, showing how current AI lacks contextual understanding...</a:t>
            </a:r>
            <a:endParaRPr lang="en-US" sz="1000" dirty="0"/>
          </a:p>
        </p:txBody>
      </p:sp>
      <p:pic>
        <p:nvPicPr>
          <p:cNvPr id="13" name="Image 2" descr="https://djgurnpwsdoqjscwqbsj.supabase.co/storage/v1/object/public/presentation-templates-data/jalaj22_timeline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0" y="2582037"/>
            <a:ext cx="1463040" cy="77152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12064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2020</a:t>
            </a:r>
            <a:endParaRPr lang="en-US" sz="1600" dirty="0"/>
          </a:p>
        </p:txBody>
      </p:sp>
      <p:sp>
        <p:nvSpPr>
          <p:cNvPr id="15" name="Text 10"/>
          <p:cNvSpPr/>
          <p:nvPr/>
        </p:nvSpPr>
        <p:spPr>
          <a:xfrm>
            <a:off x="6492240" y="4114800"/>
            <a:ext cx="256032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l"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Ethical Backlash</a:t>
            </a: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6492240" y="4371975"/>
            <a:ext cx="256032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Growing concerns about AI ethics led to increased scrutiny of algorithmic bias, privacy violations, and the societal impact of AI...</a:t>
            </a:r>
            <a:endParaRPr lang="en-US" sz="1000" dirty="0"/>
          </a:p>
        </p:txBody>
      </p:sp>
      <p:pic>
        <p:nvPicPr>
          <p:cNvPr id="17" name="Image 3" descr="https://djgurnpwsdoqjscwqbsj.supabase.co/storage/v1/object/public/presentation-templates-data/jalaj22_timelinebox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2906077"/>
            <a:ext cx="1463040" cy="77152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223760" y="2931795"/>
            <a:ext cx="10972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2021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2025-08-11T15:15:45Z</dcterms:created>
  <dcterms:modified xsi:type="dcterms:W3CDTF">2025-08-11T15:15:45Z</dcterms:modified>
</cp:coreProperties>
</file>