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charts/chart3.xml" ContentType="application/vnd.openxmlformats-officedocument.drawingml.chart+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Worksheet3.xlsx"/></Relationships>
</file>

<file path=ppt/charts/chart3.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services</c:v>
                </c:pt>
              </c:strCache>
            </c:strRef>
          </c:tx>
          <c:spPr>
            <a:solidFill>
              <a:srgbClr val="C0504D"/>
            </a:solidFill>
            <a:effectLst/>
          </c:spPr>
          <c:invertIfNegative val="0"/>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cat>
            <c:multiLvlStrRef>
              <c:f>Sheet1!$A$2:$A$4</c:f>
              <c:multiLvlStrCache>
                <c:ptCount val="3"/>
                <c:lvl>
                  <c:pt idx="0">
                    <c:v>Sustainable Ag Demand</c:v>
                  </c:pt>
                  <c:pt idx="1">
                    <c:v>Green Investment Interest</c:v>
                  </c:pt>
                  <c:pt idx="2">
                    <c:v>Overall Market Growth</c:v>
                  </c:pt>
                </c:lvl>
              </c:multiLvlStrCache>
            </c:multiLvlStrRef>
          </c:cat>
          <c:val>
            <c:numRef>
              <c:f>Sheet1!$B$2:$B$4</c:f>
              <c:numCache>
                <c:formatCode>General</c:formatCode>
                <c:ptCount val="3"/>
                <c:pt idx="0">
                  <c:v>45</c:v>
                </c:pt>
                <c:pt idx="1">
                  <c:v>65</c:v>
                </c:pt>
                <c:pt idx="2">
                  <c:v>75</c:v>
                </c:pt>
              </c:numCache>
            </c:numRef>
          </c:val>
        </c:ser>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chart" Target="/ppt/charts/chart3.xml"/><Relationship Id="rId1" Type="http://schemas.openxmlformats.org/officeDocument/2006/relationships/image" Target="../media/Slide-13-image-1.jpe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2.png"/><Relationship Id="rId5" Type="http://schemas.openxmlformats.org/officeDocument/2006/relationships/image" Target="../media/image-16-3.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s.pexels.com/photos/34684770/pexels-photo-34684770.jpeg?auto=compress&amp;cs=tinysrgb&amp;fit=crop&amp;h=1200&amp;w=800" TargetMode="External"/><Relationship Id="rId1" Type="http://schemas.openxmlformats.org/officeDocument/2006/relationships/image" Target="../media/Slide-17-image-1.jpeg"/><Relationship Id="rId2" Type="http://schemas.openxmlformats.org/officeDocument/2006/relationships/image" Target="../media/image-17-2.jpeg"/><Relationship Id="rId4" Type="http://schemas.openxmlformats.org/officeDocument/2006/relationships/image" Target="../media/image-17-3.png"/><Relationship Id="rId5" Type="http://schemas.openxmlformats.org/officeDocument/2006/relationships/image" Target="../media/image-17-4.png"/><Relationship Id="rId6" Type="http://schemas.openxmlformats.org/officeDocument/2006/relationships/image" Target="../media/image-17-5.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jpe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pexels.com/photos/4921179/pexels-photo-4921179.jpeg?auto=compress&amp;cs=tinysrgb&amp;fit=crop&amp;h=1200&amp;w=800" TargetMode="External"/><Relationship Id="rId1" Type="http://schemas.openxmlformats.org/officeDocument/2006/relationships/image" Target="../media/Slide-4-image-1.jpeg"/><Relationship Id="rId2"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image" Target="../media/image-5-2.jpe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543050"/>
            <a:ext cx="6217920" cy="914400"/>
          </a:xfrm>
          <a:prstGeom prst="rect">
            <a:avLst/>
          </a:prstGeom>
          <a:noFill/>
          <a:ln/>
        </p:spPr>
        <p:txBody>
          <a:bodyPr wrap="square" rtlCol="0" anchor="ctr"/>
          <a:lstStyle/>
          <a:p>
            <a:pPr algn="ctr" indent="0" marL="0">
              <a:buNone/>
            </a:pPr>
            <a:r>
              <a:rPr lang="en-US" sz="3000" b="1" dirty="0">
                <a:solidFill>
                  <a:srgbClr val="FFFFFF"/>
                </a:solidFill>
                <a:latin typeface="Plus Jakarta Sans" pitchFamily="34" charset="0"/>
                <a:ea typeface="Plus Jakarta Sans" pitchFamily="34" charset="-122"/>
                <a:cs typeface="Plus Jakarta Sans" pitchFamily="34" charset="-120"/>
              </a:rPr>
              <a:t>Investment Opportunity in Community Farming Projects</a:t>
            </a:r>
            <a:endParaRPr lang="en-US" sz="3000" dirty="0"/>
          </a:p>
        </p:txBody>
      </p:sp>
      <p:sp>
        <p:nvSpPr>
          <p:cNvPr id="3" name="Text 1"/>
          <p:cNvSpPr/>
          <p:nvPr/>
        </p:nvSpPr>
        <p:spPr>
          <a:xfrm>
            <a:off x="2286000" y="3086100"/>
            <a:ext cx="4572000" cy="457200"/>
          </a:xfrm>
          <a:prstGeom prst="rect">
            <a:avLst/>
          </a:prstGeom>
          <a:noFill/>
          <a:ln/>
        </p:spPr>
        <p:txBody>
          <a:bodyPr wrap="square" rtlCol="0" anchor="t"/>
          <a:lstStyle/>
          <a:p>
            <a:pPr algn="ctr" indent="0" marL="0">
              <a:buNone/>
            </a:pPr>
            <a:r>
              <a:rPr lang="en-US" sz="1300" dirty="0">
                <a:solidFill>
                  <a:srgbClr val="000000"/>
                </a:solidFill>
                <a:latin typeface="Plus Jakarta Sans" pitchFamily="34" charset="0"/>
                <a:ea typeface="Plus Jakarta Sans" pitchFamily="34" charset="-122"/>
                <a:cs typeface="Plus Jakarta Sans" pitchFamily="34" charset="-120"/>
              </a:rPr>
              <a:t>Reviving Rural Lands Through Sustainable Agricultural Partnerships</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Exclusive Green Investor Partnership</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Exclusive Opportunities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2023, Go by Green introduced an exclusive program for land investors to join 10+ acre agricultural projects, promising substantial...</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2023</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308610"/>
            <a:ext cx="8229600" cy="457200"/>
          </a:xfrm>
          <a:prstGeom prst="rect">
            <a:avLst/>
          </a:prstGeom>
          <a:noFill/>
          <a:ln/>
        </p:spPr>
        <p:txBody>
          <a:bodyPr wrap="square" rtlCol="0" anchor="b"/>
          <a:lstStyle/>
          <a:p>
            <a:pPr algn="l" indent="0" marL="0">
              <a:lnSpc>
                <a:spcPts val="2300"/>
              </a:lnSpc>
              <a:buNone/>
            </a:pPr>
            <a:r>
              <a:rPr lang="en-US" sz="2500" b="1" dirty="0">
                <a:solidFill>
                  <a:srgbClr val="000000"/>
                </a:solidFill>
                <a:latin typeface="Plus Jakarta Sans" pitchFamily="34" charset="0"/>
                <a:ea typeface="Plus Jakarta Sans" pitchFamily="34" charset="-122"/>
                <a:cs typeface="Plus Jakarta Sans" pitchFamily="34" charset="-120"/>
              </a:rPr>
              <a:t>Rapid ROI Gains</a:t>
            </a:r>
            <a:endParaRPr lang="en-US" sz="2500" dirty="0"/>
          </a:p>
        </p:txBody>
      </p:sp>
      <p:sp>
        <p:nvSpPr>
          <p:cNvPr id="3" name="Text 1"/>
          <p:cNvSpPr/>
          <p:nvPr/>
        </p:nvSpPr>
        <p:spPr>
          <a:xfrm>
            <a:off x="228600" y="771525"/>
            <a:ext cx="4114800" cy="457200"/>
          </a:xfrm>
          <a:prstGeom prst="rect">
            <a:avLst/>
          </a:prstGeom>
          <a:noFill/>
          <a:ln/>
        </p:spPr>
        <p:txBody>
          <a:bodyPr wrap="square" rtlCol="0" anchor="t"/>
          <a:lstStyle/>
          <a:p>
            <a:pPr algn="l" indent="0" marL="0">
              <a:buNone/>
            </a:pPr>
            <a:r>
              <a:rPr lang="en-US" sz="1200" dirty="0">
                <a:solidFill>
                  <a:srgbClr val="000000"/>
                </a:solidFill>
                <a:latin typeface="Plus Jakarta Sans" pitchFamily="34" charset="0"/>
                <a:ea typeface="Plus Jakarta Sans" pitchFamily="34" charset="-122"/>
                <a:cs typeface="Plus Jakarta Sans" pitchFamily="34" charset="-120"/>
              </a:rPr>
              <a:t>Achieve 30-40% ROI in just 24 months.</a:t>
            </a:r>
            <a:endParaRPr lang="en-US" sz="1200" dirty="0"/>
          </a:p>
          <a:p>
            <a:pPr algn="l" indent="0" marL="0">
              <a:buNone/>
            </a:pPr>
            <a:r>
              <a:rPr lang="en-US" sz="1200" dirty="0">
                <a:solidFill>
                  <a:srgbClr val="000000"/>
                </a:solidFill>
                <a:latin typeface="Plus Jakarta Sans" pitchFamily="34" charset="0"/>
                <a:ea typeface="Plus Jakarta Sans" pitchFamily="34" charset="-122"/>
                <a:cs typeface="Plus Jakarta Sans" pitchFamily="34" charset="-120"/>
              </a:rPr>
              <a:t>Benefit from land appreciation and sustainable income streams.</a:t>
            </a:r>
            <a:endParaRPr lang="en-US" sz="1200" dirty="0"/>
          </a:p>
        </p:txBody>
      </p:sp>
      <p:pic>
        <p:nvPicPr>
          <p:cNvPr id="4" name="Image 0" descr="https://djgurnpwsdoqjscwqbsj.supabase.co/storage/v1/object/public/presentation-templates-data/jalaj22_slide6_box1.png">    </p:cNvPr>
          <p:cNvPicPr>
            <a:picLocks noChangeAspect="1"/>
          </p:cNvPicPr>
          <p:nvPr/>
        </p:nvPicPr>
        <p:blipFill>
          <a:blip r:embed="rId2"/>
          <a:stretch>
            <a:fillRect/>
          </a:stretch>
        </p:blipFill>
        <p:spPr>
          <a:xfrm>
            <a:off x="4754880" y="1028700"/>
            <a:ext cx="2011680" cy="1097280"/>
          </a:xfrm>
          <a:prstGeom prst="rect">
            <a:avLst/>
          </a:prstGeom>
        </p:spPr>
      </p:pic>
      <p:sp>
        <p:nvSpPr>
          <p:cNvPr id="5" name="Text 2"/>
          <p:cNvSpPr/>
          <p:nvPr/>
        </p:nvSpPr>
        <p:spPr>
          <a:xfrm>
            <a:off x="4937760" y="128587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35%</a:t>
            </a:r>
            <a:endParaRPr lang="en-US" sz="1800" dirty="0"/>
          </a:p>
        </p:txBody>
      </p:sp>
      <p:sp>
        <p:nvSpPr>
          <p:cNvPr id="6" name="Text 3"/>
          <p:cNvSpPr/>
          <p:nvPr/>
        </p:nvSpPr>
        <p:spPr>
          <a:xfrm>
            <a:off x="4754880" y="174879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Expected ROI</a:t>
            </a:r>
            <a:endParaRPr lang="en-US" sz="1600" dirty="0"/>
          </a:p>
        </p:txBody>
      </p:sp>
      <p:pic>
        <p:nvPicPr>
          <p:cNvPr id="7" name="Image 1" descr="https://djgurnpwsdoqjscwqbsj.supabase.co/storage/v1/object/public/presentation-templates-data/jalaj22_slide6_box2.png">    </p:cNvPr>
          <p:cNvPicPr>
            <a:picLocks noChangeAspect="1"/>
          </p:cNvPicPr>
          <p:nvPr/>
        </p:nvPicPr>
        <p:blipFill>
          <a:blip r:embed="rId3"/>
          <a:stretch>
            <a:fillRect/>
          </a:stretch>
        </p:blipFill>
        <p:spPr>
          <a:xfrm>
            <a:off x="4754880" y="2314575"/>
            <a:ext cx="2011680" cy="1097280"/>
          </a:xfrm>
          <a:prstGeom prst="rect">
            <a:avLst/>
          </a:prstGeom>
        </p:spPr>
      </p:pic>
      <p:sp>
        <p:nvSpPr>
          <p:cNvPr id="8" name="Text 4"/>
          <p:cNvSpPr/>
          <p:nvPr/>
        </p:nvSpPr>
        <p:spPr>
          <a:xfrm>
            <a:off x="4937760" y="2571750"/>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24 months</a:t>
            </a:r>
            <a:endParaRPr lang="en-US" sz="1800" dirty="0"/>
          </a:p>
        </p:txBody>
      </p:sp>
      <p:sp>
        <p:nvSpPr>
          <p:cNvPr id="9" name="Text 5"/>
          <p:cNvSpPr/>
          <p:nvPr/>
        </p:nvSpPr>
        <p:spPr>
          <a:xfrm>
            <a:off x="4754880" y="3034665"/>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Investment Period</a:t>
            </a:r>
            <a:endParaRPr lang="en-US" sz="1600" dirty="0"/>
          </a:p>
        </p:txBody>
      </p:sp>
      <p:pic>
        <p:nvPicPr>
          <p:cNvPr id="10" name="Image 2" descr="https://djgurnpwsdoqjscwqbsj.supabase.co/storage/v1/object/public/presentation-templates-data/jalaj22_slide6_box3.png">    </p:cNvPr>
          <p:cNvPicPr>
            <a:picLocks noChangeAspect="1"/>
          </p:cNvPicPr>
          <p:nvPr/>
        </p:nvPicPr>
        <p:blipFill>
          <a:blip r:embed="rId4"/>
          <a:stretch>
            <a:fillRect/>
          </a:stretch>
        </p:blipFill>
        <p:spPr>
          <a:xfrm>
            <a:off x="4754880" y="3600450"/>
            <a:ext cx="2011680" cy="1097280"/>
          </a:xfrm>
          <a:prstGeom prst="rect">
            <a:avLst/>
          </a:prstGeom>
        </p:spPr>
      </p:pic>
      <p:sp>
        <p:nvSpPr>
          <p:cNvPr id="11" name="Text 6"/>
          <p:cNvSpPr/>
          <p:nvPr/>
        </p:nvSpPr>
        <p:spPr>
          <a:xfrm>
            <a:off x="4937760" y="385762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15%</a:t>
            </a:r>
            <a:endParaRPr lang="en-US" sz="1800" dirty="0"/>
          </a:p>
        </p:txBody>
      </p:sp>
      <p:sp>
        <p:nvSpPr>
          <p:cNvPr id="12" name="Text 7"/>
          <p:cNvSpPr/>
          <p:nvPr/>
        </p:nvSpPr>
        <p:spPr>
          <a:xfrm>
            <a:off x="4754880" y="432054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Land Appreciation</a:t>
            </a:r>
            <a:endParaRPr lang="en-US" sz="1600" dirty="0"/>
          </a:p>
        </p:txBody>
      </p:sp>
      <p:pic>
        <p:nvPicPr>
          <p:cNvPr id="13" name="Image 3" descr="https://djgurnpwsdoqjscwqbsj.supabase.co/storage/v1/object/public/presentation-templates-data/jalaj22_slide6_box4.png">    </p:cNvPr>
          <p:cNvPicPr>
            <a:picLocks noChangeAspect="1"/>
          </p:cNvPicPr>
          <p:nvPr/>
        </p:nvPicPr>
        <p:blipFill>
          <a:blip r:embed="rId5"/>
          <a:stretch>
            <a:fillRect/>
          </a:stretch>
        </p:blipFill>
        <p:spPr>
          <a:xfrm>
            <a:off x="6949440" y="1028700"/>
            <a:ext cx="2011680" cy="1097280"/>
          </a:xfrm>
          <a:prstGeom prst="rect">
            <a:avLst/>
          </a:prstGeom>
        </p:spPr>
      </p:pic>
      <p:sp>
        <p:nvSpPr>
          <p:cNvPr id="14" name="Text 8"/>
          <p:cNvSpPr/>
          <p:nvPr/>
        </p:nvSpPr>
        <p:spPr>
          <a:xfrm>
            <a:off x="7132320" y="128587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5%</a:t>
            </a:r>
            <a:endParaRPr lang="en-US" sz="1800" dirty="0"/>
          </a:p>
        </p:txBody>
      </p:sp>
      <p:sp>
        <p:nvSpPr>
          <p:cNvPr id="15" name="Text 9"/>
          <p:cNvSpPr/>
          <p:nvPr/>
        </p:nvSpPr>
        <p:spPr>
          <a:xfrm>
            <a:off x="6949440" y="174879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Income Yield</a:t>
            </a:r>
            <a:endParaRPr lang="en-US" sz="1600" dirty="0"/>
          </a:p>
        </p:txBody>
      </p:sp>
      <p:pic>
        <p:nvPicPr>
          <p:cNvPr id="16" name="Image 4" descr="https://djgurnpwsdoqjscwqbsj.supabase.co/storage/v1/object/public/presentation-templates-data/jalaj22_slide6_box5.png">    </p:cNvPr>
          <p:cNvPicPr>
            <a:picLocks noChangeAspect="1"/>
          </p:cNvPicPr>
          <p:nvPr/>
        </p:nvPicPr>
        <p:blipFill>
          <a:blip r:embed="rId6"/>
          <a:stretch>
            <a:fillRect/>
          </a:stretch>
        </p:blipFill>
        <p:spPr>
          <a:xfrm>
            <a:off x="6949440" y="2314575"/>
            <a:ext cx="2011680" cy="1097280"/>
          </a:xfrm>
          <a:prstGeom prst="rect">
            <a:avLst/>
          </a:prstGeom>
        </p:spPr>
      </p:pic>
      <p:sp>
        <p:nvSpPr>
          <p:cNvPr id="17" name="Text 10"/>
          <p:cNvSpPr/>
          <p:nvPr/>
        </p:nvSpPr>
        <p:spPr>
          <a:xfrm>
            <a:off x="7132320" y="2571750"/>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40%</a:t>
            </a:r>
            <a:endParaRPr lang="en-US" sz="1800" dirty="0"/>
          </a:p>
        </p:txBody>
      </p:sp>
      <p:sp>
        <p:nvSpPr>
          <p:cNvPr id="18" name="Text 11"/>
          <p:cNvSpPr/>
          <p:nvPr/>
        </p:nvSpPr>
        <p:spPr>
          <a:xfrm>
            <a:off x="6949440" y="3034665"/>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Total Returns</a:t>
            </a:r>
            <a:endParaRPr lang="en-US" sz="1600" dirty="0"/>
          </a:p>
        </p:txBody>
      </p:sp>
      <p:pic>
        <p:nvPicPr>
          <p:cNvPr id="19" name="Image 5" descr="https://djgurnpwsdoqjscwqbsj.supabase.co/storage/v1/object/public/presentation-templates-data/jalaj22_slide6_box6.png">    </p:cNvPr>
          <p:cNvPicPr>
            <a:picLocks noChangeAspect="1"/>
          </p:cNvPicPr>
          <p:nvPr/>
        </p:nvPicPr>
        <p:blipFill>
          <a:blip r:embed="rId7"/>
          <a:stretch>
            <a:fillRect/>
          </a:stretch>
        </p:blipFill>
        <p:spPr>
          <a:xfrm>
            <a:off x="6949440" y="3600450"/>
            <a:ext cx="2011680" cy="1097280"/>
          </a:xfrm>
          <a:prstGeom prst="rect">
            <a:avLst/>
          </a:prstGeom>
        </p:spPr>
      </p:pic>
      <p:sp>
        <p:nvSpPr>
          <p:cNvPr id="20" name="Text 12"/>
          <p:cNvSpPr/>
          <p:nvPr/>
        </p:nvSpPr>
        <p:spPr>
          <a:xfrm>
            <a:off x="7132320" y="385762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10%</a:t>
            </a:r>
            <a:endParaRPr lang="en-US" sz="1800" dirty="0"/>
          </a:p>
        </p:txBody>
      </p:sp>
      <p:sp>
        <p:nvSpPr>
          <p:cNvPr id="21" name="Text 13"/>
          <p:cNvSpPr/>
          <p:nvPr/>
        </p:nvSpPr>
        <p:spPr>
          <a:xfrm>
            <a:off x="6949440" y="432054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Annual Growth</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Join the Green Rural Revolution</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Environmental Movement Starts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the 1970s, the first wave of environmental awareness highlighted the need for sustainable practices, leading to global discussions on...</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1970</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Sustainable Farming Advances</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the 1990s, innovative techniques like organic farming and crop rotation were developed to transform rural lands, reducing chemical use...</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1990</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Rural Lands Transformation</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2005, pilot programs began implementing eco-friendly practices across rural areas, focusing on reforestation and water conservation to restore degraded...</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2005</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Join Green Initiatives Now</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Today in 2023, the movement calls for widespread participation to expand eco-friendly farming, offering training and funding for rural transformation....</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2023</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3657600" cy="914400"/>
          </a:xfrm>
          <a:prstGeom prst="rect">
            <a:avLst/>
          </a:prstGeom>
          <a:noFill/>
          <a:ln/>
        </p:spPr>
        <p:txBody>
          <a:bodyPr wrap="square" rtlCol="0" anchor="b"/>
          <a:lstStyle/>
          <a:p>
            <a:pPr algn="l" indent="0" marL="0">
              <a:buNone/>
            </a:pPr>
            <a:r>
              <a:rPr lang="en-US" sz="2500" b="1" dirty="0">
                <a:solidFill>
                  <a:srgbClr val="000000"/>
                </a:solidFill>
                <a:latin typeface="Plus Jakarta Sans" pitchFamily="34" charset="0"/>
                <a:ea typeface="Plus Jakarta Sans" pitchFamily="34" charset="-122"/>
                <a:cs typeface="Plus Jakarta Sans" pitchFamily="34" charset="-120"/>
              </a:rPr>
              <a:t>Rising Trends in Sustainable Markets</a:t>
            </a:r>
            <a:endParaRPr lang="en-US" sz="2500" dirty="0"/>
          </a:p>
        </p:txBody>
      </p:sp>
      <p:sp>
        <p:nvSpPr>
          <p:cNvPr id="3" name="Text 1"/>
          <p:cNvSpPr/>
          <p:nvPr/>
        </p:nvSpPr>
        <p:spPr>
          <a:xfrm>
            <a:off x="457200" y="1543050"/>
            <a:ext cx="36576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This bar graph highlights the growing demand for sustainable agricultural products and the increasing interest in green investment opportunities, based on market analysis. It showcases key trends over recent years, illustrating shifts towards eco-friendly practices and investments, which signal promising growth for the future.</a:t>
            </a:r>
            <a:endParaRPr lang="en-US" sz="1200" dirty="0"/>
          </a:p>
        </p:txBody>
      </p:sp>
      <p:graphicFrame>
        <p:nvGraphicFramePr>
          <p:cNvPr id="4" name="Chart 0" descr=""/>
          <p:cNvGraphicFramePr/>
          <p:nvPr/>
        </p:nvGraphicFramePr>
        <p:xfrm>
          <a:off x="4480560" y="914400"/>
          <a:ext cx="3840480" cy="3749040"/>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24-Month Phased Implementation Journey</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Land Acquisition Start</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project begins with securing suitable land through negotiations and legal processes, ensuring compliance with environmental regulations. This foundational step...</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2023</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Site Preparation Phase</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Following land acquisition, this phase focuses on clearing the site, installing basic infrastructure like utilities, and conducting initial surveys. Engineering...</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2023</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Construction and Setup</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Construction of production facilities commences, involving building structures, equipping machinery, and integrating technology systems. This stage includes rigorous safety checks...</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2024</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Full Production Launch</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final phase ramps up to full-scale production, incorporating quality control measures and distribution logistics. This involves scaling operations, monitoring...</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24-Month Phased Implementation Journey</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Distribution Network Expansion</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After achieving full production, efforts shift to expanding distribution channels, including partnerships with logistics providers and retail networks. This phase...</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2024</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Risk Mitigation in Farming</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Framework Initiation</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2010, the initial risk assessment framework was developed to evaluate market and environmental threats in agriculture. This involved analyzing...</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2010</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Diversification Rollout</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2015, market diversification strategies were fully implemented, expanding into new regions and crop varieties. This helped mitigate risks from...</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2015</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Sustainable Practices Adopted</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2020, sustainable farming practices were scaled up as part of risk mitigation efforts, focusing on organic methods and water...</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Evaluation and Refinement</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Projected for 2025, ongoing evaluation of risk strategies will refine market diversification and sustainable practices based on past data. This...</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2025</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Embark on Community Farming</a:t>
            </a:r>
            <a:endParaRPr lang="en-US" sz="2500" dirty="0"/>
          </a:p>
        </p:txBody>
      </p:sp>
      <p:pic>
        <p:nvPicPr>
          <p:cNvPr id="3" name="Image 0" descr="https://images.pexels.com/photos/34684770/pexels-photo-34684770.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sp>
        <p:nvSpPr>
          <p:cNvPr id="4" name="Text 1"/>
          <p:cNvSpPr/>
          <p:nvPr/>
        </p:nvSpPr>
        <p:spPr>
          <a:xfrm>
            <a:off x="5577840" y="462915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pic>
        <p:nvPicPr>
          <p:cNvPr id="5" name="Image 1" descr="https://djgurnpwsdoqjscwqbsj.supabase.co/storage/v1/object/public/presentation-templates-data/jalaj22_box1.png">    </p:cNvPr>
          <p:cNvPicPr>
            <a:picLocks noChangeAspect="1"/>
          </p:cNvPicPr>
          <p:nvPr/>
        </p:nvPicPr>
        <p:blipFill>
          <a:blip r:embed="rId4"/>
          <a:stretch>
            <a:fillRect/>
          </a:stretch>
        </p:blipFill>
        <p:spPr>
          <a:xfrm>
            <a:off x="274320" y="874395"/>
            <a:ext cx="4800600" cy="1188720"/>
          </a:xfrm>
          <a:prstGeom prst="rect">
            <a:avLst/>
          </a:prstGeom>
        </p:spPr>
      </p:pic>
      <p:sp>
        <p:nvSpPr>
          <p:cNvPr id="6" name="Text 2"/>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1.</a:t>
            </a:r>
            <a:endParaRPr lang="en-US" sz="1600" dirty="0"/>
          </a:p>
        </p:txBody>
      </p:sp>
      <p:sp>
        <p:nvSpPr>
          <p:cNvPr id="7" name="Text 3"/>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Contact Information</a:t>
            </a:r>
            <a:endParaRPr lang="en-US" sz="1600" dirty="0"/>
          </a:p>
        </p:txBody>
      </p:sp>
      <p:sp>
        <p:nvSpPr>
          <p:cNvPr id="8" name="Text 4"/>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Reach out to Go by Green Foundation via email or phone to discuss community farming investment options and get personalized advice.</a:t>
            </a:r>
            <a:endParaRPr lang="en-US" sz="1000" dirty="0"/>
          </a:p>
        </p:txBody>
      </p:sp>
      <p:pic>
        <p:nvPicPr>
          <p:cNvPr id="9" name="Image 2" descr="https://djgurnpwsdoqjscwqbsj.supabase.co/storage/v1/object/public/presentation-templates-data/jalaj22_box2.png">    </p:cNvPr>
          <p:cNvPicPr>
            <a:picLocks noChangeAspect="1"/>
          </p:cNvPicPr>
          <p:nvPr/>
        </p:nvPicPr>
        <p:blipFill>
          <a:blip r:embed="rId5"/>
          <a:stretch>
            <a:fillRect/>
          </a:stretch>
        </p:blipFill>
        <p:spPr>
          <a:xfrm>
            <a:off x="274320" y="2263140"/>
            <a:ext cx="4800600" cy="1188720"/>
          </a:xfrm>
          <a:prstGeom prst="rect">
            <a:avLst/>
          </a:prstGeom>
        </p:spPr>
      </p:pic>
      <p:sp>
        <p:nvSpPr>
          <p:cNvPr id="10" name="Text 5"/>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2.</a:t>
            </a:r>
            <a:endParaRPr lang="en-US" sz="1600" dirty="0"/>
          </a:p>
        </p:txBody>
      </p:sp>
      <p:sp>
        <p:nvSpPr>
          <p:cNvPr id="11" name="Text 6"/>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Next Steps Overview</a:t>
            </a:r>
            <a:endParaRPr lang="en-US" sz="1600" dirty="0"/>
          </a:p>
        </p:txBody>
      </p:sp>
      <p:sp>
        <p:nvSpPr>
          <p:cNvPr id="12" name="Text 7"/>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After initial contact, review investment details with our team to start your journey in sustainable community farming initiatives.</a:t>
            </a:r>
            <a:endParaRPr lang="en-US" sz="1000" dirty="0"/>
          </a:p>
        </p:txBody>
      </p:sp>
      <p:pic>
        <p:nvPicPr>
          <p:cNvPr id="13" name="Image 3" descr="https://djgurnpwsdoqjscwqbsj.supabase.co/storage/v1/object/public/presentation-templates-data/jalaj22_box3.png">    </p:cNvPr>
          <p:cNvPicPr>
            <a:picLocks noChangeAspect="1"/>
          </p:cNvPicPr>
          <p:nvPr/>
        </p:nvPicPr>
        <p:blipFill>
          <a:blip r:embed="rId6"/>
          <a:stretch>
            <a:fillRect/>
          </a:stretch>
        </p:blipFill>
        <p:spPr>
          <a:xfrm>
            <a:off x="274320" y="3651885"/>
            <a:ext cx="4800600" cy="1188720"/>
          </a:xfrm>
          <a:prstGeom prst="rect">
            <a:avLst/>
          </a:prstGeom>
        </p:spPr>
      </p:pic>
      <p:sp>
        <p:nvSpPr>
          <p:cNvPr id="14" name="Text 8"/>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3.</a:t>
            </a:r>
            <a:endParaRPr lang="en-US" sz="1600" dirty="0"/>
          </a:p>
        </p:txBody>
      </p:sp>
      <p:sp>
        <p:nvSpPr>
          <p:cNvPr id="15" name="Text 9"/>
          <p:cNvSpPr/>
          <p:nvPr/>
        </p:nvSpPr>
        <p:spPr>
          <a:xfrm>
            <a:off x="640080" y="370332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Investment Process</a:t>
            </a:r>
            <a:endParaRPr lang="en-US" sz="1600" dirty="0"/>
          </a:p>
        </p:txBody>
      </p:sp>
      <p:sp>
        <p:nvSpPr>
          <p:cNvPr id="16" name="Text 10"/>
          <p:cNvSpPr/>
          <p:nvPr/>
        </p:nvSpPr>
        <p:spPr>
          <a:xfrm>
            <a:off x="320040" y="411480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Learn about the simple steps to invest in community farming, including funding options and partnerships offered by Go by Green Foundation.</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Embark on Community Farming</a:t>
            </a:r>
            <a:endParaRPr lang="en-US" sz="2500" dirty="0"/>
          </a:p>
        </p:txBody>
      </p:sp>
      <p:pic>
        <p:nvPicPr>
          <p:cNvPr id="3" name="Image 0" descr="https://images.pexels.com/photos/34684770/pexels-photo-34684770.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pic>
        <p:nvPicPr>
          <p:cNvPr id="4" name="Image 1" descr="https://djgurnpwsdoqjscwqbsj.supabase.co/storage/v1/object/public/presentation-templates-data/jalaj22_box1.png">    </p:cNvPr>
          <p:cNvPicPr>
            <a:picLocks noChangeAspect="1"/>
          </p:cNvPicPr>
          <p:nvPr/>
        </p:nvPicPr>
        <p:blipFill>
          <a:blip r:embed="rId3"/>
          <a:stretch>
            <a:fillRect/>
          </a:stretch>
        </p:blipFill>
        <p:spPr>
          <a:xfrm>
            <a:off x="274320" y="874395"/>
            <a:ext cx="4800600" cy="1188720"/>
          </a:xfrm>
          <a:prstGeom prst="rect">
            <a:avLst/>
          </a:prstGeom>
        </p:spPr>
      </p:pic>
      <p:sp>
        <p:nvSpPr>
          <p:cNvPr id="5"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4.</a:t>
            </a:r>
            <a:endParaRPr lang="en-US" sz="1600" dirty="0"/>
          </a:p>
        </p:txBody>
      </p:sp>
      <p:sp>
        <p:nvSpPr>
          <p:cNvPr id="6" name="Text 2"/>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Benefits of Participation</a:t>
            </a:r>
            <a:endParaRPr lang="en-US" sz="1600" dirty="0"/>
          </a:p>
        </p:txBody>
      </p:sp>
      <p:sp>
        <p:nvSpPr>
          <p:cNvPr id="7" name="Text 3"/>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Experience community growth, environmental benefits, and financial returns through Go by Green Foundation's farming investment programs.</a:t>
            </a:r>
            <a:endParaRPr lang="en-US" sz="1000" dirty="0"/>
          </a:p>
        </p:txBody>
      </p:sp>
      <p:pic>
        <p:nvPicPr>
          <p:cNvPr id="8" name="Image 2" descr="https://djgurnpwsdoqjscwqbsj.supabase.co/storage/v1/object/public/presentation-templates-data/jalaj22_box2.png">    </p:cNvPr>
          <p:cNvPicPr>
            <a:picLocks noChangeAspect="1"/>
          </p:cNvPicPr>
          <p:nvPr/>
        </p:nvPicPr>
        <p:blipFill>
          <a:blip r:embed="rId4"/>
          <a:stretch>
            <a:fillRect/>
          </a:stretch>
        </p:blipFill>
        <p:spPr>
          <a:xfrm>
            <a:off x="274320" y="2263140"/>
            <a:ext cx="4800600" cy="1188720"/>
          </a:xfrm>
          <a:prstGeom prst="rect">
            <a:avLst/>
          </a:prstGeom>
        </p:spPr>
      </p:pic>
      <p:sp>
        <p:nvSpPr>
          <p:cNvPr id="9"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5.</a:t>
            </a:r>
            <a:endParaRPr lang="en-US" sz="1600" dirty="0"/>
          </a:p>
        </p:txBody>
      </p:sp>
      <p:sp>
        <p:nvSpPr>
          <p:cNvPr id="10" name="Text 5"/>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Success Stories</a:t>
            </a:r>
            <a:endParaRPr lang="en-US" sz="1600" dirty="0"/>
          </a:p>
        </p:txBody>
      </p:sp>
      <p:sp>
        <p:nvSpPr>
          <p:cNvPr id="11" name="Text 6"/>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Hear from participants who have thrived in community farming investments with Go by Green Foundation, achieving sustainable and profitable outcomes.</a:t>
            </a:r>
            <a:endParaRPr lang="en-US" sz="1000" dirty="0"/>
          </a:p>
        </p:txBody>
      </p:sp>
      <p:pic>
        <p:nvPicPr>
          <p:cNvPr id="12" name="Image 3" descr="https://djgurnpwsdoqjscwqbsj.supabase.co/storage/v1/object/public/presentation-templates-data/jalaj22_box3.png">    </p:cNvPr>
          <p:cNvPicPr>
            <a:picLocks noChangeAspect="1"/>
          </p:cNvPicPr>
          <p:nvPr/>
        </p:nvPicPr>
        <p:blipFill>
          <a:blip r:embed="rId5"/>
          <a:stretch>
            <a:fillRect/>
          </a:stretch>
        </p:blipFill>
        <p:spPr>
          <a:xfrm>
            <a:off x="274320" y="3651885"/>
            <a:ext cx="4800600" cy="1188720"/>
          </a:xfrm>
          <a:prstGeom prst="rect">
            <a:avLst/>
          </a:prstGeom>
        </p:spPr>
      </p:pic>
      <p:sp>
        <p:nvSpPr>
          <p:cNvPr id="13" name="Text 7"/>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6.</a:t>
            </a:r>
            <a:endParaRPr lang="en-US" sz="1600" dirty="0"/>
          </a:p>
        </p:txBody>
      </p:sp>
      <p:sp>
        <p:nvSpPr>
          <p:cNvPr id="14" name="Text 8"/>
          <p:cNvSpPr/>
          <p:nvPr/>
        </p:nvSpPr>
        <p:spPr>
          <a:xfrm>
            <a:off x="640080" y="370332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Support Resources</a:t>
            </a:r>
            <a:endParaRPr lang="en-US" sz="1600" dirty="0"/>
          </a:p>
        </p:txBody>
      </p:sp>
      <p:sp>
        <p:nvSpPr>
          <p:cNvPr id="15" name="Text 9"/>
          <p:cNvSpPr/>
          <p:nvPr/>
        </p:nvSpPr>
        <p:spPr>
          <a:xfrm>
            <a:off x="320040" y="411480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Access educational materials and ongoing support from Go by Green Foundation to ensure your community farming investment succeeds long-term.</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411480"/>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sp>
        <p:nvSpPr>
          <p:cNvPr id="3" name="Shape 1"/>
          <p:cNvSpPr/>
          <p:nvPr/>
        </p:nvSpPr>
        <p:spPr>
          <a:xfrm>
            <a:off x="320040" y="1028700"/>
            <a:ext cx="457200" cy="411480"/>
          </a:xfrm>
          <a:prstGeom prst="roundRect">
            <a:avLst/>
          </a:prstGeom>
          <a:solidFill>
            <a:srgbClr val="3FC07B"/>
          </a:solidFill>
          <a:ln/>
        </p:spPr>
      </p:sp>
      <p:sp>
        <p:nvSpPr>
          <p:cNvPr id="4" name="Text 2"/>
          <p:cNvSpPr/>
          <p:nvPr/>
        </p:nvSpPr>
        <p:spPr>
          <a:xfrm>
            <a:off x="27432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01</a:t>
            </a:r>
            <a:endParaRPr lang="en-US" sz="1800" dirty="0"/>
          </a:p>
        </p:txBody>
      </p:sp>
      <p:sp>
        <p:nvSpPr>
          <p:cNvPr id="5" name="Text 3"/>
          <p:cNvSpPr/>
          <p:nvPr/>
        </p:nvSpPr>
        <p:spPr>
          <a:xfrm>
            <a:off x="82296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Unlock Community Farming Investments</a:t>
            </a:r>
            <a:endParaRPr lang="en-US" sz="1600" dirty="0"/>
          </a:p>
        </p:txBody>
      </p:sp>
      <p:sp>
        <p:nvSpPr>
          <p:cNvPr id="6" name="Shape 4"/>
          <p:cNvSpPr/>
          <p:nvPr/>
        </p:nvSpPr>
        <p:spPr>
          <a:xfrm>
            <a:off x="4617720" y="1028700"/>
            <a:ext cx="457200" cy="411480"/>
          </a:xfrm>
          <a:prstGeom prst="roundRect">
            <a:avLst/>
          </a:prstGeom>
          <a:solidFill>
            <a:srgbClr val="F9AD3B"/>
          </a:solidFill>
          <a:ln/>
        </p:spPr>
      </p:sp>
      <p:sp>
        <p:nvSpPr>
          <p:cNvPr id="7" name="Text 5"/>
          <p:cNvSpPr/>
          <p:nvPr/>
        </p:nvSpPr>
        <p:spPr>
          <a:xfrm>
            <a:off x="457200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02</a:t>
            </a:r>
            <a:endParaRPr lang="en-US" sz="1800" dirty="0"/>
          </a:p>
        </p:txBody>
      </p:sp>
      <p:sp>
        <p:nvSpPr>
          <p:cNvPr id="8" name="Text 6"/>
          <p:cNvSpPr/>
          <p:nvPr/>
        </p:nvSpPr>
        <p:spPr>
          <a:xfrm>
            <a:off x="512064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Urban Migration's Rural Dilemma</a:t>
            </a:r>
            <a:endParaRPr lang="en-US" sz="1600" dirty="0"/>
          </a:p>
        </p:txBody>
      </p:sp>
      <p:sp>
        <p:nvSpPr>
          <p:cNvPr id="9" name="Shape 7"/>
          <p:cNvSpPr/>
          <p:nvPr/>
        </p:nvSpPr>
        <p:spPr>
          <a:xfrm>
            <a:off x="320040" y="1748790"/>
            <a:ext cx="457200" cy="411480"/>
          </a:xfrm>
          <a:prstGeom prst="roundRect">
            <a:avLst/>
          </a:prstGeom>
          <a:solidFill>
            <a:srgbClr val="8D62C7"/>
          </a:solidFill>
          <a:ln/>
        </p:spPr>
      </p:sp>
      <p:sp>
        <p:nvSpPr>
          <p:cNvPr id="10" name="Text 8"/>
          <p:cNvSpPr/>
          <p:nvPr/>
        </p:nvSpPr>
        <p:spPr>
          <a:xfrm>
            <a:off x="274320" y="180022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03</a:t>
            </a:r>
            <a:endParaRPr lang="en-US" sz="1800" dirty="0"/>
          </a:p>
        </p:txBody>
      </p:sp>
      <p:sp>
        <p:nvSpPr>
          <p:cNvPr id="11" name="Text 9"/>
          <p:cNvSpPr/>
          <p:nvPr/>
        </p:nvSpPr>
        <p:spPr>
          <a:xfrm>
            <a:off x="822960" y="180022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Transforming Land into Profits</a:t>
            </a:r>
            <a:endParaRPr lang="en-US" sz="1600" dirty="0"/>
          </a:p>
        </p:txBody>
      </p:sp>
      <p:sp>
        <p:nvSpPr>
          <p:cNvPr id="12" name="Shape 10"/>
          <p:cNvSpPr/>
          <p:nvPr/>
        </p:nvSpPr>
        <p:spPr>
          <a:xfrm>
            <a:off x="4617720" y="1748790"/>
            <a:ext cx="457200" cy="411480"/>
          </a:xfrm>
          <a:prstGeom prst="roundRect">
            <a:avLst/>
          </a:prstGeom>
          <a:solidFill>
            <a:srgbClr val="62A7E5"/>
          </a:solidFill>
          <a:ln/>
        </p:spPr>
      </p:sp>
      <p:sp>
        <p:nvSpPr>
          <p:cNvPr id="13" name="Text 11"/>
          <p:cNvSpPr/>
          <p:nvPr/>
        </p:nvSpPr>
        <p:spPr>
          <a:xfrm>
            <a:off x="4572000" y="180022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04</a:t>
            </a:r>
            <a:endParaRPr lang="en-US" sz="1800" dirty="0"/>
          </a:p>
        </p:txBody>
      </p:sp>
      <p:sp>
        <p:nvSpPr>
          <p:cNvPr id="14" name="Text 12"/>
          <p:cNvSpPr/>
          <p:nvPr/>
        </p:nvSpPr>
        <p:spPr>
          <a:xfrm>
            <a:off x="5120640" y="180022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Exclusive Green Investor Partnership</a:t>
            </a:r>
            <a:endParaRPr lang="en-US" sz="1600" dirty="0"/>
          </a:p>
        </p:txBody>
      </p:sp>
      <p:sp>
        <p:nvSpPr>
          <p:cNvPr id="15" name="Shape 13"/>
          <p:cNvSpPr/>
          <p:nvPr/>
        </p:nvSpPr>
        <p:spPr>
          <a:xfrm>
            <a:off x="320040" y="2468880"/>
            <a:ext cx="457200" cy="411480"/>
          </a:xfrm>
          <a:prstGeom prst="roundRect">
            <a:avLst/>
          </a:prstGeom>
          <a:solidFill>
            <a:srgbClr val="E96868"/>
          </a:solidFill>
          <a:ln/>
        </p:spPr>
      </p:sp>
      <p:sp>
        <p:nvSpPr>
          <p:cNvPr id="16" name="Text 14"/>
          <p:cNvSpPr/>
          <p:nvPr/>
        </p:nvSpPr>
        <p:spPr>
          <a:xfrm>
            <a:off x="274320" y="252031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05</a:t>
            </a:r>
            <a:endParaRPr lang="en-US" sz="1800" dirty="0"/>
          </a:p>
        </p:txBody>
      </p:sp>
      <p:sp>
        <p:nvSpPr>
          <p:cNvPr id="17" name="Text 15"/>
          <p:cNvSpPr/>
          <p:nvPr/>
        </p:nvSpPr>
        <p:spPr>
          <a:xfrm>
            <a:off x="822960" y="252031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Rapid ROI Gains</a:t>
            </a:r>
            <a:endParaRPr lang="en-US" sz="1600" dirty="0"/>
          </a:p>
        </p:txBody>
      </p:sp>
      <p:sp>
        <p:nvSpPr>
          <p:cNvPr id="18" name="Shape 16"/>
          <p:cNvSpPr/>
          <p:nvPr/>
        </p:nvSpPr>
        <p:spPr>
          <a:xfrm>
            <a:off x="4617720" y="2468880"/>
            <a:ext cx="457200" cy="411480"/>
          </a:xfrm>
          <a:prstGeom prst="roundRect">
            <a:avLst/>
          </a:prstGeom>
          <a:solidFill>
            <a:srgbClr val="626FE5"/>
          </a:solidFill>
          <a:ln/>
        </p:spPr>
      </p:sp>
      <p:sp>
        <p:nvSpPr>
          <p:cNvPr id="19" name="Text 17"/>
          <p:cNvSpPr/>
          <p:nvPr/>
        </p:nvSpPr>
        <p:spPr>
          <a:xfrm>
            <a:off x="4572000" y="252031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06</a:t>
            </a:r>
            <a:endParaRPr lang="en-US" sz="1800" dirty="0"/>
          </a:p>
        </p:txBody>
      </p:sp>
      <p:sp>
        <p:nvSpPr>
          <p:cNvPr id="20" name="Text 18"/>
          <p:cNvSpPr/>
          <p:nvPr/>
        </p:nvSpPr>
        <p:spPr>
          <a:xfrm>
            <a:off x="5120640" y="252031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Join the Green Rural Revolution</a:t>
            </a:r>
            <a:endParaRPr lang="en-US" sz="1600" dirty="0"/>
          </a:p>
        </p:txBody>
      </p:sp>
      <p:sp>
        <p:nvSpPr>
          <p:cNvPr id="21" name="Shape 19"/>
          <p:cNvSpPr/>
          <p:nvPr/>
        </p:nvSpPr>
        <p:spPr>
          <a:xfrm>
            <a:off x="320040" y="3188970"/>
            <a:ext cx="457200" cy="411480"/>
          </a:xfrm>
          <a:prstGeom prst="roundRect">
            <a:avLst/>
          </a:prstGeom>
          <a:solidFill>
            <a:srgbClr val="1EB6CB"/>
          </a:solidFill>
          <a:ln/>
        </p:spPr>
      </p:sp>
      <p:sp>
        <p:nvSpPr>
          <p:cNvPr id="22" name="Text 20"/>
          <p:cNvSpPr/>
          <p:nvPr/>
        </p:nvSpPr>
        <p:spPr>
          <a:xfrm>
            <a:off x="274320" y="324040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07</a:t>
            </a:r>
            <a:endParaRPr lang="en-US" sz="1800" dirty="0"/>
          </a:p>
        </p:txBody>
      </p:sp>
      <p:sp>
        <p:nvSpPr>
          <p:cNvPr id="23" name="Text 21"/>
          <p:cNvSpPr/>
          <p:nvPr/>
        </p:nvSpPr>
        <p:spPr>
          <a:xfrm>
            <a:off x="822960" y="324040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Rising Trends in Sustainable Markets</a:t>
            </a:r>
            <a:endParaRPr lang="en-US" sz="1600" dirty="0"/>
          </a:p>
        </p:txBody>
      </p:sp>
      <p:sp>
        <p:nvSpPr>
          <p:cNvPr id="24" name="Shape 22"/>
          <p:cNvSpPr/>
          <p:nvPr/>
        </p:nvSpPr>
        <p:spPr>
          <a:xfrm>
            <a:off x="4617720" y="3188970"/>
            <a:ext cx="457200" cy="411480"/>
          </a:xfrm>
          <a:prstGeom prst="roundRect">
            <a:avLst/>
          </a:prstGeom>
          <a:solidFill>
            <a:srgbClr val="C83BF9"/>
          </a:solidFill>
          <a:ln/>
        </p:spPr>
      </p:sp>
      <p:sp>
        <p:nvSpPr>
          <p:cNvPr id="25" name="Text 23"/>
          <p:cNvSpPr/>
          <p:nvPr/>
        </p:nvSpPr>
        <p:spPr>
          <a:xfrm>
            <a:off x="4572000" y="324040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08</a:t>
            </a:r>
            <a:endParaRPr lang="en-US" sz="1800" dirty="0"/>
          </a:p>
        </p:txBody>
      </p:sp>
      <p:sp>
        <p:nvSpPr>
          <p:cNvPr id="26" name="Text 24"/>
          <p:cNvSpPr/>
          <p:nvPr/>
        </p:nvSpPr>
        <p:spPr>
          <a:xfrm>
            <a:off x="5120640" y="324040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24-Month Phased Implementation Journey</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411480"/>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sp>
        <p:nvSpPr>
          <p:cNvPr id="3" name="Shape 1"/>
          <p:cNvSpPr/>
          <p:nvPr/>
        </p:nvSpPr>
        <p:spPr>
          <a:xfrm>
            <a:off x="320040" y="1028700"/>
            <a:ext cx="457200" cy="411480"/>
          </a:xfrm>
          <a:prstGeom prst="roundRect">
            <a:avLst/>
          </a:prstGeom>
          <a:solidFill>
            <a:srgbClr val="F9743B"/>
          </a:solidFill>
          <a:ln/>
        </p:spPr>
      </p:sp>
      <p:sp>
        <p:nvSpPr>
          <p:cNvPr id="4" name="Text 2"/>
          <p:cNvSpPr/>
          <p:nvPr/>
        </p:nvSpPr>
        <p:spPr>
          <a:xfrm>
            <a:off x="27432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09</a:t>
            </a:r>
            <a:endParaRPr lang="en-US" sz="1800" dirty="0"/>
          </a:p>
        </p:txBody>
      </p:sp>
      <p:sp>
        <p:nvSpPr>
          <p:cNvPr id="5" name="Text 3"/>
          <p:cNvSpPr/>
          <p:nvPr/>
        </p:nvSpPr>
        <p:spPr>
          <a:xfrm>
            <a:off x="82296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Risk Mitigation in Farming</a:t>
            </a:r>
            <a:endParaRPr lang="en-US" sz="1600" dirty="0"/>
          </a:p>
        </p:txBody>
      </p:sp>
      <p:sp>
        <p:nvSpPr>
          <p:cNvPr id="6" name="Shape 4"/>
          <p:cNvSpPr/>
          <p:nvPr/>
        </p:nvSpPr>
        <p:spPr>
          <a:xfrm>
            <a:off x="4617720" y="1028700"/>
            <a:ext cx="457200" cy="411480"/>
          </a:xfrm>
          <a:prstGeom prst="roundRect">
            <a:avLst/>
          </a:prstGeom>
          <a:solidFill>
            <a:srgbClr val="3FC07B"/>
          </a:solidFill>
          <a:ln/>
        </p:spPr>
      </p:sp>
      <p:sp>
        <p:nvSpPr>
          <p:cNvPr id="7" name="Text 5"/>
          <p:cNvSpPr/>
          <p:nvPr/>
        </p:nvSpPr>
        <p:spPr>
          <a:xfrm>
            <a:off x="457200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10</a:t>
            </a:r>
            <a:endParaRPr lang="en-US" sz="1800" dirty="0"/>
          </a:p>
        </p:txBody>
      </p:sp>
      <p:sp>
        <p:nvSpPr>
          <p:cNvPr id="8" name="Text 6"/>
          <p:cNvSpPr/>
          <p:nvPr/>
        </p:nvSpPr>
        <p:spPr>
          <a:xfrm>
            <a:off x="512064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Embark on Community Farming</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Unlock Community Farming Investments</a:t>
            </a:r>
            <a:endParaRPr lang="en-US" sz="2500" dirty="0"/>
          </a:p>
        </p:txBody>
      </p:sp>
      <p:pic>
        <p:nvPicPr>
          <p:cNvPr id="3" name="Image 0" descr="https://images.pexels.com/photos/4921179/pexels-photo-4921179.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sp>
        <p:nvSpPr>
          <p:cNvPr id="4" name="Text 1"/>
          <p:cNvSpPr/>
          <p:nvPr/>
        </p:nvSpPr>
        <p:spPr>
          <a:xfrm>
            <a:off x="5577840" y="462915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pic>
        <p:nvPicPr>
          <p:cNvPr id="5" name="Image 1" descr="https://djgurnpwsdoqjscwqbsj.supabase.co/storage/v1/object/public/presentation-templates-data/jalaj22_box1.png">    </p:cNvPr>
          <p:cNvPicPr>
            <a:picLocks noChangeAspect="1"/>
          </p:cNvPicPr>
          <p:nvPr/>
        </p:nvPicPr>
        <p:blipFill>
          <a:blip r:embed="rId4"/>
          <a:stretch>
            <a:fillRect/>
          </a:stretch>
        </p:blipFill>
        <p:spPr>
          <a:xfrm>
            <a:off x="274320" y="874395"/>
            <a:ext cx="4800600" cy="1188720"/>
          </a:xfrm>
          <a:prstGeom prst="rect">
            <a:avLst/>
          </a:prstGeom>
        </p:spPr>
      </p:pic>
      <p:sp>
        <p:nvSpPr>
          <p:cNvPr id="6" name="Text 2"/>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1.</a:t>
            </a:r>
            <a:endParaRPr lang="en-US" sz="1600" dirty="0"/>
          </a:p>
        </p:txBody>
      </p:sp>
      <p:sp>
        <p:nvSpPr>
          <p:cNvPr id="7" name="Text 3"/>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Project Overview</a:t>
            </a:r>
            <a:endParaRPr lang="en-US" sz="1600" dirty="0"/>
          </a:p>
        </p:txBody>
      </p:sp>
      <p:sp>
        <p:nvSpPr>
          <p:cNvPr id="8" name="Text 4"/>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Go by Green Foundation identifies unused rural lands and partners with locals to develop them into productive agricultural ventures.</a:t>
            </a:r>
            <a:endParaRPr lang="en-US" sz="1000" dirty="0"/>
          </a:p>
        </p:txBody>
      </p:sp>
      <p:pic>
        <p:nvPicPr>
          <p:cNvPr id="9" name="Image 2" descr="https://djgurnpwsdoqjscwqbsj.supabase.co/storage/v1/object/public/presentation-templates-data/jalaj22_box2.png">    </p:cNvPr>
          <p:cNvPicPr>
            <a:picLocks noChangeAspect="1"/>
          </p:cNvPicPr>
          <p:nvPr/>
        </p:nvPicPr>
        <p:blipFill>
          <a:blip r:embed="rId5"/>
          <a:stretch>
            <a:fillRect/>
          </a:stretch>
        </p:blipFill>
        <p:spPr>
          <a:xfrm>
            <a:off x="274320" y="2263140"/>
            <a:ext cx="4800600" cy="1188720"/>
          </a:xfrm>
          <a:prstGeom prst="rect">
            <a:avLst/>
          </a:prstGeom>
        </p:spPr>
      </p:pic>
      <p:sp>
        <p:nvSpPr>
          <p:cNvPr id="10" name="Text 5"/>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2.</a:t>
            </a:r>
            <a:endParaRPr lang="en-US" sz="1600" dirty="0"/>
          </a:p>
        </p:txBody>
      </p:sp>
      <p:sp>
        <p:nvSpPr>
          <p:cNvPr id="11" name="Text 6"/>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Investment Benefits</a:t>
            </a:r>
            <a:endParaRPr lang="en-US" sz="1600" dirty="0"/>
          </a:p>
        </p:txBody>
      </p:sp>
      <p:sp>
        <p:nvSpPr>
          <p:cNvPr id="12" name="Text 7"/>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Investors receive returns from crop yields and community shares, while supporting environmental conservation and rural economic development.</a:t>
            </a:r>
            <a:endParaRPr lang="en-US" sz="1000" dirty="0"/>
          </a:p>
        </p:txBody>
      </p:sp>
      <p:pic>
        <p:nvPicPr>
          <p:cNvPr id="13" name="Image 3" descr="https://djgurnpwsdoqjscwqbsj.supabase.co/storage/v1/object/public/presentation-templates-data/jalaj22_box3.png">    </p:cNvPr>
          <p:cNvPicPr>
            <a:picLocks noChangeAspect="1"/>
          </p:cNvPicPr>
          <p:nvPr/>
        </p:nvPicPr>
        <p:blipFill>
          <a:blip r:embed="rId6"/>
          <a:stretch>
            <a:fillRect/>
          </a:stretch>
        </p:blipFill>
        <p:spPr>
          <a:xfrm>
            <a:off x="274320" y="3651885"/>
            <a:ext cx="4800600" cy="1188720"/>
          </a:xfrm>
          <a:prstGeom prst="rect">
            <a:avLst/>
          </a:prstGeom>
        </p:spPr>
      </p:pic>
      <p:sp>
        <p:nvSpPr>
          <p:cNvPr id="14" name="Text 8"/>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3.</a:t>
            </a:r>
            <a:endParaRPr lang="en-US" sz="1600" dirty="0"/>
          </a:p>
        </p:txBody>
      </p:sp>
      <p:sp>
        <p:nvSpPr>
          <p:cNvPr id="15" name="Text 9"/>
          <p:cNvSpPr/>
          <p:nvPr/>
        </p:nvSpPr>
        <p:spPr>
          <a:xfrm>
            <a:off x="640080" y="370332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Environmental Impact</a:t>
            </a:r>
            <a:endParaRPr lang="en-US" sz="1600" dirty="0"/>
          </a:p>
        </p:txBody>
      </p:sp>
      <p:sp>
        <p:nvSpPr>
          <p:cNvPr id="16" name="Text 10"/>
          <p:cNvSpPr/>
          <p:nvPr/>
        </p:nvSpPr>
        <p:spPr>
          <a:xfrm>
            <a:off x="320040" y="411480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These projects reduce land degradation through sustainable farming, increasing biodiversity and combating climate change effectively.</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Unlock Community Farming Investments</a:t>
            </a:r>
            <a:endParaRPr lang="en-US" sz="2500" dirty="0"/>
          </a:p>
        </p:txBody>
      </p:sp>
      <p:pic>
        <p:nvPicPr>
          <p:cNvPr id="3" name="Image 0" descr="https://images.pexels.com/photos/4921179/pexels-photo-4921179.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pic>
        <p:nvPicPr>
          <p:cNvPr id="4" name="Image 1" descr="https://djgurnpwsdoqjscwqbsj.supabase.co/storage/v1/object/public/presentation-templates-data/jalaj22_box1.png">    </p:cNvPr>
          <p:cNvPicPr>
            <a:picLocks noChangeAspect="1"/>
          </p:cNvPicPr>
          <p:nvPr/>
        </p:nvPicPr>
        <p:blipFill>
          <a:blip r:embed="rId3"/>
          <a:stretch>
            <a:fillRect/>
          </a:stretch>
        </p:blipFill>
        <p:spPr>
          <a:xfrm>
            <a:off x="274320" y="874395"/>
            <a:ext cx="4800600" cy="1188720"/>
          </a:xfrm>
          <a:prstGeom prst="rect">
            <a:avLst/>
          </a:prstGeom>
        </p:spPr>
      </p:pic>
      <p:sp>
        <p:nvSpPr>
          <p:cNvPr id="5"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4.</a:t>
            </a:r>
            <a:endParaRPr lang="en-US" sz="1600" dirty="0"/>
          </a:p>
        </p:txBody>
      </p:sp>
      <p:sp>
        <p:nvSpPr>
          <p:cNvPr id="6" name="Text 2"/>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Community Involvement</a:t>
            </a:r>
            <a:endParaRPr lang="en-US" sz="1600" dirty="0"/>
          </a:p>
        </p:txBody>
      </p:sp>
      <p:sp>
        <p:nvSpPr>
          <p:cNvPr id="7" name="Text 3"/>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Local communities gain training, jobs, and ownership, empowering them for long-term social and economic stability.</a:t>
            </a:r>
            <a:endParaRPr lang="en-US" sz="1000" dirty="0"/>
          </a:p>
        </p:txBody>
      </p:sp>
      <p:pic>
        <p:nvPicPr>
          <p:cNvPr id="8" name="Image 2" descr="https://djgurnpwsdoqjscwqbsj.supabase.co/storage/v1/object/public/presentation-templates-data/jalaj22_box2.png">    </p:cNvPr>
          <p:cNvPicPr>
            <a:picLocks noChangeAspect="1"/>
          </p:cNvPicPr>
          <p:nvPr/>
        </p:nvPicPr>
        <p:blipFill>
          <a:blip r:embed="rId4"/>
          <a:stretch>
            <a:fillRect/>
          </a:stretch>
        </p:blipFill>
        <p:spPr>
          <a:xfrm>
            <a:off x="274320" y="2263140"/>
            <a:ext cx="4800600" cy="1188720"/>
          </a:xfrm>
          <a:prstGeom prst="rect">
            <a:avLst/>
          </a:prstGeom>
        </p:spPr>
      </p:pic>
      <p:sp>
        <p:nvSpPr>
          <p:cNvPr id="9"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5.</a:t>
            </a:r>
            <a:endParaRPr lang="en-US" sz="1600" dirty="0"/>
          </a:p>
        </p:txBody>
      </p:sp>
      <p:sp>
        <p:nvSpPr>
          <p:cNvPr id="10" name="Text 5"/>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Success Stories</a:t>
            </a:r>
            <a:endParaRPr lang="en-US" sz="1600" dirty="0"/>
          </a:p>
        </p:txBody>
      </p:sp>
      <p:sp>
        <p:nvSpPr>
          <p:cNvPr id="11" name="Text 6"/>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Past initiatives have converted barren lands into thriving farms, creating livelihoods and delivering strong returns for investors.</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Urban Migration's Rural Dilemma</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Industrial Revolution Starts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late 19th century Industrial Revolution began drawing people from rural farms to urban factories for higher wages and modern...</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1900</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Post-WWII Urban Surge</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After World War II, rapid economic recovery and urbanization pulled young people to cities for manufacturing and service jobs. This...</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1950</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Globalization Drives Exodus</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the 1980s, globalization and economic reforms created urban job opportunities, accelerating the migration of younger generations from rural regions....</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1980</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Digital Age Migration</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2020s digital revolution has intensified urban migration as youth seek tech jobs and connectivity in cities. This trend continues...</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Transforming Land into Profits</a:t>
            </a:r>
            <a:endParaRPr lang="en-US" sz="2500" dirty="0"/>
          </a:p>
        </p:txBody>
      </p:sp>
      <p:pic>
        <p:nvPicPr>
          <p:cNvPr id="3" name="Image 0" descr="https://djgurnpwsdoqjscwqbsj.supabase.co/storage/v1/object/public/presentation-templates-data/jalaj22_box1.png">    </p:cNvPr>
          <p:cNvPicPr>
            <a:picLocks noChangeAspect="1"/>
          </p:cNvPicPr>
          <p:nvPr/>
        </p:nvPicPr>
        <p:blipFill>
          <a:blip r:embed="rId2"/>
          <a:stretch>
            <a:fillRect/>
          </a:stretch>
        </p:blipFill>
        <p:spPr>
          <a:xfrm>
            <a:off x="274320" y="874395"/>
            <a:ext cx="8595360" cy="1188720"/>
          </a:xfrm>
          <a:prstGeom prst="rect">
            <a:avLst/>
          </a:prstGeom>
        </p:spPr>
      </p:pic>
      <p:sp>
        <p:nvSpPr>
          <p:cNvPr id="4"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1.</a:t>
            </a:r>
            <a:endParaRPr lang="en-US" sz="1600" dirty="0"/>
          </a:p>
        </p:txBody>
      </p:sp>
      <p:sp>
        <p:nvSpPr>
          <p:cNvPr id="5" name="Text 2"/>
          <p:cNvSpPr/>
          <p:nvPr/>
        </p:nvSpPr>
        <p:spPr>
          <a:xfrm>
            <a:off x="640080" y="92583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Initial Assessment</a:t>
            </a:r>
            <a:endParaRPr lang="en-US" sz="1600" dirty="0"/>
          </a:p>
        </p:txBody>
      </p:sp>
      <p:sp>
        <p:nvSpPr>
          <p:cNvPr id="6" name="Text 3"/>
          <p:cNvSpPr/>
          <p:nvPr/>
        </p:nvSpPr>
        <p:spPr>
          <a:xfrm>
            <a:off x="320040" y="133731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Evaluate land potential, soil quality, and resources to identify viable community farming opportunities.</a:t>
            </a:r>
            <a:endParaRPr lang="en-US" sz="1000" dirty="0"/>
          </a:p>
        </p:txBody>
      </p:sp>
      <p:pic>
        <p:nvPicPr>
          <p:cNvPr id="7" name="Image 1" descr="https://djgurnpwsdoqjscwqbsj.supabase.co/storage/v1/object/public/presentation-templates-data/jalaj22_box2.png">    </p:cNvPr>
          <p:cNvPicPr>
            <a:picLocks noChangeAspect="1"/>
          </p:cNvPicPr>
          <p:nvPr/>
        </p:nvPicPr>
        <p:blipFill>
          <a:blip r:embed="rId3"/>
          <a:stretch>
            <a:fillRect/>
          </a:stretch>
        </p:blipFill>
        <p:spPr>
          <a:xfrm>
            <a:off x="274320" y="2263140"/>
            <a:ext cx="8595360" cy="1188720"/>
          </a:xfrm>
          <a:prstGeom prst="rect">
            <a:avLst/>
          </a:prstGeom>
        </p:spPr>
      </p:pic>
      <p:sp>
        <p:nvSpPr>
          <p:cNvPr id="8"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2.</a:t>
            </a:r>
            <a:endParaRPr lang="en-US" sz="1600" dirty="0"/>
          </a:p>
        </p:txBody>
      </p:sp>
      <p:sp>
        <p:nvSpPr>
          <p:cNvPr id="9" name="Text 5"/>
          <p:cNvSpPr/>
          <p:nvPr/>
        </p:nvSpPr>
        <p:spPr>
          <a:xfrm>
            <a:off x="640080" y="2314575"/>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Planning Phase</a:t>
            </a:r>
            <a:endParaRPr lang="en-US" sz="1600" dirty="0"/>
          </a:p>
        </p:txBody>
      </p:sp>
      <p:sp>
        <p:nvSpPr>
          <p:cNvPr id="10" name="Text 6"/>
          <p:cNvSpPr/>
          <p:nvPr/>
        </p:nvSpPr>
        <p:spPr>
          <a:xfrm>
            <a:off x="320040" y="2726055"/>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Develop a strategic plan for crop selection, community engagement, and resource management to ensure sustainability.</a:t>
            </a:r>
            <a:endParaRPr lang="en-US" sz="1000" dirty="0"/>
          </a:p>
        </p:txBody>
      </p:sp>
      <p:pic>
        <p:nvPicPr>
          <p:cNvPr id="11" name="Image 2" descr="https://djgurnpwsdoqjscwqbsj.supabase.co/storage/v1/object/public/presentation-templates-data/jalaj22_box3.png">    </p:cNvPr>
          <p:cNvPicPr>
            <a:picLocks noChangeAspect="1"/>
          </p:cNvPicPr>
          <p:nvPr/>
        </p:nvPicPr>
        <p:blipFill>
          <a:blip r:embed="rId4"/>
          <a:stretch>
            <a:fillRect/>
          </a:stretch>
        </p:blipFill>
        <p:spPr>
          <a:xfrm>
            <a:off x="274320" y="3651885"/>
            <a:ext cx="8595360" cy="1188720"/>
          </a:xfrm>
          <a:prstGeom prst="rect">
            <a:avLst/>
          </a:prstGeom>
        </p:spPr>
      </p:pic>
      <p:sp>
        <p:nvSpPr>
          <p:cNvPr id="12" name="Text 7"/>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3.</a:t>
            </a:r>
            <a:endParaRPr lang="en-US" sz="1600" dirty="0"/>
          </a:p>
        </p:txBody>
      </p:sp>
      <p:sp>
        <p:nvSpPr>
          <p:cNvPr id="13" name="Text 8"/>
          <p:cNvSpPr/>
          <p:nvPr/>
        </p:nvSpPr>
        <p:spPr>
          <a:xfrm>
            <a:off x="640080" y="370332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Land Preparation</a:t>
            </a:r>
            <a:endParaRPr lang="en-US" sz="1600" dirty="0"/>
          </a:p>
        </p:txBody>
      </p:sp>
      <p:sp>
        <p:nvSpPr>
          <p:cNvPr id="14" name="Text 9"/>
          <p:cNvSpPr/>
          <p:nvPr/>
        </p:nvSpPr>
        <p:spPr>
          <a:xfrm>
            <a:off x="320040" y="411480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Clear and prepare the soil, install irrigation systems, and address environmental factors for optimal farming conditions.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Transforming Land into Profits</a:t>
            </a:r>
            <a:endParaRPr lang="en-US" sz="2500" dirty="0"/>
          </a:p>
        </p:txBody>
      </p:sp>
      <p:pic>
        <p:nvPicPr>
          <p:cNvPr id="3" name="Image 0" descr="https://djgurnpwsdoqjscwqbsj.supabase.co/storage/v1/object/public/presentation-templates-data/jalaj22_box1.png">    </p:cNvPr>
          <p:cNvPicPr>
            <a:picLocks noChangeAspect="1"/>
          </p:cNvPicPr>
          <p:nvPr/>
        </p:nvPicPr>
        <p:blipFill>
          <a:blip r:embed="rId2"/>
          <a:stretch>
            <a:fillRect/>
          </a:stretch>
        </p:blipFill>
        <p:spPr>
          <a:xfrm>
            <a:off x="274320" y="874395"/>
            <a:ext cx="8595360" cy="1188720"/>
          </a:xfrm>
          <a:prstGeom prst="rect">
            <a:avLst/>
          </a:prstGeom>
        </p:spPr>
      </p:pic>
      <p:sp>
        <p:nvSpPr>
          <p:cNvPr id="4"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4.</a:t>
            </a:r>
            <a:endParaRPr lang="en-US" sz="1600" dirty="0"/>
          </a:p>
        </p:txBody>
      </p:sp>
      <p:sp>
        <p:nvSpPr>
          <p:cNvPr id="5" name="Text 2"/>
          <p:cNvSpPr/>
          <p:nvPr/>
        </p:nvSpPr>
        <p:spPr>
          <a:xfrm>
            <a:off x="640080" y="92583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Implementation Strategy</a:t>
            </a:r>
            <a:endParaRPr lang="en-US" sz="1600" dirty="0"/>
          </a:p>
        </p:txBody>
      </p:sp>
      <p:sp>
        <p:nvSpPr>
          <p:cNvPr id="6" name="Text 3"/>
          <p:cNvSpPr/>
          <p:nvPr/>
        </p:nvSpPr>
        <p:spPr>
          <a:xfrm>
            <a:off x="320040" y="133731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Execute planting, train community members, and establish operational systems to launch the farming venture effectively.</a:t>
            </a:r>
            <a:endParaRPr lang="en-US" sz="1000" dirty="0"/>
          </a:p>
        </p:txBody>
      </p:sp>
      <p:pic>
        <p:nvPicPr>
          <p:cNvPr id="7" name="Image 1" descr="https://djgurnpwsdoqjscwqbsj.supabase.co/storage/v1/object/public/presentation-templates-data/jalaj22_box2.png">    </p:cNvPr>
          <p:cNvPicPr>
            <a:picLocks noChangeAspect="1"/>
          </p:cNvPicPr>
          <p:nvPr/>
        </p:nvPicPr>
        <p:blipFill>
          <a:blip r:embed="rId3"/>
          <a:stretch>
            <a:fillRect/>
          </a:stretch>
        </p:blipFill>
        <p:spPr>
          <a:xfrm>
            <a:off x="274320" y="2263140"/>
            <a:ext cx="8595360" cy="1188720"/>
          </a:xfrm>
          <a:prstGeom prst="rect">
            <a:avLst/>
          </a:prstGeom>
        </p:spPr>
      </p:pic>
      <p:sp>
        <p:nvSpPr>
          <p:cNvPr id="8"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5.</a:t>
            </a:r>
            <a:endParaRPr lang="en-US" sz="1600" dirty="0"/>
          </a:p>
        </p:txBody>
      </p:sp>
      <p:sp>
        <p:nvSpPr>
          <p:cNvPr id="9" name="Text 5"/>
          <p:cNvSpPr/>
          <p:nvPr/>
        </p:nvSpPr>
        <p:spPr>
          <a:xfrm>
            <a:off x="640080" y="2314575"/>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Monitoring and Optimization</a:t>
            </a:r>
            <a:endParaRPr lang="en-US" sz="1600" dirty="0"/>
          </a:p>
        </p:txBody>
      </p:sp>
      <p:sp>
        <p:nvSpPr>
          <p:cNvPr id="10" name="Text 6"/>
          <p:cNvSpPr/>
          <p:nvPr/>
        </p:nvSpPr>
        <p:spPr>
          <a:xfrm>
            <a:off x="320040" y="2726055"/>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Track crop performance, community involvement, and finances, making adjustments to enhance profitability and growth.</a:t>
            </a:r>
            <a:endParaRPr lang="en-US" sz="1000" dirty="0"/>
          </a:p>
        </p:txBody>
      </p:sp>
      <p:pic>
        <p:nvPicPr>
          <p:cNvPr id="11" name="Image 2" descr="https://djgurnpwsdoqjscwqbsj.supabase.co/storage/v1/object/public/presentation-templates-data/jalaj22_box3.png">    </p:cNvPr>
          <p:cNvPicPr>
            <a:picLocks noChangeAspect="1"/>
          </p:cNvPicPr>
          <p:nvPr/>
        </p:nvPicPr>
        <p:blipFill>
          <a:blip r:embed="rId4"/>
          <a:stretch>
            <a:fillRect/>
          </a:stretch>
        </p:blipFill>
        <p:spPr>
          <a:xfrm>
            <a:off x="274320" y="3651885"/>
            <a:ext cx="8595360" cy="1188720"/>
          </a:xfrm>
          <a:prstGeom prst="rect">
            <a:avLst/>
          </a:prstGeom>
        </p:spPr>
      </p:pic>
      <p:sp>
        <p:nvSpPr>
          <p:cNvPr id="12" name="Text 7"/>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6.</a:t>
            </a:r>
            <a:endParaRPr lang="en-US" sz="1600" dirty="0"/>
          </a:p>
        </p:txBody>
      </p:sp>
      <p:sp>
        <p:nvSpPr>
          <p:cNvPr id="13" name="Text 8"/>
          <p:cNvSpPr/>
          <p:nvPr/>
        </p:nvSpPr>
        <p:spPr>
          <a:xfrm>
            <a:off x="640080" y="370332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Scaling Success</a:t>
            </a:r>
            <a:endParaRPr lang="en-US" sz="1600" dirty="0"/>
          </a:p>
        </p:txBody>
      </p:sp>
      <p:sp>
        <p:nvSpPr>
          <p:cNvPr id="14" name="Text 9"/>
          <p:cNvSpPr/>
          <p:nvPr/>
        </p:nvSpPr>
        <p:spPr>
          <a:xfrm>
            <a:off x="320040" y="411480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Expand the model to additional lands, build partnerships, and measure long-term impacts on community and economy.</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Exclusive Green Investor Partnership</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Foundation Establishment</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2005, the Go by Green Foundation was founded with a mission to advance sustainable agriculture and environmental protection. This...</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2005</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First Project Launch</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2010, the foundation initiated its inaugural agricultural project on a modest plot, showcasing innovative organic farming techniques that boosted...</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2010</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Expansion Initiatives</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2015, Go by Green scaled up to 10+ acre projects, collaborating with local communities to implement advanced irrigation and...</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2015</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Investor Engagement</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2020, the foundation began actively engaging investors in its agricultural ventures, offering stakes in expanding projects that emphasized profitability...</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2025-11-12T08:08:18Z</dcterms:created>
  <dcterms:modified xsi:type="dcterms:W3CDTF">2025-11-12T08:08:18Z</dcterms:modified>
</cp:coreProperties>
</file>