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image" Target="../media/image-10-2.png"/><Relationship Id="rId3" Type="http://schemas.openxmlformats.org/officeDocument/2006/relationships/image" Target="../media/image-10-2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32891479/pexels-photo-32891479.jpeg?auto=compress&amp;cs=tinysrgb&amp;fit=crop&amp;h=1200&amp;w=800" TargetMode="External"/><Relationship Id="rId1" Type="http://schemas.openxmlformats.org/officeDocument/2006/relationships/image" Target="../media/Slide-11-image-1.png"/><Relationship Id="rId2" Type="http://schemas.openxmlformats.org/officeDocument/2006/relationships/image" Target="../media/image-11-2.jpe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image" Target="../media/image-12-2.png"/><Relationship Id="rId3" Type="http://schemas.openxmlformats.org/officeDocument/2006/relationships/image" Target="../media/image-12-2.png"/><Relationship Id="rId4" Type="http://schemas.openxmlformats.org/officeDocument/2006/relationships/image" Target="../media/image-12-2.png"/><Relationship Id="rId5" Type="http://schemas.openxmlformats.org/officeDocument/2006/relationships/image" Target="../media/image-12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3-image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2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2.png"/><Relationship Id="rId7" Type="http://schemas.openxmlformats.org/officeDocument/2006/relationships/image" Target="../media/image-2-2.png"/><Relationship Id="rId8" Type="http://schemas.openxmlformats.org/officeDocument/2006/relationships/image" Target="../media/image-2-2.png"/><Relationship Id="rId9" Type="http://schemas.openxmlformats.org/officeDocument/2006/relationships/image" Target="../media/image-2-2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image" Target="../media/image-3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8936834/pexels-photo-8936834.jpeg?auto=compress&amp;cs=tinysrgb&amp;fit=crop&amp;h=1200&amp;w=800" TargetMode="External"/><Relationship Id="rId1" Type="http://schemas.openxmlformats.org/officeDocument/2006/relationships/image" Target="../media/Slide-4-image-1.png"/><Relationship Id="rId2" Type="http://schemas.openxmlformats.org/officeDocument/2006/relationships/image" Target="../media/image-4-2.jpe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image" Target="../media/image-5-2.png"/><Relationship Id="rId3" Type="http://schemas.openxmlformats.org/officeDocument/2006/relationships/image" Target="../media/image-5-2.png"/><Relationship Id="rId4" Type="http://schemas.openxmlformats.org/officeDocument/2006/relationships/image" Target="../media/image-5-2.png"/><Relationship Id="rId5" Type="http://schemas.openxmlformats.org/officeDocument/2006/relationships/image" Target="../media/image-5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image" Target="../media/image-6-2.png"/><Relationship Id="rId3" Type="http://schemas.openxmlformats.org/officeDocument/2006/relationships/image" Target="../media/image-6-2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8936836/pexels-photo-8936836.jpeg?auto=compress&amp;cs=tinysrgb&amp;fit=crop&amp;h=1200&amp;w=800" TargetMode="External"/><Relationship Id="rId1" Type="http://schemas.openxmlformats.org/officeDocument/2006/relationships/image" Target="../media/Slide-8-image-1.png"/><Relationship Id="rId2" Type="http://schemas.openxmlformats.org/officeDocument/2006/relationships/image" Target="../media/image-8-2.jpe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image" Target="../media/image-9-2.png"/><Relationship Id="rId3" Type="http://schemas.openxmlformats.org/officeDocument/2006/relationships/image" Target="../media/image-9-2.png"/><Relationship Id="rId4" Type="http://schemas.openxmlformats.org/officeDocument/2006/relationships/image" Target="../media/image-9-2.png"/><Relationship Id="rId5" Type="http://schemas.openxmlformats.org/officeDocument/2006/relationships/image" Target="../media/image-9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28800" y="1800225"/>
            <a:ext cx="5486400" cy="10287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Unlocking the Atom: Nuclear Reactions Explained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2743200" y="2983230"/>
            <a:ext cx="365760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Exploring Fission, Fusion, and Radioactive Decay Processes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65785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Fission vs. Fusion: A Comparison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custom3/proscons-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40180"/>
            <a:ext cx="3566160" cy="2931795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presentation-templates-data/custom3/proscons-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3440" y="1440180"/>
            <a:ext cx="3566160" cy="2931795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822960" y="1543050"/>
            <a:ext cx="2743200" cy="48863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Fission: Pros</a:t>
            </a:r>
            <a:endParaRPr lang="en-US" sz="1500" dirty="0"/>
          </a:p>
        </p:txBody>
      </p:sp>
      <p:sp>
        <p:nvSpPr>
          <p:cNvPr id="6" name="Shape 2"/>
          <p:cNvSpPr/>
          <p:nvPr/>
        </p:nvSpPr>
        <p:spPr>
          <a:xfrm>
            <a:off x="3749040" y="1568768"/>
            <a:ext cx="365760" cy="360045"/>
          </a:xfrm>
          <a:prstGeom prst="ellipse">
            <a:avLst/>
          </a:prstGeom>
          <a:solidFill>
            <a:srgbClr val="0A9C85"/>
          </a:solidFill>
          <a:ln w="12700">
            <a:solidFill>
              <a:srgbClr val="0A9C85"/>
            </a:solidFill>
            <a:prstDash val="solid"/>
          </a:ln>
        </p:spPr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0" y="1625346"/>
            <a:ext cx="182880" cy="205740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4754880" y="1543050"/>
            <a:ext cx="2743200" cy="48863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Fission: Cons</a:t>
            </a:r>
            <a:endParaRPr lang="en-US" sz="1500" dirty="0"/>
          </a:p>
        </p:txBody>
      </p:sp>
      <p:sp>
        <p:nvSpPr>
          <p:cNvPr id="9" name="Shape 4"/>
          <p:cNvSpPr/>
          <p:nvPr/>
        </p:nvSpPr>
        <p:spPr>
          <a:xfrm>
            <a:off x="7680960" y="1568768"/>
            <a:ext cx="365760" cy="360045"/>
          </a:xfrm>
          <a:prstGeom prst="ellipse">
            <a:avLst/>
          </a:prstGeom>
          <a:solidFill>
            <a:srgbClr val="DA2828"/>
          </a:solidFill>
          <a:ln w="12700">
            <a:solidFill>
              <a:srgbClr val="DA2828"/>
            </a:solidFill>
            <a:prstDash val="solid"/>
          </a:ln>
        </p:spPr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1640777"/>
            <a:ext cx="182880" cy="20574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868680" y="2160270"/>
            <a:ext cx="32004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Well-established technology; nuclear power plants are currently in operation, providing a reliable source of energy for many countries globally.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High energy density compared to fossil fuels, meaning smaller quantities of fuel are needed to produce a significant amount of power.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Reduces reliance on fossil fuels, thereby mitigating greenhouse gas emissions and potentially lessening climate change impacts over time.</a:t>
            </a:r>
            <a:endParaRPr lang="en-US" sz="800" dirty="0"/>
          </a:p>
        </p:txBody>
      </p:sp>
      <p:sp>
        <p:nvSpPr>
          <p:cNvPr id="12" name="Text 6"/>
          <p:cNvSpPr/>
          <p:nvPr/>
        </p:nvSpPr>
        <p:spPr>
          <a:xfrm>
            <a:off x="4800600" y="2160270"/>
            <a:ext cx="32004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Generates radioactive waste that requires long-term storage and disposal, posing environmental and health risks for future generations.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Risk of nuclear accidents, such as Chernobyl or Fukushima, which can have catastrophic consequences and widespread contamination.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Nuclear materials can be diverted for weapons production, raising proliferation concerns and potential security threats around the world.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0287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Unlocking the Atom: Nuclear Reactions</a:t>
            </a:r>
            <a:endParaRPr lang="en-US" sz="2300" dirty="0"/>
          </a:p>
        </p:txBody>
      </p:sp>
      <p:pic>
        <p:nvPicPr>
          <p:cNvPr id="3" name="Image 0" descr="https://images.pexels.com/photos/32891479/pexels-photo-32891479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035040" y="3703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548640" y="1543050"/>
            <a:ext cx="50292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Visualize alpha decay: a heavy nucleus ejects an alpha particle, reducing atomic number by 2 and mass by 4.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Understand beta decay where a neutron transforms into a proton, emitting an electron and an antineutrino.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Illustrate gamma decay: excited nucleus releases energy as a high-energy photon, without changing atomic/mass number.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Model nuclear fission: heavy nucleus splits into smaller nuclei, releasing tremendous energy and additional neutrons in reaction.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6578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Nuclear vs. Chemical Energy: A Colossal Difference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48640" y="133731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Nuclear Energy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548640" y="221170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Chemical Energy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48640" y="30861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Energy Ratio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48640" y="396049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Fission Yield</a:t>
            </a:r>
            <a:endParaRPr lang="en-US" sz="1500" dirty="0"/>
          </a:p>
        </p:txBody>
      </p:sp>
      <p:pic>
        <p:nvPicPr>
          <p:cNvPr id="7" name="Image 0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260158"/>
            <a:ext cx="1371600" cy="411480"/>
          </a:xfrm>
          <a:prstGeom prst="rect">
            <a:avLst/>
          </a:prstGeom>
        </p:spPr>
      </p:pic>
      <p:pic>
        <p:nvPicPr>
          <p:cNvPr id="8" name="Image 1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320" y="2134553"/>
            <a:ext cx="1371600" cy="411480"/>
          </a:xfrm>
          <a:prstGeom prst="rect">
            <a:avLst/>
          </a:prstGeom>
        </p:spPr>
      </p:pic>
      <p:pic>
        <p:nvPicPr>
          <p:cNvPr id="9" name="Image 2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2320" y="3008948"/>
            <a:ext cx="1371600" cy="411480"/>
          </a:xfrm>
          <a:prstGeom prst="rect">
            <a:avLst/>
          </a:prstGeom>
        </p:spPr>
      </p:pic>
      <p:pic>
        <p:nvPicPr>
          <p:cNvPr id="10" name="Image 3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3883343"/>
            <a:ext cx="1371600" cy="41148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7132320" y="1260158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200 MeV</a:t>
            </a:r>
            <a:endParaRPr lang="en-US" sz="1500" dirty="0"/>
          </a:p>
        </p:txBody>
      </p:sp>
      <p:sp>
        <p:nvSpPr>
          <p:cNvPr id="12" name="Text 6"/>
          <p:cNvSpPr/>
          <p:nvPr/>
        </p:nvSpPr>
        <p:spPr>
          <a:xfrm>
            <a:off x="7132320" y="2134553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 eV</a:t>
            </a:r>
            <a:endParaRPr lang="en-US" sz="1500" dirty="0"/>
          </a:p>
        </p:txBody>
      </p:sp>
      <p:sp>
        <p:nvSpPr>
          <p:cNvPr id="13" name="Text 7"/>
          <p:cNvSpPr/>
          <p:nvPr/>
        </p:nvSpPr>
        <p:spPr>
          <a:xfrm>
            <a:off x="7132320" y="3008948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100M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7132320" y="3883343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0.1%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Nuclear Reactions: Powering the Universe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77724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Splitting atoms releases tremendous energy, used in nuclear power plants to generate electricity reliably and constantly.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sun's energy originates from fusion, where light atoms combine under extreme conditions to form heavier ones.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Nuclear reactions release radiation, which can be harnessed for medicine or pose risks if uncontrolled.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Fission can trigger chain reactions, where each split atom causes more splits, amplifying energy exponentially.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76072" y="668655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5875"/>
            <a:ext cx="3474720" cy="51435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64008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76072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109728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Unlocking the Atom: Nuclear Reactions</a:t>
            </a:r>
            <a:endParaRPr lang="en-US" sz="1400" dirty="0"/>
          </a:p>
        </p:txBody>
      </p:sp>
      <p:pic>
        <p:nvPicPr>
          <p:cNvPr id="7" name="Image 1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57400"/>
            <a:ext cx="3474720" cy="514350"/>
          </a:xfrm>
          <a:prstGeom prst="rect">
            <a:avLst/>
          </a:prstGeom>
        </p:spPr>
      </p:pic>
      <p:sp>
        <p:nvSpPr>
          <p:cNvPr id="8" name="Shape 4"/>
          <p:cNvSpPr/>
          <p:nvPr/>
        </p:nvSpPr>
        <p:spPr>
          <a:xfrm>
            <a:off x="64008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576072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</a:t>
            </a:r>
            <a:endParaRPr lang="en-US" sz="1400" dirty="0"/>
          </a:p>
        </p:txBody>
      </p:sp>
      <p:sp>
        <p:nvSpPr>
          <p:cNvPr id="10" name="Text 6"/>
          <p:cNvSpPr/>
          <p:nvPr/>
        </p:nvSpPr>
        <p:spPr>
          <a:xfrm>
            <a:off x="109728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Alpha Decay Unveiled</a:t>
            </a:r>
            <a:endParaRPr lang="en-US" sz="1400" dirty="0"/>
          </a:p>
        </p:txBody>
      </p:sp>
      <p:pic>
        <p:nvPicPr>
          <p:cNvPr id="11" name="Image 2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828925"/>
            <a:ext cx="3474720" cy="514350"/>
          </a:xfrm>
          <a:prstGeom prst="rect">
            <a:avLst/>
          </a:prstGeom>
        </p:spPr>
      </p:pic>
      <p:sp>
        <p:nvSpPr>
          <p:cNvPr id="12" name="Shape 7"/>
          <p:cNvSpPr/>
          <p:nvPr/>
        </p:nvSpPr>
        <p:spPr>
          <a:xfrm>
            <a:off x="64008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3" name="Text 8"/>
          <p:cNvSpPr/>
          <p:nvPr/>
        </p:nvSpPr>
        <p:spPr>
          <a:xfrm>
            <a:off x="576072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</a:t>
            </a:r>
            <a:endParaRPr lang="en-US" sz="1400" dirty="0"/>
          </a:p>
        </p:txBody>
      </p:sp>
      <p:sp>
        <p:nvSpPr>
          <p:cNvPr id="14" name="Text 9"/>
          <p:cNvSpPr/>
          <p:nvPr/>
        </p:nvSpPr>
        <p:spPr>
          <a:xfrm>
            <a:off x="109728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Beta Decay: A Duality</a:t>
            </a:r>
            <a:endParaRPr lang="en-US" sz="1400" dirty="0"/>
          </a:p>
        </p:txBody>
      </p:sp>
      <p:pic>
        <p:nvPicPr>
          <p:cNvPr id="15" name="Image 3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600450"/>
            <a:ext cx="3474720" cy="514350"/>
          </a:xfrm>
          <a:prstGeom prst="rect">
            <a:avLst/>
          </a:prstGeom>
        </p:spPr>
      </p:pic>
      <p:sp>
        <p:nvSpPr>
          <p:cNvPr id="16" name="Shape 10"/>
          <p:cNvSpPr/>
          <p:nvPr/>
        </p:nvSpPr>
        <p:spPr>
          <a:xfrm>
            <a:off x="64008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7" name="Text 11"/>
          <p:cNvSpPr/>
          <p:nvPr/>
        </p:nvSpPr>
        <p:spPr>
          <a:xfrm>
            <a:off x="576072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</a:t>
            </a:r>
            <a:endParaRPr lang="en-US" sz="1400" dirty="0"/>
          </a:p>
        </p:txBody>
      </p:sp>
      <p:sp>
        <p:nvSpPr>
          <p:cNvPr id="18" name="Text 12"/>
          <p:cNvSpPr/>
          <p:nvPr/>
        </p:nvSpPr>
        <p:spPr>
          <a:xfrm>
            <a:off x="109728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Unveiling Gamma Radiation</a:t>
            </a:r>
            <a:endParaRPr lang="en-US" sz="1400" dirty="0"/>
          </a:p>
        </p:txBody>
      </p:sp>
      <p:pic>
        <p:nvPicPr>
          <p:cNvPr id="19" name="Image 4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0" y="1285875"/>
            <a:ext cx="3474720" cy="514350"/>
          </a:xfrm>
          <a:prstGeom prst="rect">
            <a:avLst/>
          </a:prstGeom>
        </p:spPr>
      </p:pic>
      <p:sp>
        <p:nvSpPr>
          <p:cNvPr id="20" name="Shape 13"/>
          <p:cNvSpPr/>
          <p:nvPr/>
        </p:nvSpPr>
        <p:spPr>
          <a:xfrm>
            <a:off x="493776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1" name="Text 14"/>
          <p:cNvSpPr/>
          <p:nvPr/>
        </p:nvSpPr>
        <p:spPr>
          <a:xfrm>
            <a:off x="4892040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</a:t>
            </a:r>
            <a:endParaRPr lang="en-US" sz="1400" dirty="0"/>
          </a:p>
        </p:txBody>
      </p:sp>
      <p:sp>
        <p:nvSpPr>
          <p:cNvPr id="22" name="Text 15"/>
          <p:cNvSpPr/>
          <p:nvPr/>
        </p:nvSpPr>
        <p:spPr>
          <a:xfrm>
            <a:off x="539496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Unlocking Atomic Power: Fission</a:t>
            </a:r>
            <a:endParaRPr lang="en-US" sz="1400" dirty="0"/>
          </a:p>
        </p:txBody>
      </p:sp>
      <p:pic>
        <p:nvPicPr>
          <p:cNvPr id="23" name="Image 5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9200" y="2057400"/>
            <a:ext cx="3474720" cy="514350"/>
          </a:xfrm>
          <a:prstGeom prst="rect">
            <a:avLst/>
          </a:prstGeom>
        </p:spPr>
      </p:pic>
      <p:sp>
        <p:nvSpPr>
          <p:cNvPr id="24" name="Shape 16"/>
          <p:cNvSpPr/>
          <p:nvPr/>
        </p:nvSpPr>
        <p:spPr>
          <a:xfrm>
            <a:off x="493776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5" name="Text 17"/>
          <p:cNvSpPr/>
          <p:nvPr/>
        </p:nvSpPr>
        <p:spPr>
          <a:xfrm>
            <a:off x="4892040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6</a:t>
            </a:r>
            <a:endParaRPr lang="en-US" sz="1400" dirty="0"/>
          </a:p>
        </p:txBody>
      </p:sp>
      <p:sp>
        <p:nvSpPr>
          <p:cNvPr id="26" name="Text 18"/>
          <p:cNvSpPr/>
          <p:nvPr/>
        </p:nvSpPr>
        <p:spPr>
          <a:xfrm>
            <a:off x="539496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Unlocking Fusion's Power</a:t>
            </a:r>
            <a:endParaRPr lang="en-US" sz="1400" dirty="0"/>
          </a:p>
        </p:txBody>
      </p:sp>
      <p:pic>
        <p:nvPicPr>
          <p:cNvPr id="27" name="Image 6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9200" y="2828925"/>
            <a:ext cx="3474720" cy="514350"/>
          </a:xfrm>
          <a:prstGeom prst="rect">
            <a:avLst/>
          </a:prstGeom>
        </p:spPr>
      </p:pic>
      <p:sp>
        <p:nvSpPr>
          <p:cNvPr id="28" name="Shape 19"/>
          <p:cNvSpPr/>
          <p:nvPr/>
        </p:nvSpPr>
        <p:spPr>
          <a:xfrm>
            <a:off x="493776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9" name="Text 20"/>
          <p:cNvSpPr/>
          <p:nvPr/>
        </p:nvSpPr>
        <p:spPr>
          <a:xfrm>
            <a:off x="4892040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7</a:t>
            </a:r>
            <a:endParaRPr lang="en-US" sz="1400" dirty="0"/>
          </a:p>
        </p:txBody>
      </p:sp>
      <p:sp>
        <p:nvSpPr>
          <p:cNvPr id="30" name="Text 21"/>
          <p:cNvSpPr/>
          <p:nvPr/>
        </p:nvSpPr>
        <p:spPr>
          <a:xfrm>
            <a:off x="539496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Fission vs. Fusion: A Comparison</a:t>
            </a:r>
            <a:endParaRPr lang="en-US" sz="1400" dirty="0"/>
          </a:p>
        </p:txBody>
      </p:sp>
      <p:pic>
        <p:nvPicPr>
          <p:cNvPr id="31" name="Image 7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9200" y="3600450"/>
            <a:ext cx="3474720" cy="514350"/>
          </a:xfrm>
          <a:prstGeom prst="rect">
            <a:avLst/>
          </a:prstGeom>
        </p:spPr>
      </p:pic>
      <p:sp>
        <p:nvSpPr>
          <p:cNvPr id="32" name="Shape 22"/>
          <p:cNvSpPr/>
          <p:nvPr/>
        </p:nvSpPr>
        <p:spPr>
          <a:xfrm>
            <a:off x="493776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33" name="Text 23"/>
          <p:cNvSpPr/>
          <p:nvPr/>
        </p:nvSpPr>
        <p:spPr>
          <a:xfrm>
            <a:off x="4892040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8</a:t>
            </a:r>
            <a:endParaRPr lang="en-US" sz="1400" dirty="0"/>
          </a:p>
        </p:txBody>
      </p:sp>
      <p:sp>
        <p:nvSpPr>
          <p:cNvPr id="34" name="Text 24"/>
          <p:cNvSpPr/>
          <p:nvPr/>
        </p:nvSpPr>
        <p:spPr>
          <a:xfrm>
            <a:off x="539496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Unlocking the Atom: Nuclear Reactions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5875"/>
            <a:ext cx="3474720" cy="51435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64008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576072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Nuclear vs. Chemical Energy: A Colossal Difference</a:t>
            </a:r>
            <a:endParaRPr lang="en-US" sz="1400" dirty="0"/>
          </a:p>
        </p:txBody>
      </p:sp>
      <p:pic>
        <p:nvPicPr>
          <p:cNvPr id="6" name="Image 1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57400"/>
            <a:ext cx="3474720" cy="514350"/>
          </a:xfrm>
          <a:prstGeom prst="rect">
            <a:avLst/>
          </a:prstGeom>
        </p:spPr>
      </p:pic>
      <p:sp>
        <p:nvSpPr>
          <p:cNvPr id="7" name="Shape 3"/>
          <p:cNvSpPr/>
          <p:nvPr/>
        </p:nvSpPr>
        <p:spPr>
          <a:xfrm>
            <a:off x="64008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576072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5"/>
          <p:cNvSpPr/>
          <p:nvPr/>
        </p:nvSpPr>
        <p:spPr>
          <a:xfrm>
            <a:off x="109728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Nuclear Reactions: Powering the Universe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0287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Unlocking the Atom: Nuclear Reactions</a:t>
            </a:r>
            <a:endParaRPr lang="en-US" sz="2300" dirty="0"/>
          </a:p>
        </p:txBody>
      </p:sp>
      <p:pic>
        <p:nvPicPr>
          <p:cNvPr id="3" name="Image 0" descr="https://images.pexels.com/photos/8936834/pexels-photo-8936834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035040" y="3703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548640" y="1543050"/>
            <a:ext cx="50292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Nuclear reactions involve changes in the nuclei of atoms, releasing enormous amounts of energy due to mass-energy conversion.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sun and stars utilize nuclear fusion, combining light elements to create heavier ones and emit light and heat.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Nuclear fission involves splitting heavy nuclei into smaller fragments, releasing energy used in nuclear power generation.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Fission reactions can initiate chain reactions, where neutrons released cause further fissions, sustaining energy production.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68655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Alpha Decay Unveiled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40180"/>
            <a:ext cx="3657600" cy="128587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1.Alpha Emission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82296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Radioactive decay through alpha emission involves the ejection of a helium nucleus from an unstable atom.</a:t>
            </a:r>
            <a:endParaRPr lang="en-US" sz="900" dirty="0"/>
          </a:p>
        </p:txBody>
      </p:sp>
      <p:pic>
        <p:nvPicPr>
          <p:cNvPr id="6" name="Image 1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440180"/>
            <a:ext cx="3657600" cy="12858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66344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2.Alpha Particle (α)</a:t>
            </a:r>
            <a:endParaRPr lang="en-US" sz="1500" dirty="0"/>
          </a:p>
        </p:txBody>
      </p:sp>
      <p:sp>
        <p:nvSpPr>
          <p:cNvPr id="8" name="Text 4"/>
          <p:cNvSpPr/>
          <p:nvPr/>
        </p:nvSpPr>
        <p:spPr>
          <a:xfrm>
            <a:off x="466344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alpha particle is essentially a helium nucleus consisting of two protons and two neutrons tightly bound together.</a:t>
            </a:r>
            <a:endParaRPr lang="en-US" sz="900" dirty="0"/>
          </a:p>
        </p:txBody>
      </p:sp>
      <p:pic>
        <p:nvPicPr>
          <p:cNvPr id="9" name="Image 2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086100"/>
            <a:ext cx="3657600" cy="1285875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3.Nuclear Transformation</a:t>
            </a:r>
            <a:endParaRPr lang="en-US" sz="1500" dirty="0"/>
          </a:p>
        </p:txBody>
      </p:sp>
      <p:sp>
        <p:nvSpPr>
          <p:cNvPr id="11" name="Text 6"/>
          <p:cNvSpPr/>
          <p:nvPr/>
        </p:nvSpPr>
        <p:spPr>
          <a:xfrm>
            <a:off x="82296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Alpha decay results in the transformation of the original nucleus into a new, lighter nucleus.</a:t>
            </a:r>
            <a:endParaRPr lang="en-US" sz="900" dirty="0"/>
          </a:p>
        </p:txBody>
      </p:sp>
      <p:pic>
        <p:nvPicPr>
          <p:cNvPr id="12" name="Image 3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086100"/>
            <a:ext cx="3657600" cy="1285875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66344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4.High Ionization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466344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Alpha particles are heavily ionizing due to their +2 charge and relatively large mass compared to other particles.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65785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Beta Decay: A Duality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custom3/proscons-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40180"/>
            <a:ext cx="3566160" cy="2931795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presentation-templates-data/custom3/proscons-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3440" y="1440180"/>
            <a:ext cx="3566160" cy="2931795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822960" y="1543050"/>
            <a:ext cx="2743200" cy="48863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Potential Upsides</a:t>
            </a:r>
            <a:endParaRPr lang="en-US" sz="1500" dirty="0"/>
          </a:p>
        </p:txBody>
      </p:sp>
      <p:sp>
        <p:nvSpPr>
          <p:cNvPr id="6" name="Shape 2"/>
          <p:cNvSpPr/>
          <p:nvPr/>
        </p:nvSpPr>
        <p:spPr>
          <a:xfrm>
            <a:off x="3749040" y="1568768"/>
            <a:ext cx="365760" cy="360045"/>
          </a:xfrm>
          <a:prstGeom prst="ellipse">
            <a:avLst/>
          </a:prstGeom>
          <a:solidFill>
            <a:srgbClr val="0A9C85"/>
          </a:solidFill>
          <a:ln w="12700">
            <a:solidFill>
              <a:srgbClr val="0A9C85"/>
            </a:solidFill>
            <a:prstDash val="solid"/>
          </a:ln>
        </p:spPr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0" y="1625346"/>
            <a:ext cx="182880" cy="205740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4754880" y="1543050"/>
            <a:ext cx="2743200" cy="48863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Decay Drawbacks</a:t>
            </a:r>
            <a:endParaRPr lang="en-US" sz="1500" dirty="0"/>
          </a:p>
        </p:txBody>
      </p:sp>
      <p:sp>
        <p:nvSpPr>
          <p:cNvPr id="9" name="Shape 4"/>
          <p:cNvSpPr/>
          <p:nvPr/>
        </p:nvSpPr>
        <p:spPr>
          <a:xfrm>
            <a:off x="7680960" y="1568768"/>
            <a:ext cx="365760" cy="360045"/>
          </a:xfrm>
          <a:prstGeom prst="ellipse">
            <a:avLst/>
          </a:prstGeom>
          <a:solidFill>
            <a:srgbClr val="DA2828"/>
          </a:solidFill>
          <a:ln w="12700">
            <a:solidFill>
              <a:srgbClr val="DA2828"/>
            </a:solidFill>
            <a:prstDash val="solid"/>
          </a:ln>
        </p:spPr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1640777"/>
            <a:ext cx="182880" cy="20574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868680" y="2160270"/>
            <a:ext cx="32004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Can be used in medical treatments like cancer therapy, targeting and destroying cancerous cells with focused radiation beams.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Used in industrial gauging to measure the thickness of materials, providing accurate and non-destructive quality control methods.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Helps in carbon dating organic materials, providing insights into history and allowing accurate dating of artifacts and fossils.</a:t>
            </a:r>
            <a:endParaRPr lang="en-US" sz="800" dirty="0"/>
          </a:p>
        </p:txBody>
      </p:sp>
      <p:sp>
        <p:nvSpPr>
          <p:cNvPr id="12" name="Text 6"/>
          <p:cNvSpPr/>
          <p:nvPr/>
        </p:nvSpPr>
        <p:spPr>
          <a:xfrm>
            <a:off x="4800600" y="2160270"/>
            <a:ext cx="32004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Beta radiation can cause radiation burns and tissue damage upon exposure, leading to potential health problems for living organisms.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Can contaminate the environment if not handled or disposed of properly, posing long-term risks to ecosystems and human health.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Exposure increases the risk of developing cancer over time, requiring careful monitoring and safety protocols for workers involved.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Unveiling Gamma Radiation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77724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Gamma radiation involves the nucleus emitting high-energy photons; it's a pure energy release.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These photons possess immense energy, enabling gamma radiation to penetrate deeply into materials.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Gamma rays originate within the nucleus, signifying a fundamental nuclear process at work.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Its high energy grants gamma radiation exceptional penetrating ability; shielding requires dense materials.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0287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Unlocking Atomic Power: Fission</a:t>
            </a:r>
            <a:endParaRPr lang="en-US" sz="2300" dirty="0"/>
          </a:p>
        </p:txBody>
      </p:sp>
      <p:pic>
        <p:nvPicPr>
          <p:cNvPr id="3" name="Image 0" descr="https://images.pexels.com/photos/8936836/pexels-photo-8936836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035040" y="3703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548640" y="1543050"/>
            <a:ext cx="50292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 heavy nucleus absorbs a neutron, becoming unstable and subsequently splitting into smaller nuclei, releasing energy.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mass difference between the initial nucleus and the resulting fragments is converted into immense kinetic energy.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Fission releases neutrons, which can trigger further fission events, creating a self-sustaining chain reaction in fissile materials.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Controlled chain reactions in nuclear reactors are used to generate heat, which then produces steam to drive turbines for electricity.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6578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Unlocking Fusion's Power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48640" y="133731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Energy Release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548640" y="221170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Fuel Abundance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48640" y="30861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Waste Product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48640" y="396049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Reaction Temp</a:t>
            </a:r>
            <a:endParaRPr lang="en-US" sz="1500" dirty="0"/>
          </a:p>
        </p:txBody>
      </p:sp>
      <p:pic>
        <p:nvPicPr>
          <p:cNvPr id="7" name="Image 0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260158"/>
            <a:ext cx="1371600" cy="411480"/>
          </a:xfrm>
          <a:prstGeom prst="rect">
            <a:avLst/>
          </a:prstGeom>
        </p:spPr>
      </p:pic>
      <p:pic>
        <p:nvPicPr>
          <p:cNvPr id="8" name="Image 1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320" y="2134553"/>
            <a:ext cx="1371600" cy="411480"/>
          </a:xfrm>
          <a:prstGeom prst="rect">
            <a:avLst/>
          </a:prstGeom>
        </p:spPr>
      </p:pic>
      <p:pic>
        <p:nvPicPr>
          <p:cNvPr id="9" name="Image 2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2320" y="3008948"/>
            <a:ext cx="1371600" cy="411480"/>
          </a:xfrm>
          <a:prstGeom prst="rect">
            <a:avLst/>
          </a:prstGeom>
        </p:spPr>
      </p:pic>
      <p:pic>
        <p:nvPicPr>
          <p:cNvPr id="10" name="Image 3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3883343"/>
            <a:ext cx="1371600" cy="41148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7132320" y="1260158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10M x</a:t>
            </a:r>
            <a:endParaRPr lang="en-US" sz="1500" dirty="0"/>
          </a:p>
        </p:txBody>
      </p:sp>
      <p:sp>
        <p:nvSpPr>
          <p:cNvPr id="12" name="Text 6"/>
          <p:cNvSpPr/>
          <p:nvPr/>
        </p:nvSpPr>
        <p:spPr>
          <a:xfrm>
            <a:off x="7132320" y="2134553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99%</a:t>
            </a:r>
            <a:endParaRPr lang="en-US" sz="1500" dirty="0"/>
          </a:p>
        </p:txBody>
      </p:sp>
      <p:sp>
        <p:nvSpPr>
          <p:cNvPr id="13" name="Text 7"/>
          <p:cNvSpPr/>
          <p:nvPr/>
        </p:nvSpPr>
        <p:spPr>
          <a:xfrm>
            <a:off x="7132320" y="3008948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0.00%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7132320" y="3883343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150M °C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2025-07-08T16:33:50Z</dcterms:created>
  <dcterms:modified xsi:type="dcterms:W3CDTF">2025-07-08T16:33:50Z</dcterms:modified>
</cp:coreProperties>
</file>