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Default Extension="jpg" ContentType="image/jpg"/>
  <Default Extension="svg" ContentType="image/svg+xml"/>
  <Default Extension="png" ContentType="image/png"/>
  <Default Extension="gif" ContentType="image/gif"/>
  <Default Extension="m4v" ContentType="video/mp4"/>
  <Default Extension="mp4" ContentType="video/mp4"/>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notesMasters/notesMaster1.xml" ContentType="application/vnd.openxmlformats-officedocument.presentationml.notesMaster+xml"/>
  <Override PartName="/ppt/slideMasters/slideMaster1.xml" ContentType="application/vnd.openxmlformats-officedocument.presentationml.slideMaster+xml"/>
  <Override PartName="/ppt/slides/slide1.xml" ContentType="application/vnd.openxmlformats-officedocument.presentationml.slide+xml"/>
  <Override PartName="/ppt/slideMasters/slideMaster2.xml" ContentType="application/vnd.openxmlformats-officedocument.presentationml.slideMaster+xml"/>
  <Override PartName="/ppt/slides/slide2.xml" ContentType="application/vnd.openxmlformats-officedocument.presentationml.slide+xml"/>
  <Override PartName="/ppt/slideMasters/slideMaster3.xml" ContentType="application/vnd.openxmlformats-officedocument.presentationml.slideMaster+xml"/>
  <Override PartName="/ppt/slides/slide3.xml" ContentType="application/vnd.openxmlformats-officedocument.presentationml.slide+xml"/>
  <Override PartName="/ppt/slideMasters/slideMaster4.xml" ContentType="application/vnd.openxmlformats-officedocument.presentationml.slideMaster+xml"/>
  <Override PartName="/ppt/slides/slide4.xml" ContentType="application/vnd.openxmlformats-officedocument.presentationml.slide+xml"/>
  <Override PartName="/ppt/slideMasters/slideMaster5.xml" ContentType="application/vnd.openxmlformats-officedocument.presentationml.slideMaster+xml"/>
  <Override PartName="/ppt/slides/slide5.xml" ContentType="application/vnd.openxmlformats-officedocument.presentationml.slide+xml"/>
  <Override PartName="/ppt/slideMasters/slideMaster6.xml" ContentType="application/vnd.openxmlformats-officedocument.presentationml.slideMaster+xml"/>
  <Override PartName="/ppt/slides/slide6.xml" ContentType="application/vnd.openxmlformats-officedocument.presentationml.slide+xml"/>
  <Override PartName="/ppt/slideMasters/slideMaster7.xml" ContentType="application/vnd.openxmlformats-officedocument.presentationml.slideMaster+xml"/>
  <Override PartName="/ppt/slides/slide7.xml" ContentType="application/vnd.openxmlformats-officedocument.presentationml.slide+xml"/>
  <Override PartName="/ppt/slideMasters/slideMaster8.xml" ContentType="application/vnd.openxmlformats-officedocument.presentationml.slideMaster+xml"/>
  <Override PartName="/ppt/slides/slide8.xml" ContentType="application/vnd.openxmlformats-officedocument.presentationml.slide+xml"/>
  <Override PartName="/ppt/slideMasters/slideMaster9.xml" ContentType="application/vnd.openxmlformats-officedocument.presentationml.slideMaster+xml"/>
  <Override PartName="/ppt/slides/slide9.xml" ContentType="application/vnd.openxmlformats-officedocument.presentationml.slide+xml"/>
  <Override PartName="/ppt/slideMasters/slideMaster10.xml" ContentType="application/vnd.openxmlformats-officedocument.presentationml.slideMaster+xml"/>
  <Override PartName="/ppt/slides/slide10.xml" ContentType="application/vnd.openxmlformats-officedocument.presentationml.slide+xml"/>
  <Override PartName="/ppt/slideMasters/slideMaster11.xml" ContentType="application/vnd.openxmlformats-officedocument.presentationml.slideMaster+xml"/>
  <Override PartName="/ppt/slides/slide11.xml" ContentType="application/vnd.openxmlformats-officedocument.presentationml.slide+xml"/>
  <Override PartName="/ppt/slideMasters/slideMaster12.xml" ContentType="application/vnd.openxmlformats-officedocument.presentationml.slideMaster+xml"/>
  <Override PartName="/ppt/slides/slide12.xml" ContentType="application/vnd.openxmlformats-officedocument.presentationml.slide+xml"/>
  <Override PartName="/ppt/slideMasters/slideMaster13.xml" ContentType="application/vnd.openxmlformats-officedocument.presentationml.slideMaster+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
		<Relationship Id="rId1" Type="http://schemas.openxmlformats.org/officeDocument/2006/relationships/extended-properties" Target="docProps/app.xml"/>
		<Relationship Id="rId2" Type="http://schemas.openxmlformats.org/package/2006/relationships/metadata/core-properties" Target="docProps/core.xml"/>
		<Relationship Id="rId3"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notesMasterIdLst>
    <p:notesMasterId r:id="rId15"/>
  </p:notesMasterIdLst>
  <p:sldSz cx="9144000" cy="5143500"/>
  <p:notesSz cx="5143500" cy="9144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10"/>
  </p:normalViewPr>
  <p:slideViewPr>
    <p:cSldViewPr snapToGrid="0" snapToObjects="1">
      <p:cViewPr varScale="1">
        <p:scale>
          <a:sx n="136" d="100"/>
          <a:sy n="136" d="100"/>
        </p:scale>
        <p:origin x="216"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s>
</file>

<file path=ppt/notesMasters/_rels/notesMaster1.xml.rels><?xml version="1.0" encoding="UTF-8" standalone="yes"?>
<Relationships xmlns="http://schemas.openxmlformats.org/package/2006/relationships">
		<Relationship Id="rId1" Type="http://schemas.openxmlformats.org/officeDocument/2006/relationships/theme" Target="../theme/theme1.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82F153-3F37-0F45-9E97-73ACFA13230C}" type="datetimeFigureOut">
              <a:rPr lang="en-US"/>
              <a:t>7/23/19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5E9CC1-C706-0F49-92D6-E571CC5EEA8F}" type="slidenum">
              <a:rPr lang="en-US"/>
              <a:t>‹#›</a:t>
            </a:fld>
            <a:endParaRPr lang="en-US"/>
          </a:p>
        </p:txBody>
      </p:sp>
    </p:spTree>
    <p:extLst>
      <p:ext uri="{BB962C8B-B14F-4D97-AF65-F5344CB8AC3E}">
        <p14:creationId xmlns:p14="http://schemas.microsoft.com/office/powerpoint/2010/main" val="1024086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xml"/>
		</Relationships>
</file>

<file path=ppt/notesSlides/_rels/notesSlide1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xml"/>
		</Relationships>
</file>

<file path=ppt/notesSlides/_rels/notesSlide1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2.xml"/>
		</Relationships>
</file>

<file path=ppt/notesSlides/_rels/notesSlide1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3.xml"/>
		</Relationships>
</file>

<file path=ppt/notesSlides/_rels/notesSlide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4.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5.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_rels/notesSlide6.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7.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8.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9.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10</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7</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8</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9</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image" Target="../media/image-1-1.png"/><Relationship Id="rId2" Type="http://schemas.openxmlformats.org/officeDocument/2006/relationships/image" Target="../media/image-1-2.png"/><Relationship Id="rId3" Type="http://schemas.openxmlformats.org/officeDocument/2006/relationships/slideLayout" Target="../slideLayouts/slideLayout1.xml"/><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image" Target="../media/Slide-10-image-1.png"/><Relationship Id="rId2" Type="http://schemas.openxmlformats.org/officeDocument/2006/relationships/image" Target="../media/image-10-2.png"/><Relationship Id="rId3" Type="http://schemas.openxmlformats.org/officeDocument/2006/relationships/image" Target="../media/image-10-3.png"/><Relationship Id="rId4" Type="http://schemas.openxmlformats.org/officeDocument/2006/relationships/image" Target="../media/image-10-4.png"/><Relationship Id="rId5" Type="http://schemas.openxmlformats.org/officeDocument/2006/relationships/image" Target="../media/image-10-5.png"/><Relationship Id="rId6" Type="http://schemas.openxmlformats.org/officeDocument/2006/relationships/slideLayout" Target="../slideLayouts/slideLayout2.xml"/><Relationship Id="rId7"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image" Target="../media/Slide-11-image-1.png"/><Relationship Id="rId2" Type="http://schemas.openxmlformats.org/officeDocument/2006/relationships/slideLayout" Target="../slideLayouts/slideLayout2.xml"/><Relationship Id="rId3"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image" Target="../media/Slide-12-image-1.png"/><Relationship Id="rId2" Type="http://schemas.openxmlformats.org/officeDocument/2006/relationships/slideLayout" Target="../slideLayouts/slideLayout2.xml"/><Relationship Id="rId3"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image" Target="../media/Slide-13-image-1.png"/><Relationship Id="rId2" Type="http://schemas.openxmlformats.org/officeDocument/2006/relationships/image" Target="../media/image-13-2.jpeg"/><Relationship Id="rId3" Type="http://schemas.openxmlformats.org/officeDocument/2006/relationships/slideLayout" Target="../slideLayouts/slideLayout2.xml"/><Relationship Id="rId4"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image" Target="../media/image-2-1.png"/><Relationship Id="rId2" Type="http://schemas.openxmlformats.org/officeDocument/2006/relationships/image" Target="../media/image-2-2.png"/><Relationship Id="rId3" Type="http://schemas.openxmlformats.org/officeDocument/2006/relationships/image" Target="../media/image-2-3.png"/><Relationship Id="rId4" Type="http://schemas.openxmlformats.org/officeDocument/2006/relationships/image" Target="../media/image-2-4.png"/><Relationship Id="rId5" Type="http://schemas.openxmlformats.org/officeDocument/2006/relationships/image" Target="../media/image-2-5.png"/><Relationship Id="rId6" Type="http://schemas.openxmlformats.org/officeDocument/2006/relationships/image" Target="../media/image-2-6.png"/><Relationship Id="rId7" Type="http://schemas.openxmlformats.org/officeDocument/2006/relationships/image" Target="../media/image-2-7.png"/><Relationship Id="rId8" Type="http://schemas.openxmlformats.org/officeDocument/2006/relationships/image" Target="../media/image-2-8.png"/><Relationship Id="rId9" Type="http://schemas.openxmlformats.org/officeDocument/2006/relationships/image" Target="../media/image-2-9.png"/><Relationship Id="rId10" Type="http://schemas.openxmlformats.org/officeDocument/2006/relationships/slideLayout" Target="../slideLayouts/slideLayout1.xml"/><Relationship Id="rId11"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image" Target="../media/image-3-1.png"/><Relationship Id="rId2" Type="http://schemas.openxmlformats.org/officeDocument/2006/relationships/image" Target="../media/image-3-2.png"/><Relationship Id="rId3" Type="http://schemas.openxmlformats.org/officeDocument/2006/relationships/image" Target="../media/image-3-3.png"/><Relationship Id="rId4" Type="http://schemas.openxmlformats.org/officeDocument/2006/relationships/slideLayout" Target="../slideLayouts/slideLayout1.xml"/><Relationship Id="rId5"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image" Target="../media/Slide-4-image-1.png"/><Relationship Id="rId2" Type="http://schemas.openxmlformats.org/officeDocument/2006/relationships/image" Target="../media/image-4-2.jpeg"/><Relationship Id="rId3" Type="http://schemas.openxmlformats.org/officeDocument/2006/relationships/slideLayout" Target="../slideLayouts/slideLayout2.xml"/><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image" Target="../media/Slide-5-image-1.png"/><Relationship Id="rId2" Type="http://schemas.openxmlformats.org/officeDocument/2006/relationships/image" Target="../media/image-5-2.png"/><Relationship Id="rId3" Type="http://schemas.openxmlformats.org/officeDocument/2006/relationships/image" Target="../media/image-5-3.png"/><Relationship Id="rId4" Type="http://schemas.openxmlformats.org/officeDocument/2006/relationships/image" Target="../media/image-5-4.png"/><Relationship Id="rId5" Type="http://schemas.openxmlformats.org/officeDocument/2006/relationships/image" Target="../media/image-5-5.png"/><Relationship Id="rId6" Type="http://schemas.openxmlformats.org/officeDocument/2006/relationships/slideLayout" Target="../slideLayouts/slideLayout2.xml"/><Relationship Id="rId7"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image" Target="../media/Slide-6-image-1.png"/><Relationship Id="rId2" Type="http://schemas.openxmlformats.org/officeDocument/2006/relationships/slideLayout" Target="../slideLayouts/slideLayout2.xml"/><Relationship Id="rId3"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image" Target="../media/Slide-7-image-1.png"/><Relationship Id="rId2" Type="http://schemas.openxmlformats.org/officeDocument/2006/relationships/image" Target="../media/image-7-2.png"/><Relationship Id="rId3" Type="http://schemas.openxmlformats.org/officeDocument/2006/relationships/image" Target="../media/image-7-3.png"/><Relationship Id="rId4" Type="http://schemas.openxmlformats.org/officeDocument/2006/relationships/image" Target="../media/image-7-4.png"/><Relationship Id="rId5" Type="http://schemas.openxmlformats.org/officeDocument/2006/relationships/image" Target="../media/image-7-5.png"/><Relationship Id="rId6" Type="http://schemas.openxmlformats.org/officeDocument/2006/relationships/slideLayout" Target="../slideLayouts/slideLayout2.xml"/><Relationship Id="rId7"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image" Target="../media/Slide-8-image-1.png"/><Relationship Id="rId2" Type="http://schemas.openxmlformats.org/officeDocument/2006/relationships/image" Target="../media/image-8-2.png"/><Relationship Id="rId3" Type="http://schemas.openxmlformats.org/officeDocument/2006/relationships/image" Target="../media/image-8-3.png"/><Relationship Id="rId4" Type="http://schemas.openxmlformats.org/officeDocument/2006/relationships/image" Target="../media/image-8-4.png"/><Relationship Id="rId5" Type="http://schemas.openxmlformats.org/officeDocument/2006/relationships/image" Target="../media/image-8-5.png"/><Relationship Id="rId6" Type="http://schemas.openxmlformats.org/officeDocument/2006/relationships/slideLayout" Target="../slideLayouts/slideLayout2.xml"/><Relationship Id="rId7"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image" Target="../media/Slide-9-image-1.png"/><Relationship Id="rId2" Type="http://schemas.openxmlformats.org/officeDocument/2006/relationships/image" Target="../media/image-9-2.png"/><Relationship Id="rId3" Type="http://schemas.openxmlformats.org/officeDocument/2006/relationships/image" Target="../media/image-9-3.png"/><Relationship Id="rId4" Type="http://schemas.openxmlformats.org/officeDocument/2006/relationships/image" Target="../media/image-9-4.png"/><Relationship Id="rId5" Type="http://schemas.openxmlformats.org/officeDocument/2006/relationships/image" Target="../media/image-9-5.png"/><Relationship Id="rId6" Type="http://schemas.openxmlformats.org/officeDocument/2006/relationships/slideLayout" Target="../slideLayouts/slideLayout2.xml"/><Relationship Id="rId7"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name="Slide 1">
    <p:spTree>
      <p:nvGrpSpPr>
        <p:cNvPr id="1" name=""/>
        <p:cNvGrpSpPr/>
        <p:nvPr/>
      </p:nvGrpSpPr>
      <p:grpSpPr>
        <a:xfrm>
          <a:off x="0" y="0"/>
          <a:ext cx="0" cy="0"/>
          <a:chOff x="0" y="0"/>
          <a:chExt cx="0" cy="0"/>
        </a:xfrm>
      </p:grpSpPr>
      <p:pic>
        <p:nvPicPr>
          <p:cNvPr id="2" name="Image 0" descr="preencoded.png">    </p:cNvPr>
          <p:cNvPicPr>
            <a:picLocks noChangeAspect="1"/>
          </p:cNvPicPr>
          <p:nvPr/>
        </p:nvPicPr>
        <p:blipFill>
          <a:blip r:embed="rId1"/>
          <a:stretch>
            <a:fillRect/>
          </a:stretch>
        </p:blipFill>
        <p:spPr>
          <a:xfrm>
            <a:off x="0" y="0"/>
            <a:ext cx="9144000" cy="5143500"/>
          </a:xfrm>
          <a:prstGeom prst="rect">
            <a:avLst/>
          </a:prstGeom>
        </p:spPr>
      </p:pic>
      <p:sp>
        <p:nvSpPr>
          <p:cNvPr id="3" name="Text 0"/>
          <p:cNvSpPr/>
          <p:nvPr/>
        </p:nvSpPr>
        <p:spPr>
          <a:xfrm>
            <a:off x="3657600" y="1543050"/>
            <a:ext cx="1828800" cy="274320"/>
          </a:xfrm>
          <a:prstGeom prst="rect">
            <a:avLst/>
          </a:prstGeom>
          <a:noFill/>
          <a:ln/>
        </p:spPr>
        <p:txBody>
          <a:bodyPr wrap="square" rtlCol="0" anchor="b"/>
          <a:lstStyle/>
          <a:p>
            <a:pPr algn="ctr" indent="0" marL="0">
              <a:buNone/>
            </a:pPr>
            <a:r>
              <a:rPr lang="en-US" sz="1100" dirty="0">
                <a:solidFill>
                  <a:srgbClr val="000000"/>
                </a:solidFill>
                <a:latin typeface="Plus Jakarta Sans Light" pitchFamily="34" charset="0"/>
                <a:ea typeface="Plus Jakarta Sans Light" pitchFamily="34" charset="-122"/>
                <a:cs typeface="Plus Jakarta Sans Light" pitchFamily="34" charset="-120"/>
              </a:rPr>
              <a:t>April 2025</a:t>
            </a:r>
            <a:endParaRPr lang="en-US" sz="1100" dirty="0"/>
          </a:p>
        </p:txBody>
      </p:sp>
      <p:pic>
        <p:nvPicPr>
          <p:cNvPr id="4" name="Image 1" descr="preencoded.png">    </p:cNvPr>
          <p:cNvPicPr>
            <a:picLocks noChangeAspect="1"/>
          </p:cNvPicPr>
          <p:nvPr/>
        </p:nvPicPr>
        <p:blipFill>
          <a:blip r:embed="rId2"/>
          <a:stretch>
            <a:fillRect/>
          </a:stretch>
        </p:blipFill>
        <p:spPr>
          <a:xfrm>
            <a:off x="1828800" y="1800225"/>
            <a:ext cx="5486400" cy="1028700"/>
          </a:xfrm>
          <a:prstGeom prst="rect">
            <a:avLst/>
          </a:prstGeom>
        </p:spPr>
      </p:pic>
      <p:sp>
        <p:nvSpPr>
          <p:cNvPr id="5" name="Text 1"/>
          <p:cNvSpPr/>
          <p:nvPr/>
        </p:nvSpPr>
        <p:spPr>
          <a:xfrm>
            <a:off x="1828800" y="1800225"/>
            <a:ext cx="5486400" cy="1028700"/>
          </a:xfrm>
          <a:prstGeom prst="rect">
            <a:avLst/>
          </a:prstGeom>
          <a:noFill/>
          <a:ln/>
        </p:spPr>
        <p:txBody>
          <a:bodyPr wrap="square" rtlCol="0" anchor="ctr"/>
          <a:lstStyle/>
          <a:p>
            <a:pPr algn="ctr" indent="0" marL="0">
              <a:buNone/>
            </a:pPr>
            <a:r>
              <a:rPr lang="en-US" sz="2400" b="1" dirty="0">
                <a:solidFill>
                  <a:srgbClr val="000000"/>
                </a:solidFill>
                <a:latin typeface="Plus Jakarta Sans" pitchFamily="34" charset="0"/>
                <a:ea typeface="Plus Jakarta Sans" pitchFamily="34" charset="-122"/>
                <a:cs typeface="Plus Jakarta Sans" pitchFamily="34" charset="-120"/>
              </a:rPr>
              <a:t>Shaping Tomorrow: Public Policy in Action</a:t>
            </a:r>
            <a:endParaRPr lang="en-US" sz="2400" dirty="0"/>
          </a:p>
        </p:txBody>
      </p:sp>
      <p:sp>
        <p:nvSpPr>
          <p:cNvPr id="6" name="Text 2"/>
          <p:cNvSpPr/>
          <p:nvPr/>
        </p:nvSpPr>
        <p:spPr>
          <a:xfrm>
            <a:off x="2743200" y="2983230"/>
            <a:ext cx="3657600" cy="514350"/>
          </a:xfrm>
          <a:prstGeom prst="rect">
            <a:avLst/>
          </a:prstGeom>
          <a:noFill/>
          <a:ln/>
        </p:spPr>
        <p:txBody>
          <a:bodyPr wrap="square" rtlCol="0" anchor="t"/>
          <a:lstStyle/>
          <a:p>
            <a:pPr algn="ctr" indent="0" marL="0">
              <a:lnSpc>
                <a:spcPts val="1300"/>
              </a:lnSpc>
              <a:buNone/>
            </a:pPr>
            <a:r>
              <a:rPr lang="en-US" sz="1100" dirty="0">
                <a:solidFill>
                  <a:srgbClr val="000000"/>
                </a:solidFill>
                <a:latin typeface="Plus Jakarta Sans Light" pitchFamily="34" charset="0"/>
                <a:ea typeface="Plus Jakarta Sans Light" pitchFamily="34" charset="-122"/>
                <a:cs typeface="Plus Jakarta Sans Light" pitchFamily="34" charset="-120"/>
              </a:rPr>
              <a:t>Analyzing Impact, Driving Change: A Policy Analyst's Perspective.</a:t>
            </a:r>
            <a:endParaRPr lang="en-US" sz="11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 10">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565785"/>
            <a:ext cx="8229600" cy="27432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Unlocking Insights: Data's Power</a:t>
            </a:r>
            <a:endParaRPr lang="en-US" sz="2300" dirty="0"/>
          </a:p>
        </p:txBody>
      </p:sp>
      <p:sp>
        <p:nvSpPr>
          <p:cNvPr id="3" name="Text 1"/>
          <p:cNvSpPr/>
          <p:nvPr/>
        </p:nvSpPr>
        <p:spPr>
          <a:xfrm>
            <a:off x="548640" y="1337310"/>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Growth Rate</a:t>
            </a:r>
            <a:endParaRPr lang="en-US" sz="1500" dirty="0"/>
          </a:p>
        </p:txBody>
      </p:sp>
      <p:sp>
        <p:nvSpPr>
          <p:cNvPr id="4" name="Text 2"/>
          <p:cNvSpPr/>
          <p:nvPr/>
        </p:nvSpPr>
        <p:spPr>
          <a:xfrm>
            <a:off x="548640" y="2211705"/>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Market Share</a:t>
            </a:r>
            <a:endParaRPr lang="en-US" sz="1500" dirty="0"/>
          </a:p>
        </p:txBody>
      </p:sp>
      <p:sp>
        <p:nvSpPr>
          <p:cNvPr id="5" name="Text 3"/>
          <p:cNvSpPr/>
          <p:nvPr/>
        </p:nvSpPr>
        <p:spPr>
          <a:xfrm>
            <a:off x="548640" y="3086100"/>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Customer Retention</a:t>
            </a:r>
            <a:endParaRPr lang="en-US" sz="1500" dirty="0"/>
          </a:p>
        </p:txBody>
      </p:sp>
      <p:sp>
        <p:nvSpPr>
          <p:cNvPr id="6" name="Text 4"/>
          <p:cNvSpPr/>
          <p:nvPr/>
        </p:nvSpPr>
        <p:spPr>
          <a:xfrm>
            <a:off x="548640" y="3960495"/>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Cost Reduction</a:t>
            </a:r>
            <a:endParaRPr lang="en-US" sz="1500" dirty="0"/>
          </a:p>
        </p:txBody>
      </p:sp>
      <p:pic>
        <p:nvPicPr>
          <p:cNvPr id="7" name="Image 0" descr="preencoded.png">    </p:cNvPr>
          <p:cNvPicPr>
            <a:picLocks noChangeAspect="1"/>
          </p:cNvPicPr>
          <p:nvPr/>
        </p:nvPicPr>
        <p:blipFill>
          <a:blip r:embed="rId2"/>
          <a:stretch>
            <a:fillRect/>
          </a:stretch>
        </p:blipFill>
        <p:spPr>
          <a:xfrm>
            <a:off x="7132320" y="1260158"/>
            <a:ext cx="1371600" cy="411480"/>
          </a:xfrm>
          <a:prstGeom prst="rect">
            <a:avLst/>
          </a:prstGeom>
        </p:spPr>
      </p:pic>
      <p:pic>
        <p:nvPicPr>
          <p:cNvPr id="8" name="Image 1" descr="preencoded.png">    </p:cNvPr>
          <p:cNvPicPr>
            <a:picLocks noChangeAspect="1"/>
          </p:cNvPicPr>
          <p:nvPr/>
        </p:nvPicPr>
        <p:blipFill>
          <a:blip r:embed="rId3"/>
          <a:stretch>
            <a:fillRect/>
          </a:stretch>
        </p:blipFill>
        <p:spPr>
          <a:xfrm>
            <a:off x="7132320" y="2134553"/>
            <a:ext cx="1371600" cy="411480"/>
          </a:xfrm>
          <a:prstGeom prst="rect">
            <a:avLst/>
          </a:prstGeom>
        </p:spPr>
      </p:pic>
      <p:pic>
        <p:nvPicPr>
          <p:cNvPr id="9" name="Image 2" descr="preencoded.png">    </p:cNvPr>
          <p:cNvPicPr>
            <a:picLocks noChangeAspect="1"/>
          </p:cNvPicPr>
          <p:nvPr/>
        </p:nvPicPr>
        <p:blipFill>
          <a:blip r:embed="rId4"/>
          <a:stretch>
            <a:fillRect/>
          </a:stretch>
        </p:blipFill>
        <p:spPr>
          <a:xfrm>
            <a:off x="7132320" y="3008948"/>
            <a:ext cx="1371600" cy="411480"/>
          </a:xfrm>
          <a:prstGeom prst="rect">
            <a:avLst/>
          </a:prstGeom>
        </p:spPr>
      </p:pic>
      <p:pic>
        <p:nvPicPr>
          <p:cNvPr id="10" name="Image 3" descr="preencoded.png">    </p:cNvPr>
          <p:cNvPicPr>
            <a:picLocks noChangeAspect="1"/>
          </p:cNvPicPr>
          <p:nvPr/>
        </p:nvPicPr>
        <p:blipFill>
          <a:blip r:embed="rId5"/>
          <a:stretch>
            <a:fillRect/>
          </a:stretch>
        </p:blipFill>
        <p:spPr>
          <a:xfrm>
            <a:off x="7132320" y="3883343"/>
            <a:ext cx="1371600" cy="411480"/>
          </a:xfrm>
          <a:prstGeom prst="rect">
            <a:avLst/>
          </a:prstGeom>
        </p:spPr>
      </p:pic>
      <p:sp>
        <p:nvSpPr>
          <p:cNvPr id="11" name="Text 5"/>
          <p:cNvSpPr/>
          <p:nvPr/>
        </p:nvSpPr>
        <p:spPr>
          <a:xfrm>
            <a:off x="7132320" y="1260158"/>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15%</a:t>
            </a:r>
            <a:endParaRPr lang="en-US" sz="1500" dirty="0"/>
          </a:p>
        </p:txBody>
      </p:sp>
      <p:sp>
        <p:nvSpPr>
          <p:cNvPr id="12" name="Text 6"/>
          <p:cNvSpPr/>
          <p:nvPr/>
        </p:nvSpPr>
        <p:spPr>
          <a:xfrm>
            <a:off x="7132320" y="2134553"/>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25%</a:t>
            </a:r>
            <a:endParaRPr lang="en-US" sz="1500" dirty="0"/>
          </a:p>
        </p:txBody>
      </p:sp>
      <p:sp>
        <p:nvSpPr>
          <p:cNvPr id="13" name="Text 7"/>
          <p:cNvSpPr/>
          <p:nvPr/>
        </p:nvSpPr>
        <p:spPr>
          <a:xfrm>
            <a:off x="7132320" y="3008948"/>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80%</a:t>
            </a:r>
            <a:endParaRPr lang="en-US" sz="1500" dirty="0"/>
          </a:p>
        </p:txBody>
      </p:sp>
      <p:sp>
        <p:nvSpPr>
          <p:cNvPr id="14" name="Text 8"/>
          <p:cNvSpPr/>
          <p:nvPr/>
        </p:nvSpPr>
        <p:spPr>
          <a:xfrm>
            <a:off x="7132320" y="3883343"/>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10%</a:t>
            </a:r>
            <a:endParaRPr lang="en-US" sz="15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 11">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668655"/>
            <a:ext cx="8229600" cy="27432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Responsive Policies: Engaging Stakeholders</a:t>
            </a:r>
            <a:endParaRPr lang="en-US" sz="2300" dirty="0"/>
          </a:p>
        </p:txBody>
      </p:sp>
      <p:sp>
        <p:nvSpPr>
          <p:cNvPr id="3" name="Text 1"/>
          <p:cNvSpPr/>
          <p:nvPr/>
        </p:nvSpPr>
        <p:spPr>
          <a:xfrm>
            <a:off x="548640" y="1285875"/>
            <a:ext cx="7772400" cy="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Understanding community needs is vital for creating policies that truly serve the public good.</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Gathering stakeholder input ensures diverse perspectives are considered, leading to better policies.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Involving stakeholders directly increases the relevance and effectiveness of new or revised policies.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Open communication with stakeholders builds trust and ensures policy decisions are transparent and fair.</a:t>
            </a:r>
            <a:endParaRPr lang="en-US" sz="1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 12">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640080" y="1028700"/>
            <a:ext cx="3017520" cy="457200"/>
          </a:xfrm>
          <a:prstGeom prst="rect">
            <a:avLst/>
          </a:prstGeom>
          <a:noFill/>
          <a:ln/>
        </p:spPr>
        <p:txBody>
          <a:bodyPr wrap="square" rtlCol="0" anchor="b"/>
          <a:lstStyle/>
          <a:p>
            <a:pPr indent="0" marL="0">
              <a:buNone/>
            </a:pPr>
            <a:r>
              <a:rPr lang="en-US" sz="2300" b="1" dirty="0">
                <a:solidFill>
                  <a:srgbClr val="000000"/>
                </a:solidFill>
                <a:latin typeface="Plus Jakarta Sans" pitchFamily="34" charset="0"/>
                <a:ea typeface="Plus Jakarta Sans" pitchFamily="34" charset="-122"/>
                <a:cs typeface="Plus Jakarta Sans" pitchFamily="34" charset="-120"/>
              </a:rPr>
              <a:t>Policy: Action &amp; Assurance</a:t>
            </a:r>
            <a:endParaRPr lang="en-US" sz="2300" dirty="0"/>
          </a:p>
        </p:txBody>
      </p:sp>
      <p:sp>
        <p:nvSpPr>
          <p:cNvPr id="3" name="Text 1"/>
          <p:cNvSpPr/>
          <p:nvPr/>
        </p:nvSpPr>
        <p:spPr>
          <a:xfrm>
            <a:off x="640080" y="1645920"/>
            <a:ext cx="3017520" cy="914400"/>
          </a:xfrm>
          <a:prstGeom prst="rect">
            <a:avLst/>
          </a:prstGeom>
          <a:noFill/>
          <a:ln/>
        </p:spPr>
        <p:txBody>
          <a:bodyPr wrap="square" rtlCol="0" anchor="t"/>
          <a:lstStyle/>
          <a:p>
            <a:pPr indent="0" marL="0">
              <a:lnSpc>
                <a:spcPts val="1300"/>
              </a:lnSpc>
              <a:buNone/>
            </a:pPr>
            <a:r>
              <a:rPr lang="en-US" sz="900" dirty="0">
                <a:solidFill>
                  <a:srgbClr val="000000"/>
                </a:solidFill>
                <a:latin typeface="Plus Jakarta Sans Light" pitchFamily="34" charset="0"/>
                <a:ea typeface="Plus Jakarta Sans Light" pitchFamily="34" charset="-122"/>
                <a:cs typeface="Plus Jakarta Sans Light" pitchFamily="34" charset="-120"/>
              </a:rPr>
              <a:t>Policy implementation requires careful planning.</a:t>
            </a:r>
            <a:endParaRPr lang="en-US" sz="900" dirty="0"/>
          </a:p>
          <a:p>
            <a:pPr indent="0" marL="0">
              <a:lnSpc>
                <a:spcPts val="1300"/>
              </a:lnSpc>
              <a:buNone/>
            </a:pPr>
            <a:r>
              <a:rPr lang="en-US" sz="900" dirty="0">
                <a:solidFill>
                  <a:srgbClr val="000000"/>
                </a:solidFill>
                <a:latin typeface="Plus Jakarta Sans Light" pitchFamily="34" charset="0"/>
                <a:ea typeface="Plus Jakarta Sans Light" pitchFamily="34" charset="-122"/>
                <a:cs typeface="Plus Jakarta Sans Light" pitchFamily="34" charset="-120"/>
              </a:rPr>
              <a:t>Monitoring ensures effectiveness and adaptability.</a:t>
            </a:r>
            <a:endParaRPr lang="en-US" sz="900" dirty="0"/>
          </a:p>
        </p:txBody>
      </p:sp>
      <p:sp>
        <p:nvSpPr>
          <p:cNvPr id="4" name="Shape 2"/>
          <p:cNvSpPr/>
          <p:nvPr/>
        </p:nvSpPr>
        <p:spPr>
          <a:xfrm>
            <a:off x="6675120" y="298323"/>
            <a:ext cx="0" cy="4526280"/>
          </a:xfrm>
          <a:prstGeom prst="line">
            <a:avLst/>
          </a:prstGeom>
          <a:noFill/>
          <a:ln w="25400">
            <a:solidFill>
              <a:srgbClr val="000000"/>
            </a:solidFill>
            <a:prstDash val="solid"/>
          </a:ln>
        </p:spPr>
      </p:sp>
      <p:sp>
        <p:nvSpPr>
          <p:cNvPr id="5" name="Shape 3"/>
          <p:cNvSpPr/>
          <p:nvPr/>
        </p:nvSpPr>
        <p:spPr>
          <a:xfrm>
            <a:off x="6556248" y="735521"/>
            <a:ext cx="246888" cy="252032"/>
          </a:xfrm>
          <a:prstGeom prst="ellipse">
            <a:avLst/>
          </a:prstGeom>
          <a:solidFill>
            <a:srgbClr val="FFFFFF"/>
          </a:solidFill>
          <a:ln w="12700">
            <a:solidFill>
              <a:srgbClr val="FFFFFF"/>
            </a:solidFill>
            <a:prstDash val="solid"/>
          </a:ln>
        </p:spPr>
      </p:sp>
      <p:sp>
        <p:nvSpPr>
          <p:cNvPr id="6" name="Shape 4"/>
          <p:cNvSpPr/>
          <p:nvPr/>
        </p:nvSpPr>
        <p:spPr>
          <a:xfrm>
            <a:off x="6588252" y="771525"/>
            <a:ext cx="182880" cy="180023"/>
          </a:xfrm>
          <a:prstGeom prst="ellipse">
            <a:avLst/>
          </a:prstGeom>
          <a:solidFill>
            <a:srgbClr val="FFE67F"/>
          </a:solidFill>
          <a:ln w="12700">
            <a:solidFill>
              <a:srgbClr val="FFE67F"/>
            </a:solidFill>
            <a:prstDash val="solid"/>
          </a:ln>
        </p:spPr>
      </p:sp>
      <p:sp>
        <p:nvSpPr>
          <p:cNvPr id="7" name="Text 5"/>
          <p:cNvSpPr/>
          <p:nvPr/>
        </p:nvSpPr>
        <p:spPr>
          <a:xfrm>
            <a:off x="6588252" y="771525"/>
            <a:ext cx="182880" cy="180023"/>
          </a:xfrm>
          <a:prstGeom prst="rect">
            <a:avLst/>
          </a:prstGeom>
          <a:noFill/>
          <a:ln/>
        </p:spPr>
        <p:txBody>
          <a:bodyPr wrap="square" rtlCol="0" anchor="ctr"/>
          <a:lstStyle/>
          <a:p>
            <a:pPr algn="ctr" indent="0" marL="0">
              <a:buNone/>
            </a:pPr>
            <a:r>
              <a:rPr lang="en-US" sz="1000" b="1" dirty="0">
                <a:solidFill>
                  <a:srgbClr val="000000"/>
                </a:solidFill>
                <a:latin typeface="Plus Jakarta Sans" pitchFamily="34" charset="0"/>
                <a:ea typeface="Plus Jakarta Sans" pitchFamily="34" charset="-122"/>
                <a:cs typeface="Plus Jakarta Sans" pitchFamily="34" charset="-120"/>
              </a:rPr>
              <a:t>✓</a:t>
            </a:r>
            <a:endParaRPr lang="en-US" sz="1000" dirty="0"/>
          </a:p>
        </p:txBody>
      </p:sp>
      <p:sp>
        <p:nvSpPr>
          <p:cNvPr id="8" name="Shape 6"/>
          <p:cNvSpPr/>
          <p:nvPr/>
        </p:nvSpPr>
        <p:spPr>
          <a:xfrm>
            <a:off x="6556248" y="2021395"/>
            <a:ext cx="246888" cy="252032"/>
          </a:xfrm>
          <a:prstGeom prst="ellipse">
            <a:avLst/>
          </a:prstGeom>
          <a:solidFill>
            <a:srgbClr val="FFFFFF"/>
          </a:solidFill>
          <a:ln w="12700">
            <a:solidFill>
              <a:srgbClr val="FFFFFF"/>
            </a:solidFill>
            <a:prstDash val="solid"/>
          </a:ln>
        </p:spPr>
      </p:sp>
      <p:sp>
        <p:nvSpPr>
          <p:cNvPr id="9" name="Shape 7"/>
          <p:cNvSpPr/>
          <p:nvPr/>
        </p:nvSpPr>
        <p:spPr>
          <a:xfrm>
            <a:off x="6588252" y="2057400"/>
            <a:ext cx="182880" cy="180023"/>
          </a:xfrm>
          <a:prstGeom prst="ellipse">
            <a:avLst/>
          </a:prstGeom>
          <a:solidFill>
            <a:srgbClr val="FFE67F"/>
          </a:solidFill>
          <a:ln w="12700">
            <a:solidFill>
              <a:srgbClr val="FFE67F"/>
            </a:solidFill>
            <a:prstDash val="solid"/>
          </a:ln>
        </p:spPr>
      </p:sp>
      <p:sp>
        <p:nvSpPr>
          <p:cNvPr id="10" name="Text 8"/>
          <p:cNvSpPr/>
          <p:nvPr/>
        </p:nvSpPr>
        <p:spPr>
          <a:xfrm>
            <a:off x="6588252" y="2057400"/>
            <a:ext cx="182880" cy="180023"/>
          </a:xfrm>
          <a:prstGeom prst="rect">
            <a:avLst/>
          </a:prstGeom>
          <a:noFill/>
          <a:ln/>
        </p:spPr>
        <p:txBody>
          <a:bodyPr wrap="square" rtlCol="0" anchor="ctr"/>
          <a:lstStyle/>
          <a:p>
            <a:pPr algn="ctr" indent="0" marL="0">
              <a:buNone/>
            </a:pPr>
            <a:r>
              <a:rPr lang="en-US" sz="1000" b="1" dirty="0">
                <a:solidFill>
                  <a:srgbClr val="000000"/>
                </a:solidFill>
                <a:latin typeface="Plus Jakarta Sans" pitchFamily="34" charset="0"/>
                <a:ea typeface="Plus Jakarta Sans" pitchFamily="34" charset="-122"/>
                <a:cs typeface="Plus Jakarta Sans" pitchFamily="34" charset="-120"/>
              </a:rPr>
              <a:t>✓</a:t>
            </a:r>
            <a:endParaRPr lang="en-US" sz="1000" dirty="0"/>
          </a:p>
        </p:txBody>
      </p:sp>
      <p:sp>
        <p:nvSpPr>
          <p:cNvPr id="11" name="Shape 9"/>
          <p:cNvSpPr/>
          <p:nvPr/>
        </p:nvSpPr>
        <p:spPr>
          <a:xfrm>
            <a:off x="6556248" y="3307271"/>
            <a:ext cx="246888" cy="252032"/>
          </a:xfrm>
          <a:prstGeom prst="ellipse">
            <a:avLst/>
          </a:prstGeom>
          <a:solidFill>
            <a:srgbClr val="FFFFFF"/>
          </a:solidFill>
          <a:ln w="12700">
            <a:solidFill>
              <a:srgbClr val="FFFFFF"/>
            </a:solidFill>
            <a:prstDash val="solid"/>
          </a:ln>
        </p:spPr>
      </p:sp>
      <p:sp>
        <p:nvSpPr>
          <p:cNvPr id="12" name="Shape 10"/>
          <p:cNvSpPr/>
          <p:nvPr/>
        </p:nvSpPr>
        <p:spPr>
          <a:xfrm>
            <a:off x="6588252" y="3343275"/>
            <a:ext cx="182880" cy="180023"/>
          </a:xfrm>
          <a:prstGeom prst="ellipse">
            <a:avLst/>
          </a:prstGeom>
          <a:solidFill>
            <a:srgbClr val="FFE67F"/>
          </a:solidFill>
          <a:ln w="12700">
            <a:solidFill>
              <a:srgbClr val="FFE67F"/>
            </a:solidFill>
            <a:prstDash val="solid"/>
          </a:ln>
        </p:spPr>
      </p:sp>
      <p:sp>
        <p:nvSpPr>
          <p:cNvPr id="13" name="Text 11"/>
          <p:cNvSpPr/>
          <p:nvPr/>
        </p:nvSpPr>
        <p:spPr>
          <a:xfrm>
            <a:off x="6588252" y="3343275"/>
            <a:ext cx="182880" cy="180023"/>
          </a:xfrm>
          <a:prstGeom prst="rect">
            <a:avLst/>
          </a:prstGeom>
          <a:noFill/>
          <a:ln/>
        </p:spPr>
        <p:txBody>
          <a:bodyPr wrap="square" rtlCol="0" anchor="ctr"/>
          <a:lstStyle/>
          <a:p>
            <a:pPr algn="ctr" indent="0" marL="0">
              <a:buNone/>
            </a:pPr>
            <a:r>
              <a:rPr lang="en-US" sz="1000" b="1" dirty="0">
                <a:solidFill>
                  <a:srgbClr val="000000"/>
                </a:solidFill>
                <a:latin typeface="Plus Jakarta Sans" pitchFamily="34" charset="0"/>
                <a:ea typeface="Plus Jakarta Sans" pitchFamily="34" charset="-122"/>
                <a:cs typeface="Plus Jakarta Sans" pitchFamily="34" charset="-120"/>
              </a:rPr>
              <a:t>✓</a:t>
            </a:r>
            <a:endParaRPr lang="en-US" sz="1000" dirty="0"/>
          </a:p>
        </p:txBody>
      </p:sp>
      <p:sp>
        <p:nvSpPr>
          <p:cNvPr id="14" name="Text 12"/>
          <p:cNvSpPr/>
          <p:nvPr/>
        </p:nvSpPr>
        <p:spPr>
          <a:xfrm>
            <a:off x="4663440" y="735521"/>
            <a:ext cx="1709928" cy="180023"/>
          </a:xfrm>
          <a:prstGeom prst="rect">
            <a:avLst/>
          </a:prstGeom>
          <a:noFill/>
          <a:ln/>
        </p:spPr>
        <p:txBody>
          <a:bodyPr wrap="square" rtlCol="0" anchor="ctr"/>
          <a:lstStyle/>
          <a:p>
            <a:pPr indent="0" marL="0">
              <a:buNone/>
            </a:pPr>
            <a:r>
              <a:rPr lang="en-US" sz="800" dirty="0">
                <a:solidFill>
                  <a:srgbClr val="000000"/>
                </a:solidFill>
                <a:latin typeface="Plus Jakarta Sans Light" pitchFamily="34" charset="0"/>
                <a:ea typeface="Plus Jakarta Sans Light" pitchFamily="34" charset="-122"/>
                <a:cs typeface="Plus Jakarta Sans Light" pitchFamily="34" charset="-120"/>
              </a:rPr>
              <a:t>2024</a:t>
            </a:r>
            <a:endParaRPr lang="en-US" sz="800" dirty="0"/>
          </a:p>
        </p:txBody>
      </p:sp>
      <p:sp>
        <p:nvSpPr>
          <p:cNvPr id="15" name="Text 13"/>
          <p:cNvSpPr/>
          <p:nvPr/>
        </p:nvSpPr>
        <p:spPr>
          <a:xfrm>
            <a:off x="4663440" y="1028700"/>
            <a:ext cx="1709928" cy="180023"/>
          </a:xfrm>
          <a:prstGeom prst="rect">
            <a:avLst/>
          </a:prstGeom>
          <a:noFill/>
          <a:ln/>
        </p:spPr>
        <p:txBody>
          <a:bodyPr wrap="square" rtlCol="0" anchor="ctr"/>
          <a:lstStyle/>
          <a:p>
            <a:pPr indent="0" marL="0">
              <a:lnSpc>
                <a:spcPts val="1500"/>
              </a:lnSpc>
              <a:buNone/>
            </a:pPr>
            <a:r>
              <a:rPr lang="en-US" sz="1500" b="1" dirty="0">
                <a:solidFill>
                  <a:srgbClr val="000000"/>
                </a:solidFill>
                <a:latin typeface="Plus Jakarta Sans SemiBold" pitchFamily="34" charset="0"/>
                <a:ea typeface="Plus Jakarta Sans SemiBold" pitchFamily="34" charset="-122"/>
                <a:cs typeface="Plus Jakarta Sans SemiBold" pitchFamily="34" charset="-120"/>
              </a:rPr>
              <a:t>Planning Phase</a:t>
            </a:r>
            <a:endParaRPr lang="en-US" sz="1500" dirty="0"/>
          </a:p>
        </p:txBody>
      </p:sp>
      <p:sp>
        <p:nvSpPr>
          <p:cNvPr id="16" name="Text 14"/>
          <p:cNvSpPr/>
          <p:nvPr/>
        </p:nvSpPr>
        <p:spPr>
          <a:xfrm>
            <a:off x="4663440" y="1285875"/>
            <a:ext cx="1709928" cy="914400"/>
          </a:xfrm>
          <a:prstGeom prst="rect">
            <a:avLst/>
          </a:prstGeom>
          <a:noFill/>
          <a:ln/>
        </p:spPr>
        <p:txBody>
          <a:bodyPr wrap="square" rtlCol="0" anchor="t"/>
          <a:lstStyle/>
          <a:p>
            <a:pPr indent="0" marL="0">
              <a:lnSpc>
                <a:spcPts val="900"/>
              </a:lnSpc>
              <a:buNone/>
            </a:pPr>
            <a:r>
              <a:rPr lang="en-US" sz="700" dirty="0">
                <a:solidFill>
                  <a:srgbClr val="000000"/>
                </a:solidFill>
                <a:latin typeface="Plus Jakarta Sans Light" pitchFamily="34" charset="0"/>
                <a:ea typeface="Plus Jakarta Sans Light" pitchFamily="34" charset="-122"/>
                <a:cs typeface="Plus Jakarta Sans Light" pitchFamily="34" charset="-120"/>
              </a:rPr>
              <a:t>Detailed implementation plans are formulated, outlining specific actions, responsibilities, and timelines. Key performance indicators (KPIs) are defined to measure progress and success throughout the policy lifecycle. Resource allocation is also addressed.</a:t>
            </a:r>
            <a:endParaRPr lang="en-US" sz="700" dirty="0"/>
          </a:p>
        </p:txBody>
      </p:sp>
      <p:sp>
        <p:nvSpPr>
          <p:cNvPr id="17" name="Text 15"/>
          <p:cNvSpPr/>
          <p:nvPr/>
        </p:nvSpPr>
        <p:spPr>
          <a:xfrm>
            <a:off x="6858000" y="2021395"/>
            <a:ext cx="1709928" cy="180023"/>
          </a:xfrm>
          <a:prstGeom prst="rect">
            <a:avLst/>
          </a:prstGeom>
          <a:noFill/>
          <a:ln/>
        </p:spPr>
        <p:txBody>
          <a:bodyPr wrap="square" rtlCol="0" anchor="t"/>
          <a:lstStyle/>
          <a:p>
            <a:pPr algn="l" indent="0" marL="0">
              <a:buNone/>
            </a:pPr>
            <a:r>
              <a:rPr lang="en-US" sz="800" dirty="0">
                <a:solidFill>
                  <a:srgbClr val="000000"/>
                </a:solidFill>
                <a:latin typeface="Plus Jakarta Sans Light" pitchFamily="34" charset="0"/>
                <a:ea typeface="Plus Jakarta Sans Light" pitchFamily="34" charset="-122"/>
                <a:cs typeface="Plus Jakarta Sans Light" pitchFamily="34" charset="-120"/>
              </a:rPr>
              <a:t>2025</a:t>
            </a:r>
            <a:endParaRPr lang="en-US" sz="800" dirty="0"/>
          </a:p>
        </p:txBody>
      </p:sp>
      <p:sp>
        <p:nvSpPr>
          <p:cNvPr id="18" name="Text 16"/>
          <p:cNvSpPr/>
          <p:nvPr/>
        </p:nvSpPr>
        <p:spPr>
          <a:xfrm>
            <a:off x="6858000" y="2314575"/>
            <a:ext cx="1709928" cy="180023"/>
          </a:xfrm>
          <a:prstGeom prst="rect">
            <a:avLst/>
          </a:prstGeom>
          <a:noFill/>
          <a:ln/>
        </p:spPr>
        <p:txBody>
          <a:bodyPr wrap="square" rtlCol="0" anchor="ctr"/>
          <a:lstStyle/>
          <a:p>
            <a:pPr algn="l" indent="0" marL="0">
              <a:lnSpc>
                <a:spcPts val="1500"/>
              </a:lnSpc>
              <a:buNone/>
            </a:pPr>
            <a:r>
              <a:rPr lang="en-US" sz="1500" b="1" dirty="0">
                <a:solidFill>
                  <a:srgbClr val="000000"/>
                </a:solidFill>
                <a:latin typeface="Plus Jakarta Sans SemiBold" pitchFamily="34" charset="0"/>
                <a:ea typeface="Plus Jakarta Sans SemiBold" pitchFamily="34" charset="-122"/>
                <a:cs typeface="Plus Jakarta Sans SemiBold" pitchFamily="34" charset="-120"/>
              </a:rPr>
              <a:t>Rollout Begins</a:t>
            </a:r>
            <a:endParaRPr lang="en-US" sz="1500" dirty="0"/>
          </a:p>
        </p:txBody>
      </p:sp>
      <p:sp>
        <p:nvSpPr>
          <p:cNvPr id="19" name="Text 17"/>
          <p:cNvSpPr/>
          <p:nvPr/>
        </p:nvSpPr>
        <p:spPr>
          <a:xfrm>
            <a:off x="6858000" y="2571750"/>
            <a:ext cx="1709928" cy="914400"/>
          </a:xfrm>
          <a:prstGeom prst="rect">
            <a:avLst/>
          </a:prstGeom>
          <a:noFill/>
          <a:ln/>
        </p:spPr>
        <p:txBody>
          <a:bodyPr wrap="square" rtlCol="0" anchor="t"/>
          <a:lstStyle/>
          <a:p>
            <a:pPr algn="l" indent="0" marL="0">
              <a:lnSpc>
                <a:spcPts val="900"/>
              </a:lnSpc>
              <a:buNone/>
            </a:pPr>
            <a:r>
              <a:rPr lang="en-US" sz="700" dirty="0">
                <a:solidFill>
                  <a:srgbClr val="000000"/>
                </a:solidFill>
                <a:latin typeface="Plus Jakarta Sans Light" pitchFamily="34" charset="0"/>
                <a:ea typeface="Plus Jakarta Sans Light" pitchFamily="34" charset="-122"/>
                <a:cs typeface="Plus Jakarta Sans Light" pitchFamily="34" charset="-120"/>
              </a:rPr>
              <a:t>The initial stages of policy implementation commence, targeting specific departments or regions. Communication campaigns are launched to raise awareness and educate stakeholders about the policy's objectives and requirements. Feedback mechanisms are established.</a:t>
            </a:r>
            <a:endParaRPr lang="en-US" sz="700" dirty="0"/>
          </a:p>
        </p:txBody>
      </p:sp>
      <p:sp>
        <p:nvSpPr>
          <p:cNvPr id="20" name="Text 18"/>
          <p:cNvSpPr/>
          <p:nvPr/>
        </p:nvSpPr>
        <p:spPr>
          <a:xfrm>
            <a:off x="4663440" y="3307271"/>
            <a:ext cx="1709928" cy="180023"/>
          </a:xfrm>
          <a:prstGeom prst="rect">
            <a:avLst/>
          </a:prstGeom>
          <a:noFill/>
          <a:ln/>
        </p:spPr>
        <p:txBody>
          <a:bodyPr wrap="square" rtlCol="0" anchor="ctr"/>
          <a:lstStyle/>
          <a:p>
            <a:pPr indent="0" marL="0">
              <a:buNone/>
            </a:pPr>
            <a:r>
              <a:rPr lang="en-US" sz="800" dirty="0">
                <a:solidFill>
                  <a:srgbClr val="000000"/>
                </a:solidFill>
                <a:latin typeface="Plus Jakarta Sans Light" pitchFamily="34" charset="0"/>
                <a:ea typeface="Plus Jakarta Sans Light" pitchFamily="34" charset="-122"/>
                <a:cs typeface="Plus Jakarta Sans Light" pitchFamily="34" charset="-120"/>
              </a:rPr>
              <a:t>2026</a:t>
            </a:r>
            <a:endParaRPr lang="en-US" sz="800" dirty="0"/>
          </a:p>
        </p:txBody>
      </p:sp>
      <p:sp>
        <p:nvSpPr>
          <p:cNvPr id="21" name="Text 19"/>
          <p:cNvSpPr/>
          <p:nvPr/>
        </p:nvSpPr>
        <p:spPr>
          <a:xfrm>
            <a:off x="4663440" y="3600450"/>
            <a:ext cx="1709928" cy="180023"/>
          </a:xfrm>
          <a:prstGeom prst="rect">
            <a:avLst/>
          </a:prstGeom>
          <a:noFill/>
          <a:ln/>
        </p:spPr>
        <p:txBody>
          <a:bodyPr wrap="square" rtlCol="0" anchor="ctr"/>
          <a:lstStyle/>
          <a:p>
            <a:pPr indent="0" marL="0">
              <a:lnSpc>
                <a:spcPts val="1500"/>
              </a:lnSpc>
              <a:buNone/>
            </a:pPr>
            <a:r>
              <a:rPr lang="en-US" sz="1500" b="1" dirty="0">
                <a:solidFill>
                  <a:srgbClr val="000000"/>
                </a:solidFill>
                <a:latin typeface="Plus Jakarta Sans SemiBold" pitchFamily="34" charset="0"/>
                <a:ea typeface="Plus Jakarta Sans SemiBold" pitchFamily="34" charset="-122"/>
                <a:cs typeface="Plus Jakarta Sans SemiBold" pitchFamily="34" charset="-120"/>
              </a:rPr>
              <a:t>Full Implementation</a:t>
            </a:r>
            <a:endParaRPr lang="en-US" sz="1500" dirty="0"/>
          </a:p>
        </p:txBody>
      </p:sp>
      <p:sp>
        <p:nvSpPr>
          <p:cNvPr id="22" name="Text 20"/>
          <p:cNvSpPr/>
          <p:nvPr/>
        </p:nvSpPr>
        <p:spPr>
          <a:xfrm>
            <a:off x="4663440" y="3857625"/>
            <a:ext cx="1709928" cy="914400"/>
          </a:xfrm>
          <a:prstGeom prst="rect">
            <a:avLst/>
          </a:prstGeom>
          <a:noFill/>
          <a:ln/>
        </p:spPr>
        <p:txBody>
          <a:bodyPr wrap="square" rtlCol="0" anchor="t"/>
          <a:lstStyle/>
          <a:p>
            <a:pPr indent="0" marL="0">
              <a:lnSpc>
                <a:spcPts val="900"/>
              </a:lnSpc>
              <a:buNone/>
            </a:pPr>
            <a:r>
              <a:rPr lang="en-US" sz="700" dirty="0">
                <a:solidFill>
                  <a:srgbClr val="000000"/>
                </a:solidFill>
                <a:latin typeface="Plus Jakarta Sans Light" pitchFamily="34" charset="0"/>
                <a:ea typeface="Plus Jakarta Sans Light" pitchFamily="34" charset="-122"/>
                <a:cs typeface="Plus Jakarta Sans Light" pitchFamily="34" charset="-120"/>
              </a:rPr>
              <a:t>The policy is fully implemented across the entire organization or target population. Ongoing training and support are provided to ensure compliance and address any emerging challenges. Data collection and analysis begin to track policy impact.</a:t>
            </a:r>
            <a:endParaRPr lang="en-US" sz="7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Slide 13">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1028700"/>
            <a:ext cx="4114800" cy="274320"/>
          </a:xfrm>
          <a:prstGeom prst="rect">
            <a:avLst/>
          </a:prstGeom>
          <a:noFill/>
          <a:ln/>
        </p:spPr>
        <p:txBody>
          <a:bodyPr wrap="square" rtlCol="0" anchor="b"/>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Policy in Action: Real Impact</a:t>
            </a:r>
            <a:endParaRPr lang="en-US" sz="2300" dirty="0"/>
          </a:p>
        </p:txBody>
      </p:sp>
      <p:pic>
        <p:nvPicPr>
          <p:cNvPr id="3" name="Image 0" descr="https://images.pexels.com/photos/31657662/pexels-photo-31657662.jpeg?auto=compress&amp;cs=tinysrgb&amp;fit=crop&amp;h=1200&amp;w=800">    </p:cNvPr>
          <p:cNvPicPr>
            <a:picLocks noChangeAspect="1"/>
          </p:cNvPicPr>
          <p:nvPr/>
        </p:nvPicPr>
        <p:blipFill>
          <a:blip r:embed="rId2"/>
          <a:stretch>
            <a:fillRect/>
          </a:stretch>
        </p:blipFill>
        <p:spPr>
          <a:xfrm>
            <a:off x="5943600" y="1028700"/>
            <a:ext cx="2468880" cy="3086100"/>
          </a:xfrm>
          <a:prstGeom prst="rect">
            <a:avLst/>
          </a:prstGeom>
        </p:spPr>
      </p:pic>
      <p:sp>
        <p:nvSpPr>
          <p:cNvPr id="4" name="Text 1"/>
          <p:cNvSpPr/>
          <p:nvPr/>
        </p:nvSpPr>
        <p:spPr>
          <a:xfrm>
            <a:off x="548640" y="1543050"/>
            <a:ext cx="4114800" cy="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Policy changes can expand healthcare access, ensuring more individuals receive necessary medical care and preventative services, improving overall public health.</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Policies focused on education reform can enhance learning environments, improve teacher quality, and provide equal opportunities for all students.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Strong environmental policies are vital for preserving natural resources, reducing pollution, and mitigating the effects of climate change for future generations.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Effective economic policies can stimulate job creation, encourage innovation, and foster a stable and prosperous economy for individuals and businesses alike.</a:t>
            </a:r>
            <a:endParaRPr lang="en-US" sz="1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2">
    <p:spTree>
      <p:nvGrpSpPr>
        <p:cNvPr id="1" name=""/>
        <p:cNvGrpSpPr/>
        <p:nvPr/>
      </p:nvGrpSpPr>
      <p:grpSpPr>
        <a:xfrm>
          <a:off x="0" y="0"/>
          <a:ext cx="0" cy="0"/>
          <a:chOff x="0" y="0"/>
          <a:chExt cx="0" cy="0"/>
        </a:xfrm>
      </p:grpSpPr>
      <p:pic>
        <p:nvPicPr>
          <p:cNvPr id="2" name="Image 0" descr="preencoded.png">    </p:cNvPr>
          <p:cNvPicPr>
            <a:picLocks noChangeAspect="1"/>
          </p:cNvPicPr>
          <p:nvPr/>
        </p:nvPicPr>
        <p:blipFill>
          <a:blip r:embed="rId1"/>
          <a:stretch>
            <a:fillRect/>
          </a:stretch>
        </p:blipFill>
        <p:spPr>
          <a:xfrm>
            <a:off x="0" y="0"/>
            <a:ext cx="9144000" cy="5143500"/>
          </a:xfrm>
          <a:prstGeom prst="rect">
            <a:avLst/>
          </a:prstGeom>
        </p:spPr>
      </p:pic>
      <p:sp>
        <p:nvSpPr>
          <p:cNvPr id="3" name="Text 0"/>
          <p:cNvSpPr/>
          <p:nvPr/>
        </p:nvSpPr>
        <p:spPr>
          <a:xfrm>
            <a:off x="576072" y="668655"/>
            <a:ext cx="7680960" cy="274320"/>
          </a:xfrm>
          <a:prstGeom prst="rect">
            <a:avLst/>
          </a:prstGeom>
          <a:noFill/>
          <a:ln/>
        </p:spPr>
        <p:txBody>
          <a:bodyPr wrap="square" rtlCol="0" anchor="ctr"/>
          <a:lstStyle/>
          <a:p>
            <a:pPr algn="l" indent="0" marL="0">
              <a:buNone/>
            </a:pPr>
            <a:r>
              <a:rPr lang="en-US" sz="2300" b="1" dirty="0">
                <a:solidFill>
                  <a:srgbClr val="000000"/>
                </a:solidFill>
                <a:latin typeface="Plus Jakarta Sans" pitchFamily="34" charset="0"/>
                <a:ea typeface="Plus Jakarta Sans" pitchFamily="34" charset="-122"/>
                <a:cs typeface="Plus Jakarta Sans" pitchFamily="34" charset="-120"/>
              </a:rPr>
              <a:t>Table of Contents</a:t>
            </a:r>
            <a:endParaRPr lang="en-US" sz="2300" dirty="0"/>
          </a:p>
        </p:txBody>
      </p:sp>
      <p:pic>
        <p:nvPicPr>
          <p:cNvPr id="4" name="Image 1" descr="preencoded.png">    </p:cNvPr>
          <p:cNvPicPr>
            <a:picLocks noChangeAspect="1"/>
          </p:cNvPicPr>
          <p:nvPr/>
        </p:nvPicPr>
        <p:blipFill>
          <a:blip r:embed="rId2"/>
          <a:stretch>
            <a:fillRect/>
          </a:stretch>
        </p:blipFill>
        <p:spPr>
          <a:xfrm>
            <a:off x="731520" y="1285875"/>
            <a:ext cx="3474720" cy="514350"/>
          </a:xfrm>
          <a:prstGeom prst="rect">
            <a:avLst/>
          </a:prstGeom>
        </p:spPr>
      </p:pic>
      <p:sp>
        <p:nvSpPr>
          <p:cNvPr id="5" name="Shape 1"/>
          <p:cNvSpPr/>
          <p:nvPr/>
        </p:nvSpPr>
        <p:spPr>
          <a:xfrm>
            <a:off x="640080" y="1388745"/>
            <a:ext cx="320040" cy="308610"/>
          </a:xfrm>
          <a:prstGeom prst="ellipse">
            <a:avLst/>
          </a:prstGeom>
          <a:solidFill>
            <a:srgbClr val="FFE67F"/>
          </a:solidFill>
          <a:ln w="12700">
            <a:solidFill>
              <a:srgbClr val="000000"/>
            </a:solidFill>
            <a:prstDash val="solid"/>
          </a:ln>
        </p:spPr>
      </p:sp>
      <p:sp>
        <p:nvSpPr>
          <p:cNvPr id="6" name="Text 2"/>
          <p:cNvSpPr/>
          <p:nvPr/>
        </p:nvSpPr>
        <p:spPr>
          <a:xfrm>
            <a:off x="576072" y="133731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1</a:t>
            </a:r>
            <a:endParaRPr lang="en-US" sz="1400" dirty="0"/>
          </a:p>
        </p:txBody>
      </p:sp>
      <p:sp>
        <p:nvSpPr>
          <p:cNvPr id="7" name="Text 3"/>
          <p:cNvSpPr/>
          <p:nvPr/>
        </p:nvSpPr>
        <p:spPr>
          <a:xfrm>
            <a:off x="1097280" y="133731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Public Policy: Shaping Our World</a:t>
            </a:r>
            <a:endParaRPr lang="en-US" sz="1400" dirty="0"/>
          </a:p>
        </p:txBody>
      </p:sp>
      <p:pic>
        <p:nvPicPr>
          <p:cNvPr id="8" name="Image 2" descr="preencoded.png">    </p:cNvPr>
          <p:cNvPicPr>
            <a:picLocks noChangeAspect="1"/>
          </p:cNvPicPr>
          <p:nvPr/>
        </p:nvPicPr>
        <p:blipFill>
          <a:blip r:embed="rId3"/>
          <a:stretch>
            <a:fillRect/>
          </a:stretch>
        </p:blipFill>
        <p:spPr>
          <a:xfrm>
            <a:off x="731520" y="2057400"/>
            <a:ext cx="3474720" cy="514350"/>
          </a:xfrm>
          <a:prstGeom prst="rect">
            <a:avLst/>
          </a:prstGeom>
        </p:spPr>
      </p:pic>
      <p:sp>
        <p:nvSpPr>
          <p:cNvPr id="9" name="Shape 4"/>
          <p:cNvSpPr/>
          <p:nvPr/>
        </p:nvSpPr>
        <p:spPr>
          <a:xfrm>
            <a:off x="640080" y="2160270"/>
            <a:ext cx="320040" cy="308610"/>
          </a:xfrm>
          <a:prstGeom prst="ellipse">
            <a:avLst/>
          </a:prstGeom>
          <a:solidFill>
            <a:srgbClr val="FFE67F"/>
          </a:solidFill>
          <a:ln w="12700">
            <a:solidFill>
              <a:srgbClr val="000000"/>
            </a:solidFill>
            <a:prstDash val="solid"/>
          </a:ln>
        </p:spPr>
      </p:sp>
      <p:sp>
        <p:nvSpPr>
          <p:cNvPr id="10" name="Text 5"/>
          <p:cNvSpPr/>
          <p:nvPr/>
        </p:nvSpPr>
        <p:spPr>
          <a:xfrm>
            <a:off x="576072" y="210883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2</a:t>
            </a:r>
            <a:endParaRPr lang="en-US" sz="1400" dirty="0"/>
          </a:p>
        </p:txBody>
      </p:sp>
      <p:sp>
        <p:nvSpPr>
          <p:cNvPr id="11" name="Text 6"/>
          <p:cNvSpPr/>
          <p:nvPr/>
        </p:nvSpPr>
        <p:spPr>
          <a:xfrm>
            <a:off x="1097280" y="210883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Policy Impact Insights</a:t>
            </a:r>
            <a:endParaRPr lang="en-US" sz="1400" dirty="0"/>
          </a:p>
        </p:txBody>
      </p:sp>
      <p:pic>
        <p:nvPicPr>
          <p:cNvPr id="12" name="Image 3" descr="preencoded.png">    </p:cNvPr>
          <p:cNvPicPr>
            <a:picLocks noChangeAspect="1"/>
          </p:cNvPicPr>
          <p:nvPr/>
        </p:nvPicPr>
        <p:blipFill>
          <a:blip r:embed="rId4"/>
          <a:stretch>
            <a:fillRect/>
          </a:stretch>
        </p:blipFill>
        <p:spPr>
          <a:xfrm>
            <a:off x="731520" y="2828925"/>
            <a:ext cx="3474720" cy="514350"/>
          </a:xfrm>
          <a:prstGeom prst="rect">
            <a:avLst/>
          </a:prstGeom>
        </p:spPr>
      </p:pic>
      <p:sp>
        <p:nvSpPr>
          <p:cNvPr id="13" name="Shape 7"/>
          <p:cNvSpPr/>
          <p:nvPr/>
        </p:nvSpPr>
        <p:spPr>
          <a:xfrm>
            <a:off x="640080" y="2931795"/>
            <a:ext cx="320040" cy="308610"/>
          </a:xfrm>
          <a:prstGeom prst="ellipse">
            <a:avLst/>
          </a:prstGeom>
          <a:solidFill>
            <a:srgbClr val="FFE67F"/>
          </a:solidFill>
          <a:ln w="12700">
            <a:solidFill>
              <a:srgbClr val="000000"/>
            </a:solidFill>
            <a:prstDash val="solid"/>
          </a:ln>
        </p:spPr>
      </p:sp>
      <p:sp>
        <p:nvSpPr>
          <p:cNvPr id="14" name="Text 8"/>
          <p:cNvSpPr/>
          <p:nvPr/>
        </p:nvSpPr>
        <p:spPr>
          <a:xfrm>
            <a:off x="576072" y="288036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3</a:t>
            </a:r>
            <a:endParaRPr lang="en-US" sz="1400" dirty="0"/>
          </a:p>
        </p:txBody>
      </p:sp>
      <p:sp>
        <p:nvSpPr>
          <p:cNvPr id="15" name="Text 9"/>
          <p:cNvSpPr/>
          <p:nvPr/>
        </p:nvSpPr>
        <p:spPr>
          <a:xfrm>
            <a:off x="1097280" y="288036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Decoding Policy Analysis</a:t>
            </a:r>
            <a:endParaRPr lang="en-US" sz="1400" dirty="0"/>
          </a:p>
        </p:txBody>
      </p:sp>
      <p:pic>
        <p:nvPicPr>
          <p:cNvPr id="16" name="Image 4" descr="preencoded.png">    </p:cNvPr>
          <p:cNvPicPr>
            <a:picLocks noChangeAspect="1"/>
          </p:cNvPicPr>
          <p:nvPr/>
        </p:nvPicPr>
        <p:blipFill>
          <a:blip r:embed="rId5"/>
          <a:stretch>
            <a:fillRect/>
          </a:stretch>
        </p:blipFill>
        <p:spPr>
          <a:xfrm>
            <a:off x="731520" y="3600450"/>
            <a:ext cx="3474720" cy="514350"/>
          </a:xfrm>
          <a:prstGeom prst="rect">
            <a:avLst/>
          </a:prstGeom>
        </p:spPr>
      </p:pic>
      <p:sp>
        <p:nvSpPr>
          <p:cNvPr id="17" name="Shape 10"/>
          <p:cNvSpPr/>
          <p:nvPr/>
        </p:nvSpPr>
        <p:spPr>
          <a:xfrm>
            <a:off x="640080" y="3703320"/>
            <a:ext cx="320040" cy="308610"/>
          </a:xfrm>
          <a:prstGeom prst="ellipse">
            <a:avLst/>
          </a:prstGeom>
          <a:solidFill>
            <a:srgbClr val="FFE67F"/>
          </a:solidFill>
          <a:ln w="12700">
            <a:solidFill>
              <a:srgbClr val="000000"/>
            </a:solidFill>
            <a:prstDash val="solid"/>
          </a:ln>
        </p:spPr>
      </p:sp>
      <p:sp>
        <p:nvSpPr>
          <p:cNvPr id="18" name="Text 11"/>
          <p:cNvSpPr/>
          <p:nvPr/>
        </p:nvSpPr>
        <p:spPr>
          <a:xfrm>
            <a:off x="576072" y="365188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4</a:t>
            </a:r>
            <a:endParaRPr lang="en-US" sz="1400" dirty="0"/>
          </a:p>
        </p:txBody>
      </p:sp>
      <p:sp>
        <p:nvSpPr>
          <p:cNvPr id="19" name="Text 12"/>
          <p:cNvSpPr/>
          <p:nvPr/>
        </p:nvSpPr>
        <p:spPr>
          <a:xfrm>
            <a:off x="1097280" y="365188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Problem Defined</a:t>
            </a:r>
            <a:endParaRPr lang="en-US" sz="1400" dirty="0"/>
          </a:p>
        </p:txBody>
      </p:sp>
      <p:pic>
        <p:nvPicPr>
          <p:cNvPr id="20" name="Image 5" descr="preencoded.png">    </p:cNvPr>
          <p:cNvPicPr>
            <a:picLocks noChangeAspect="1"/>
          </p:cNvPicPr>
          <p:nvPr/>
        </p:nvPicPr>
        <p:blipFill>
          <a:blip r:embed="rId6"/>
          <a:stretch>
            <a:fillRect/>
          </a:stretch>
        </p:blipFill>
        <p:spPr>
          <a:xfrm>
            <a:off x="5029200" y="1285875"/>
            <a:ext cx="3474720" cy="514350"/>
          </a:xfrm>
          <a:prstGeom prst="rect">
            <a:avLst/>
          </a:prstGeom>
        </p:spPr>
      </p:pic>
      <p:sp>
        <p:nvSpPr>
          <p:cNvPr id="21" name="Shape 13"/>
          <p:cNvSpPr/>
          <p:nvPr/>
        </p:nvSpPr>
        <p:spPr>
          <a:xfrm>
            <a:off x="4937760" y="1388745"/>
            <a:ext cx="320040" cy="308610"/>
          </a:xfrm>
          <a:prstGeom prst="ellipse">
            <a:avLst/>
          </a:prstGeom>
          <a:solidFill>
            <a:srgbClr val="FFE67F"/>
          </a:solidFill>
          <a:ln w="12700">
            <a:solidFill>
              <a:srgbClr val="000000"/>
            </a:solidFill>
            <a:prstDash val="solid"/>
          </a:ln>
        </p:spPr>
      </p:sp>
      <p:sp>
        <p:nvSpPr>
          <p:cNvPr id="22" name="Text 14"/>
          <p:cNvSpPr/>
          <p:nvPr/>
        </p:nvSpPr>
        <p:spPr>
          <a:xfrm>
            <a:off x="4892040" y="133731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5</a:t>
            </a:r>
            <a:endParaRPr lang="en-US" sz="1400" dirty="0"/>
          </a:p>
        </p:txBody>
      </p:sp>
      <p:sp>
        <p:nvSpPr>
          <p:cNvPr id="23" name="Text 15"/>
          <p:cNvSpPr/>
          <p:nvPr/>
        </p:nvSpPr>
        <p:spPr>
          <a:xfrm>
            <a:off x="5394960" y="133731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Policy Options: A Spectrum</a:t>
            </a:r>
            <a:endParaRPr lang="en-US" sz="1400" dirty="0"/>
          </a:p>
        </p:txBody>
      </p:sp>
      <p:pic>
        <p:nvPicPr>
          <p:cNvPr id="24" name="Image 6" descr="preencoded.png">    </p:cNvPr>
          <p:cNvPicPr>
            <a:picLocks noChangeAspect="1"/>
          </p:cNvPicPr>
          <p:nvPr/>
        </p:nvPicPr>
        <p:blipFill>
          <a:blip r:embed="rId7"/>
          <a:stretch>
            <a:fillRect/>
          </a:stretch>
        </p:blipFill>
        <p:spPr>
          <a:xfrm>
            <a:off x="5029200" y="2057400"/>
            <a:ext cx="3474720" cy="514350"/>
          </a:xfrm>
          <a:prstGeom prst="rect">
            <a:avLst/>
          </a:prstGeom>
        </p:spPr>
      </p:pic>
      <p:sp>
        <p:nvSpPr>
          <p:cNvPr id="25" name="Shape 16"/>
          <p:cNvSpPr/>
          <p:nvPr/>
        </p:nvSpPr>
        <p:spPr>
          <a:xfrm>
            <a:off x="4937760" y="2160270"/>
            <a:ext cx="320040" cy="308610"/>
          </a:xfrm>
          <a:prstGeom prst="ellipse">
            <a:avLst/>
          </a:prstGeom>
          <a:solidFill>
            <a:srgbClr val="FFE67F"/>
          </a:solidFill>
          <a:ln w="12700">
            <a:solidFill>
              <a:srgbClr val="000000"/>
            </a:solidFill>
            <a:prstDash val="solid"/>
          </a:ln>
        </p:spPr>
      </p:sp>
      <p:sp>
        <p:nvSpPr>
          <p:cNvPr id="26" name="Text 17"/>
          <p:cNvSpPr/>
          <p:nvPr/>
        </p:nvSpPr>
        <p:spPr>
          <a:xfrm>
            <a:off x="4892040" y="210883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6</a:t>
            </a:r>
            <a:endParaRPr lang="en-US" sz="1400" dirty="0"/>
          </a:p>
        </p:txBody>
      </p:sp>
      <p:sp>
        <p:nvSpPr>
          <p:cNvPr id="27" name="Text 18"/>
          <p:cNvSpPr/>
          <p:nvPr/>
        </p:nvSpPr>
        <p:spPr>
          <a:xfrm>
            <a:off x="5394960" y="210883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Policy Options: Weighing the Scales</a:t>
            </a:r>
            <a:endParaRPr lang="en-US" sz="1400" dirty="0"/>
          </a:p>
        </p:txBody>
      </p:sp>
      <p:pic>
        <p:nvPicPr>
          <p:cNvPr id="28" name="Image 7" descr="preencoded.png">    </p:cNvPr>
          <p:cNvPicPr>
            <a:picLocks noChangeAspect="1"/>
          </p:cNvPicPr>
          <p:nvPr/>
        </p:nvPicPr>
        <p:blipFill>
          <a:blip r:embed="rId8"/>
          <a:stretch>
            <a:fillRect/>
          </a:stretch>
        </p:blipFill>
        <p:spPr>
          <a:xfrm>
            <a:off x="5029200" y="2828925"/>
            <a:ext cx="3474720" cy="514350"/>
          </a:xfrm>
          <a:prstGeom prst="rect">
            <a:avLst/>
          </a:prstGeom>
        </p:spPr>
      </p:pic>
      <p:sp>
        <p:nvSpPr>
          <p:cNvPr id="29" name="Shape 19"/>
          <p:cNvSpPr/>
          <p:nvPr/>
        </p:nvSpPr>
        <p:spPr>
          <a:xfrm>
            <a:off x="4937760" y="2931795"/>
            <a:ext cx="320040" cy="308610"/>
          </a:xfrm>
          <a:prstGeom prst="ellipse">
            <a:avLst/>
          </a:prstGeom>
          <a:solidFill>
            <a:srgbClr val="FFE67F"/>
          </a:solidFill>
          <a:ln w="12700">
            <a:solidFill>
              <a:srgbClr val="000000"/>
            </a:solidFill>
            <a:prstDash val="solid"/>
          </a:ln>
        </p:spPr>
      </p:sp>
      <p:sp>
        <p:nvSpPr>
          <p:cNvPr id="30" name="Text 20"/>
          <p:cNvSpPr/>
          <p:nvPr/>
        </p:nvSpPr>
        <p:spPr>
          <a:xfrm>
            <a:off x="4892040" y="288036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7</a:t>
            </a:r>
            <a:endParaRPr lang="en-US" sz="1400" dirty="0"/>
          </a:p>
        </p:txBody>
      </p:sp>
      <p:sp>
        <p:nvSpPr>
          <p:cNvPr id="31" name="Text 21"/>
          <p:cNvSpPr/>
          <p:nvPr/>
        </p:nvSpPr>
        <p:spPr>
          <a:xfrm>
            <a:off x="5394960" y="288036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Unlocking Insights: Data's Power</a:t>
            </a:r>
            <a:endParaRPr lang="en-US" sz="1400" dirty="0"/>
          </a:p>
        </p:txBody>
      </p:sp>
      <p:pic>
        <p:nvPicPr>
          <p:cNvPr id="32" name="Image 8" descr="preencoded.png">    </p:cNvPr>
          <p:cNvPicPr>
            <a:picLocks noChangeAspect="1"/>
          </p:cNvPicPr>
          <p:nvPr/>
        </p:nvPicPr>
        <p:blipFill>
          <a:blip r:embed="rId9"/>
          <a:stretch>
            <a:fillRect/>
          </a:stretch>
        </p:blipFill>
        <p:spPr>
          <a:xfrm>
            <a:off x="5029200" y="3600450"/>
            <a:ext cx="3474720" cy="514350"/>
          </a:xfrm>
          <a:prstGeom prst="rect">
            <a:avLst/>
          </a:prstGeom>
        </p:spPr>
      </p:pic>
      <p:sp>
        <p:nvSpPr>
          <p:cNvPr id="33" name="Shape 22"/>
          <p:cNvSpPr/>
          <p:nvPr/>
        </p:nvSpPr>
        <p:spPr>
          <a:xfrm>
            <a:off x="4937760" y="3703320"/>
            <a:ext cx="320040" cy="308610"/>
          </a:xfrm>
          <a:prstGeom prst="ellipse">
            <a:avLst/>
          </a:prstGeom>
          <a:solidFill>
            <a:srgbClr val="FFE67F"/>
          </a:solidFill>
          <a:ln w="12700">
            <a:solidFill>
              <a:srgbClr val="000000"/>
            </a:solidFill>
            <a:prstDash val="solid"/>
          </a:ln>
        </p:spPr>
      </p:sp>
      <p:sp>
        <p:nvSpPr>
          <p:cNvPr id="34" name="Text 23"/>
          <p:cNvSpPr/>
          <p:nvPr/>
        </p:nvSpPr>
        <p:spPr>
          <a:xfrm>
            <a:off x="4892040" y="365188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8</a:t>
            </a:r>
            <a:endParaRPr lang="en-US" sz="1400" dirty="0"/>
          </a:p>
        </p:txBody>
      </p:sp>
      <p:sp>
        <p:nvSpPr>
          <p:cNvPr id="35" name="Text 24"/>
          <p:cNvSpPr/>
          <p:nvPr/>
        </p:nvSpPr>
        <p:spPr>
          <a:xfrm>
            <a:off x="5394960" y="365188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Responsive Policies: Engaging Stakeholders</a:t>
            </a:r>
            <a:endParaRPr lang="en-US"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3">
    <p:spTree>
      <p:nvGrpSpPr>
        <p:cNvPr id="1" name=""/>
        <p:cNvGrpSpPr/>
        <p:nvPr/>
      </p:nvGrpSpPr>
      <p:grpSpPr>
        <a:xfrm>
          <a:off x="0" y="0"/>
          <a:ext cx="0" cy="0"/>
          <a:chOff x="0" y="0"/>
          <a:chExt cx="0" cy="0"/>
        </a:xfrm>
      </p:grpSpPr>
      <p:pic>
        <p:nvPicPr>
          <p:cNvPr id="2" name="Image 0" descr="preencoded.png">    </p:cNvPr>
          <p:cNvPicPr>
            <a:picLocks noChangeAspect="1"/>
          </p:cNvPicPr>
          <p:nvPr/>
        </p:nvPicPr>
        <p:blipFill>
          <a:blip r:embed="rId1"/>
          <a:stretch>
            <a:fillRect/>
          </a:stretch>
        </p:blipFill>
        <p:spPr>
          <a:xfrm>
            <a:off x="0" y="0"/>
            <a:ext cx="9144000" cy="5143500"/>
          </a:xfrm>
          <a:prstGeom prst="rect">
            <a:avLst/>
          </a:prstGeom>
        </p:spPr>
      </p:pic>
      <p:sp>
        <p:nvSpPr>
          <p:cNvPr id="3" name="Text 0"/>
          <p:cNvSpPr/>
          <p:nvPr/>
        </p:nvSpPr>
        <p:spPr>
          <a:xfrm>
            <a:off x="576072" y="668655"/>
            <a:ext cx="7680960" cy="274320"/>
          </a:xfrm>
          <a:prstGeom prst="rect">
            <a:avLst/>
          </a:prstGeom>
          <a:noFill/>
          <a:ln/>
        </p:spPr>
        <p:txBody>
          <a:bodyPr wrap="square" rtlCol="0" anchor="ctr"/>
          <a:lstStyle/>
          <a:p>
            <a:pPr algn="l" indent="0" marL="0">
              <a:buNone/>
            </a:pPr>
            <a:r>
              <a:rPr lang="en-US" sz="2300" b="1" dirty="0">
                <a:solidFill>
                  <a:srgbClr val="000000"/>
                </a:solidFill>
                <a:latin typeface="Plus Jakarta Sans" pitchFamily="34" charset="0"/>
                <a:ea typeface="Plus Jakarta Sans" pitchFamily="34" charset="-122"/>
                <a:cs typeface="Plus Jakarta Sans" pitchFamily="34" charset="-120"/>
              </a:rPr>
              <a:t>Table of Contents</a:t>
            </a:r>
            <a:endParaRPr lang="en-US" sz="2300" dirty="0"/>
          </a:p>
        </p:txBody>
      </p:sp>
      <p:pic>
        <p:nvPicPr>
          <p:cNvPr id="4" name="Image 1" descr="preencoded.png">    </p:cNvPr>
          <p:cNvPicPr>
            <a:picLocks noChangeAspect="1"/>
          </p:cNvPicPr>
          <p:nvPr/>
        </p:nvPicPr>
        <p:blipFill>
          <a:blip r:embed="rId2"/>
          <a:stretch>
            <a:fillRect/>
          </a:stretch>
        </p:blipFill>
        <p:spPr>
          <a:xfrm>
            <a:off x="731520" y="1285875"/>
            <a:ext cx="3474720" cy="514350"/>
          </a:xfrm>
          <a:prstGeom prst="rect">
            <a:avLst/>
          </a:prstGeom>
        </p:spPr>
      </p:pic>
      <p:sp>
        <p:nvSpPr>
          <p:cNvPr id="5" name="Shape 1"/>
          <p:cNvSpPr/>
          <p:nvPr/>
        </p:nvSpPr>
        <p:spPr>
          <a:xfrm>
            <a:off x="640080" y="1388745"/>
            <a:ext cx="320040" cy="308610"/>
          </a:xfrm>
          <a:prstGeom prst="ellipse">
            <a:avLst/>
          </a:prstGeom>
          <a:solidFill>
            <a:srgbClr val="FFE67F"/>
          </a:solidFill>
          <a:ln w="12700">
            <a:solidFill>
              <a:srgbClr val="000000"/>
            </a:solidFill>
            <a:prstDash val="solid"/>
          </a:ln>
        </p:spPr>
      </p:sp>
      <p:sp>
        <p:nvSpPr>
          <p:cNvPr id="6" name="Text 2"/>
          <p:cNvSpPr/>
          <p:nvPr/>
        </p:nvSpPr>
        <p:spPr>
          <a:xfrm>
            <a:off x="576072" y="133731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9</a:t>
            </a:r>
            <a:endParaRPr lang="en-US" sz="1400" dirty="0"/>
          </a:p>
        </p:txBody>
      </p:sp>
      <p:sp>
        <p:nvSpPr>
          <p:cNvPr id="7" name="Text 3"/>
          <p:cNvSpPr/>
          <p:nvPr/>
        </p:nvSpPr>
        <p:spPr>
          <a:xfrm>
            <a:off x="1097280" y="133731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Policy: Action &amp; Assurance</a:t>
            </a:r>
            <a:endParaRPr lang="en-US" sz="1400" dirty="0"/>
          </a:p>
        </p:txBody>
      </p:sp>
      <p:pic>
        <p:nvPicPr>
          <p:cNvPr id="8" name="Image 2" descr="preencoded.png">    </p:cNvPr>
          <p:cNvPicPr>
            <a:picLocks noChangeAspect="1"/>
          </p:cNvPicPr>
          <p:nvPr/>
        </p:nvPicPr>
        <p:blipFill>
          <a:blip r:embed="rId3"/>
          <a:stretch>
            <a:fillRect/>
          </a:stretch>
        </p:blipFill>
        <p:spPr>
          <a:xfrm>
            <a:off x="731520" y="2057400"/>
            <a:ext cx="3474720" cy="514350"/>
          </a:xfrm>
          <a:prstGeom prst="rect">
            <a:avLst/>
          </a:prstGeom>
        </p:spPr>
      </p:pic>
      <p:sp>
        <p:nvSpPr>
          <p:cNvPr id="9" name="Shape 4"/>
          <p:cNvSpPr/>
          <p:nvPr/>
        </p:nvSpPr>
        <p:spPr>
          <a:xfrm>
            <a:off x="640080" y="2160270"/>
            <a:ext cx="320040" cy="308610"/>
          </a:xfrm>
          <a:prstGeom prst="ellipse">
            <a:avLst/>
          </a:prstGeom>
          <a:solidFill>
            <a:srgbClr val="FFE67F"/>
          </a:solidFill>
          <a:ln w="12700">
            <a:solidFill>
              <a:srgbClr val="000000"/>
            </a:solidFill>
            <a:prstDash val="solid"/>
          </a:ln>
        </p:spPr>
      </p:sp>
      <p:sp>
        <p:nvSpPr>
          <p:cNvPr id="10" name="Text 5"/>
          <p:cNvSpPr/>
          <p:nvPr/>
        </p:nvSpPr>
        <p:spPr>
          <a:xfrm>
            <a:off x="576072" y="210883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10</a:t>
            </a:r>
            <a:endParaRPr lang="en-US" sz="1400" dirty="0"/>
          </a:p>
        </p:txBody>
      </p:sp>
      <p:sp>
        <p:nvSpPr>
          <p:cNvPr id="11" name="Text 6"/>
          <p:cNvSpPr/>
          <p:nvPr/>
        </p:nvSpPr>
        <p:spPr>
          <a:xfrm>
            <a:off x="1097280" y="210883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Policy in Action: Real Impact</a:t>
            </a:r>
            <a:endParaRPr lang="en-US"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4">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1028700"/>
            <a:ext cx="4114800" cy="274320"/>
          </a:xfrm>
          <a:prstGeom prst="rect">
            <a:avLst/>
          </a:prstGeom>
          <a:noFill/>
          <a:ln/>
        </p:spPr>
        <p:txBody>
          <a:bodyPr wrap="square" rtlCol="0" anchor="b"/>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Public Policy: Shaping Our World</a:t>
            </a:r>
            <a:endParaRPr lang="en-US" sz="2300" dirty="0"/>
          </a:p>
        </p:txBody>
      </p:sp>
      <p:pic>
        <p:nvPicPr>
          <p:cNvPr id="3" name="Image 0" descr="https://images.pexels.com/photos/31630003/pexels-photo-31630003.jpeg?auto=compress&amp;cs=tinysrgb&amp;fit=crop&amp;h=1200&amp;w=800">    </p:cNvPr>
          <p:cNvPicPr>
            <a:picLocks noChangeAspect="1"/>
          </p:cNvPicPr>
          <p:nvPr/>
        </p:nvPicPr>
        <p:blipFill>
          <a:blip r:embed="rId2"/>
          <a:stretch>
            <a:fillRect/>
          </a:stretch>
        </p:blipFill>
        <p:spPr>
          <a:xfrm>
            <a:off x="5943600" y="1028700"/>
            <a:ext cx="2468880" cy="3086100"/>
          </a:xfrm>
          <a:prstGeom prst="rect">
            <a:avLst/>
          </a:prstGeom>
        </p:spPr>
      </p:pic>
      <p:sp>
        <p:nvSpPr>
          <p:cNvPr id="4" name="Text 1"/>
          <p:cNvSpPr/>
          <p:nvPr/>
        </p:nvSpPr>
        <p:spPr>
          <a:xfrm>
            <a:off x="548640" y="1543050"/>
            <a:ext cx="4114800" cy="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Policy determines healthcare availability, affordability, and quality, influencing public health outcomes and individual well-being across communities.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Educational policies shape curricula, funding, and access, directly impacting future generations' opportunities and societal progress significantly.</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Public policy influences economic stability, growth, and fairness through taxation, regulation, and social safety nets for stability.</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Environmental policies address pollution, conservation, and climate change, ensuring a sustainable future for both humanity and the planet.</a:t>
            </a:r>
            <a:endParaRPr lang="en-US" sz="1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5">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565785"/>
            <a:ext cx="8229600" cy="27432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Policy Impact Insights</a:t>
            </a:r>
            <a:endParaRPr lang="en-US" sz="2300" dirty="0"/>
          </a:p>
        </p:txBody>
      </p:sp>
      <p:sp>
        <p:nvSpPr>
          <p:cNvPr id="3" name="Text 1"/>
          <p:cNvSpPr/>
          <p:nvPr/>
        </p:nvSpPr>
        <p:spPr>
          <a:xfrm>
            <a:off x="548640" y="1337310"/>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Citizen Satisfaction</a:t>
            </a:r>
            <a:endParaRPr lang="en-US" sz="1500" dirty="0"/>
          </a:p>
        </p:txBody>
      </p:sp>
      <p:sp>
        <p:nvSpPr>
          <p:cNvPr id="4" name="Text 2"/>
          <p:cNvSpPr/>
          <p:nvPr/>
        </p:nvSpPr>
        <p:spPr>
          <a:xfrm>
            <a:off x="548640" y="2211705"/>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Economic Growth</a:t>
            </a:r>
            <a:endParaRPr lang="en-US" sz="1500" dirty="0"/>
          </a:p>
        </p:txBody>
      </p:sp>
      <p:sp>
        <p:nvSpPr>
          <p:cNvPr id="5" name="Text 3"/>
          <p:cNvSpPr/>
          <p:nvPr/>
        </p:nvSpPr>
        <p:spPr>
          <a:xfrm>
            <a:off x="548640" y="3086100"/>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Poverty Reduction</a:t>
            </a:r>
            <a:endParaRPr lang="en-US" sz="1500" dirty="0"/>
          </a:p>
        </p:txBody>
      </p:sp>
      <p:sp>
        <p:nvSpPr>
          <p:cNvPr id="6" name="Text 4"/>
          <p:cNvSpPr/>
          <p:nvPr/>
        </p:nvSpPr>
        <p:spPr>
          <a:xfrm>
            <a:off x="548640" y="3960495"/>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Healthcare Access</a:t>
            </a:r>
            <a:endParaRPr lang="en-US" sz="1500" dirty="0"/>
          </a:p>
        </p:txBody>
      </p:sp>
      <p:pic>
        <p:nvPicPr>
          <p:cNvPr id="7" name="Image 0" descr="preencoded.png">    </p:cNvPr>
          <p:cNvPicPr>
            <a:picLocks noChangeAspect="1"/>
          </p:cNvPicPr>
          <p:nvPr/>
        </p:nvPicPr>
        <p:blipFill>
          <a:blip r:embed="rId2"/>
          <a:stretch>
            <a:fillRect/>
          </a:stretch>
        </p:blipFill>
        <p:spPr>
          <a:xfrm>
            <a:off x="7132320" y="1260158"/>
            <a:ext cx="1371600" cy="411480"/>
          </a:xfrm>
          <a:prstGeom prst="rect">
            <a:avLst/>
          </a:prstGeom>
        </p:spPr>
      </p:pic>
      <p:pic>
        <p:nvPicPr>
          <p:cNvPr id="8" name="Image 1" descr="preencoded.png">    </p:cNvPr>
          <p:cNvPicPr>
            <a:picLocks noChangeAspect="1"/>
          </p:cNvPicPr>
          <p:nvPr/>
        </p:nvPicPr>
        <p:blipFill>
          <a:blip r:embed="rId3"/>
          <a:stretch>
            <a:fillRect/>
          </a:stretch>
        </p:blipFill>
        <p:spPr>
          <a:xfrm>
            <a:off x="7132320" y="2134553"/>
            <a:ext cx="1371600" cy="411480"/>
          </a:xfrm>
          <a:prstGeom prst="rect">
            <a:avLst/>
          </a:prstGeom>
        </p:spPr>
      </p:pic>
      <p:pic>
        <p:nvPicPr>
          <p:cNvPr id="9" name="Image 2" descr="preencoded.png">    </p:cNvPr>
          <p:cNvPicPr>
            <a:picLocks noChangeAspect="1"/>
          </p:cNvPicPr>
          <p:nvPr/>
        </p:nvPicPr>
        <p:blipFill>
          <a:blip r:embed="rId4"/>
          <a:stretch>
            <a:fillRect/>
          </a:stretch>
        </p:blipFill>
        <p:spPr>
          <a:xfrm>
            <a:off x="7132320" y="3008948"/>
            <a:ext cx="1371600" cy="411480"/>
          </a:xfrm>
          <a:prstGeom prst="rect">
            <a:avLst/>
          </a:prstGeom>
        </p:spPr>
      </p:pic>
      <p:pic>
        <p:nvPicPr>
          <p:cNvPr id="10" name="Image 3" descr="preencoded.png">    </p:cNvPr>
          <p:cNvPicPr>
            <a:picLocks noChangeAspect="1"/>
          </p:cNvPicPr>
          <p:nvPr/>
        </p:nvPicPr>
        <p:blipFill>
          <a:blip r:embed="rId5"/>
          <a:stretch>
            <a:fillRect/>
          </a:stretch>
        </p:blipFill>
        <p:spPr>
          <a:xfrm>
            <a:off x="7132320" y="3883343"/>
            <a:ext cx="1371600" cy="411480"/>
          </a:xfrm>
          <a:prstGeom prst="rect">
            <a:avLst/>
          </a:prstGeom>
        </p:spPr>
      </p:pic>
      <p:sp>
        <p:nvSpPr>
          <p:cNvPr id="11" name="Text 5"/>
          <p:cNvSpPr/>
          <p:nvPr/>
        </p:nvSpPr>
        <p:spPr>
          <a:xfrm>
            <a:off x="7132320" y="1260158"/>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78%</a:t>
            </a:r>
            <a:endParaRPr lang="en-US" sz="1500" dirty="0"/>
          </a:p>
        </p:txBody>
      </p:sp>
      <p:sp>
        <p:nvSpPr>
          <p:cNvPr id="12" name="Text 6"/>
          <p:cNvSpPr/>
          <p:nvPr/>
        </p:nvSpPr>
        <p:spPr>
          <a:xfrm>
            <a:off x="7132320" y="2134553"/>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2.5%</a:t>
            </a:r>
            <a:endParaRPr lang="en-US" sz="1500" dirty="0"/>
          </a:p>
        </p:txBody>
      </p:sp>
      <p:sp>
        <p:nvSpPr>
          <p:cNvPr id="13" name="Text 7"/>
          <p:cNvSpPr/>
          <p:nvPr/>
        </p:nvSpPr>
        <p:spPr>
          <a:xfrm>
            <a:off x="7132320" y="3008948"/>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1.2k</a:t>
            </a:r>
            <a:endParaRPr lang="en-US" sz="1500" dirty="0"/>
          </a:p>
        </p:txBody>
      </p:sp>
      <p:sp>
        <p:nvSpPr>
          <p:cNvPr id="14" name="Text 8"/>
          <p:cNvSpPr/>
          <p:nvPr/>
        </p:nvSpPr>
        <p:spPr>
          <a:xfrm>
            <a:off x="7132320" y="3883343"/>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95%</a:t>
            </a:r>
            <a:endParaRPr lang="en-US" sz="15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 6">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668655"/>
            <a:ext cx="8229600" cy="27432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Decoding Policy Analysis</a:t>
            </a:r>
            <a:endParaRPr lang="en-US" sz="2300" dirty="0"/>
          </a:p>
        </p:txBody>
      </p:sp>
      <p:sp>
        <p:nvSpPr>
          <p:cNvPr id="3" name="Text 1"/>
          <p:cNvSpPr/>
          <p:nvPr/>
        </p:nvSpPr>
        <p:spPr>
          <a:xfrm>
            <a:off x="548640" y="1285875"/>
            <a:ext cx="7772400" cy="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Analysts meticulously collect relevant data from diverse sources to inform policy development processes effectively.</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Rigorous examination of data identifies trends, patterns, and insights crucial for crafting effective policy solutions.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Analysts formulate evidence-based policy recommendations tailored to address specific problems and achieve desired outcomes.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Policy analysts are pivotal in advising decision-makers through comprehensive research and insightful recommendations to guide policy.</a:t>
            </a:r>
            <a:endParaRPr lang="en-US" sz="1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 7">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640080" y="565785"/>
            <a:ext cx="8229600" cy="64008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Problem Defined</a:t>
            </a:r>
            <a:endParaRPr lang="en-US" sz="2300" dirty="0"/>
          </a:p>
        </p:txBody>
      </p:sp>
      <p:pic>
        <p:nvPicPr>
          <p:cNvPr id="3" name="Image 0" descr="preencoded.png">    </p:cNvPr>
          <p:cNvPicPr>
            <a:picLocks noChangeAspect="1"/>
          </p:cNvPicPr>
          <p:nvPr/>
        </p:nvPicPr>
        <p:blipFill>
          <a:blip r:embed="rId2"/>
          <a:stretch>
            <a:fillRect/>
          </a:stretch>
        </p:blipFill>
        <p:spPr>
          <a:xfrm>
            <a:off x="731520" y="1440180"/>
            <a:ext cx="3566160" cy="2931795"/>
          </a:xfrm>
          <a:prstGeom prst="rect">
            <a:avLst/>
          </a:prstGeom>
        </p:spPr>
      </p:pic>
      <p:pic>
        <p:nvPicPr>
          <p:cNvPr id="4" name="Image 1" descr="preencoded.png">    </p:cNvPr>
          <p:cNvPicPr>
            <a:picLocks noChangeAspect="1"/>
          </p:cNvPicPr>
          <p:nvPr/>
        </p:nvPicPr>
        <p:blipFill>
          <a:blip r:embed="rId3"/>
          <a:stretch>
            <a:fillRect/>
          </a:stretch>
        </p:blipFill>
        <p:spPr>
          <a:xfrm>
            <a:off x="4663440" y="1440180"/>
            <a:ext cx="3566160" cy="2931795"/>
          </a:xfrm>
          <a:prstGeom prst="rect">
            <a:avLst/>
          </a:prstGeom>
        </p:spPr>
      </p:pic>
      <p:sp>
        <p:nvSpPr>
          <p:cNvPr id="5" name="Text 1"/>
          <p:cNvSpPr/>
          <p:nvPr/>
        </p:nvSpPr>
        <p:spPr>
          <a:xfrm>
            <a:off x="822960" y="1543050"/>
            <a:ext cx="2743200" cy="488633"/>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The Upside</a:t>
            </a:r>
            <a:endParaRPr lang="en-US" sz="1500" dirty="0"/>
          </a:p>
        </p:txBody>
      </p:sp>
      <p:sp>
        <p:nvSpPr>
          <p:cNvPr id="6" name="Shape 2"/>
          <p:cNvSpPr/>
          <p:nvPr/>
        </p:nvSpPr>
        <p:spPr>
          <a:xfrm>
            <a:off x="3749040" y="1568768"/>
            <a:ext cx="365760" cy="360045"/>
          </a:xfrm>
          <a:prstGeom prst="ellipse">
            <a:avLst/>
          </a:prstGeom>
          <a:solidFill>
            <a:srgbClr val="0A9C85"/>
          </a:solidFill>
          <a:ln w="12700">
            <a:solidFill>
              <a:srgbClr val="0A9C85"/>
            </a:solidFill>
            <a:prstDash val="solid"/>
          </a:ln>
        </p:spPr>
      </p:sp>
      <p:pic>
        <p:nvPicPr>
          <p:cNvPr id="7" name="Image 2" descr="preencoded.png">    </p:cNvPr>
          <p:cNvPicPr>
            <a:picLocks noChangeAspect="1"/>
          </p:cNvPicPr>
          <p:nvPr/>
        </p:nvPicPr>
        <p:blipFill>
          <a:blip r:embed="rId4"/>
          <a:stretch>
            <a:fillRect/>
          </a:stretch>
        </p:blipFill>
        <p:spPr>
          <a:xfrm>
            <a:off x="3840480" y="1625346"/>
            <a:ext cx="182880" cy="205740"/>
          </a:xfrm>
          <a:prstGeom prst="rect">
            <a:avLst/>
          </a:prstGeom>
        </p:spPr>
      </p:pic>
      <p:sp>
        <p:nvSpPr>
          <p:cNvPr id="8" name="Text 3"/>
          <p:cNvSpPr/>
          <p:nvPr/>
        </p:nvSpPr>
        <p:spPr>
          <a:xfrm>
            <a:off x="4754880" y="1543050"/>
            <a:ext cx="2743200" cy="488633"/>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The Downside</a:t>
            </a:r>
            <a:endParaRPr lang="en-US" sz="1500" dirty="0"/>
          </a:p>
        </p:txBody>
      </p:sp>
      <p:sp>
        <p:nvSpPr>
          <p:cNvPr id="9" name="Shape 4"/>
          <p:cNvSpPr/>
          <p:nvPr/>
        </p:nvSpPr>
        <p:spPr>
          <a:xfrm>
            <a:off x="7680960" y="1568768"/>
            <a:ext cx="365760" cy="360045"/>
          </a:xfrm>
          <a:prstGeom prst="ellipse">
            <a:avLst/>
          </a:prstGeom>
          <a:solidFill>
            <a:srgbClr val="DA2828"/>
          </a:solidFill>
          <a:ln w="12700">
            <a:solidFill>
              <a:srgbClr val="DA2828"/>
            </a:solidFill>
            <a:prstDash val="solid"/>
          </a:ln>
        </p:spPr>
      </p:sp>
      <p:pic>
        <p:nvPicPr>
          <p:cNvPr id="10" name="Image 3" descr="preencoded.png">    </p:cNvPr>
          <p:cNvPicPr>
            <a:picLocks noChangeAspect="1"/>
          </p:cNvPicPr>
          <p:nvPr/>
        </p:nvPicPr>
        <p:blipFill>
          <a:blip r:embed="rId5"/>
          <a:stretch>
            <a:fillRect/>
          </a:stretch>
        </p:blipFill>
        <p:spPr>
          <a:xfrm>
            <a:off x="7772400" y="1640777"/>
            <a:ext cx="182880" cy="205740"/>
          </a:xfrm>
          <a:prstGeom prst="rect">
            <a:avLst/>
          </a:prstGeom>
        </p:spPr>
      </p:pic>
      <p:sp>
        <p:nvSpPr>
          <p:cNvPr id="11" name="Text 5"/>
          <p:cNvSpPr/>
          <p:nvPr/>
        </p:nvSpPr>
        <p:spPr>
          <a:xfrm>
            <a:off x="868680" y="2160270"/>
            <a:ext cx="3200400" cy="0"/>
          </a:xfrm>
          <a:prstGeom prst="rect">
            <a:avLst/>
          </a:prstGeom>
          <a:noFill/>
          <a:ln/>
        </p:spPr>
        <p:txBody>
          <a:bodyPr wrap="square" rtlCol="0" anchor="t"/>
          <a:lstStyle/>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Focused solutions are easier to develop when the core problem is thoroughly understood and clearly articulated.</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Resources are allocated more efficiently, avoiding wasteful spending on addressing symptoms instead of root causes.</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Stakeholder alignment improves as a shared understanding of the problem fosters collaboration and reduces conflict.</a:t>
            </a:r>
            <a:endParaRPr lang="en-US" sz="800" dirty="0"/>
          </a:p>
        </p:txBody>
      </p:sp>
      <p:sp>
        <p:nvSpPr>
          <p:cNvPr id="12" name="Text 6"/>
          <p:cNvSpPr/>
          <p:nvPr/>
        </p:nvSpPr>
        <p:spPr>
          <a:xfrm>
            <a:off x="4800600" y="2160270"/>
            <a:ext cx="3200400" cy="0"/>
          </a:xfrm>
          <a:prstGeom prst="rect">
            <a:avLst/>
          </a:prstGeom>
          <a:noFill/>
          <a:ln/>
        </p:spPr>
        <p:txBody>
          <a:bodyPr wrap="square" rtlCol="0" anchor="t"/>
          <a:lstStyle/>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Overly narrow problem definitions can lead to overlooking interconnected issues, creating unintended negative consequences.</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Initial problem definitions may be based on incomplete information, leading to misguided policies that are ineffective.</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Defining problems can be subjective and influenced by political agendas, potentially skewing solutions towards certain biases.</a:t>
            </a:r>
            <a:endParaRPr lang="en-US" sz="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 8">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640080" y="668655"/>
            <a:ext cx="8229600" cy="45720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Policy Options: A Spectrum</a:t>
            </a:r>
            <a:endParaRPr lang="en-US" sz="2300" dirty="0"/>
          </a:p>
        </p:txBody>
      </p:sp>
      <p:pic>
        <p:nvPicPr>
          <p:cNvPr id="3" name="Image 0" descr="preencoded.png">    </p:cNvPr>
          <p:cNvPicPr>
            <a:picLocks noChangeAspect="1"/>
          </p:cNvPicPr>
          <p:nvPr/>
        </p:nvPicPr>
        <p:blipFill>
          <a:blip r:embed="rId2"/>
          <a:stretch>
            <a:fillRect/>
          </a:stretch>
        </p:blipFill>
        <p:spPr>
          <a:xfrm>
            <a:off x="731520" y="1440180"/>
            <a:ext cx="3657600" cy="1285875"/>
          </a:xfrm>
          <a:prstGeom prst="rect">
            <a:avLst/>
          </a:prstGeom>
        </p:spPr>
      </p:pic>
      <p:sp>
        <p:nvSpPr>
          <p:cNvPr id="4" name="Text 1"/>
          <p:cNvSpPr/>
          <p:nvPr/>
        </p:nvSpPr>
        <p:spPr>
          <a:xfrm>
            <a:off x="822960" y="159448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1.Brainstorm Ideas</a:t>
            </a:r>
            <a:endParaRPr lang="en-US" sz="1500" dirty="0"/>
          </a:p>
        </p:txBody>
      </p:sp>
      <p:sp>
        <p:nvSpPr>
          <p:cNvPr id="5" name="Text 2"/>
          <p:cNvSpPr/>
          <p:nvPr/>
        </p:nvSpPr>
        <p:spPr>
          <a:xfrm>
            <a:off x="822960" y="2057400"/>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Encourage open discussion to generate a wide array of initial policy options and perspectives.</a:t>
            </a:r>
            <a:endParaRPr lang="en-US" sz="900" dirty="0"/>
          </a:p>
        </p:txBody>
      </p:sp>
      <p:pic>
        <p:nvPicPr>
          <p:cNvPr id="6" name="Image 1" descr="preencoded.png">    </p:cNvPr>
          <p:cNvPicPr>
            <a:picLocks noChangeAspect="1"/>
          </p:cNvPicPr>
          <p:nvPr/>
        </p:nvPicPr>
        <p:blipFill>
          <a:blip r:embed="rId3"/>
          <a:stretch>
            <a:fillRect/>
          </a:stretch>
        </p:blipFill>
        <p:spPr>
          <a:xfrm>
            <a:off x="4572000" y="1440180"/>
            <a:ext cx="3657600" cy="1285875"/>
          </a:xfrm>
          <a:prstGeom prst="rect">
            <a:avLst/>
          </a:prstGeom>
        </p:spPr>
      </p:pic>
      <p:sp>
        <p:nvSpPr>
          <p:cNvPr id="7" name="Text 3"/>
          <p:cNvSpPr/>
          <p:nvPr/>
        </p:nvSpPr>
        <p:spPr>
          <a:xfrm>
            <a:off x="4663440" y="159448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2.Research Solutions</a:t>
            </a:r>
            <a:endParaRPr lang="en-US" sz="1500" dirty="0"/>
          </a:p>
        </p:txBody>
      </p:sp>
      <p:sp>
        <p:nvSpPr>
          <p:cNvPr id="8" name="Text 4"/>
          <p:cNvSpPr/>
          <p:nvPr/>
        </p:nvSpPr>
        <p:spPr>
          <a:xfrm>
            <a:off x="4663440" y="2057400"/>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Investigate existing policies and best practices from other regions or organizations for inspiration.</a:t>
            </a:r>
            <a:endParaRPr lang="en-US" sz="900" dirty="0"/>
          </a:p>
        </p:txBody>
      </p:sp>
      <p:pic>
        <p:nvPicPr>
          <p:cNvPr id="9" name="Image 2" descr="preencoded.png">    </p:cNvPr>
          <p:cNvPicPr>
            <a:picLocks noChangeAspect="1"/>
          </p:cNvPicPr>
          <p:nvPr/>
        </p:nvPicPr>
        <p:blipFill>
          <a:blip r:embed="rId4"/>
          <a:stretch>
            <a:fillRect/>
          </a:stretch>
        </p:blipFill>
        <p:spPr>
          <a:xfrm>
            <a:off x="731520" y="3086100"/>
            <a:ext cx="3657600" cy="1285875"/>
          </a:xfrm>
          <a:prstGeom prst="rect">
            <a:avLst/>
          </a:prstGeom>
        </p:spPr>
      </p:pic>
      <p:sp>
        <p:nvSpPr>
          <p:cNvPr id="10" name="Text 5"/>
          <p:cNvSpPr/>
          <p:nvPr/>
        </p:nvSpPr>
        <p:spPr>
          <a:xfrm>
            <a:off x="822960" y="324040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3.Analyze Impacts</a:t>
            </a:r>
            <a:endParaRPr lang="en-US" sz="1500" dirty="0"/>
          </a:p>
        </p:txBody>
      </p:sp>
      <p:sp>
        <p:nvSpPr>
          <p:cNvPr id="11" name="Text 6"/>
          <p:cNvSpPr/>
          <p:nvPr/>
        </p:nvSpPr>
        <p:spPr>
          <a:xfrm>
            <a:off x="822960" y="3651885"/>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Assess the potential consequences of each policy option, considering various stakeholders and factors.</a:t>
            </a:r>
            <a:endParaRPr lang="en-US" sz="900" dirty="0"/>
          </a:p>
        </p:txBody>
      </p:sp>
      <p:pic>
        <p:nvPicPr>
          <p:cNvPr id="12" name="Image 3" descr="preencoded.png">    </p:cNvPr>
          <p:cNvPicPr>
            <a:picLocks noChangeAspect="1"/>
          </p:cNvPicPr>
          <p:nvPr/>
        </p:nvPicPr>
        <p:blipFill>
          <a:blip r:embed="rId5"/>
          <a:stretch>
            <a:fillRect/>
          </a:stretch>
        </p:blipFill>
        <p:spPr>
          <a:xfrm>
            <a:off x="4572000" y="3086100"/>
            <a:ext cx="3657600" cy="1285875"/>
          </a:xfrm>
          <a:prstGeom prst="rect">
            <a:avLst/>
          </a:prstGeom>
        </p:spPr>
      </p:pic>
      <p:sp>
        <p:nvSpPr>
          <p:cNvPr id="13" name="Text 7"/>
          <p:cNvSpPr/>
          <p:nvPr/>
        </p:nvSpPr>
        <p:spPr>
          <a:xfrm>
            <a:off x="4663440" y="324040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4.Refine Proposals</a:t>
            </a:r>
            <a:endParaRPr lang="en-US" sz="1500" dirty="0"/>
          </a:p>
        </p:txBody>
      </p:sp>
      <p:sp>
        <p:nvSpPr>
          <p:cNvPr id="14" name="Text 8"/>
          <p:cNvSpPr/>
          <p:nvPr/>
        </p:nvSpPr>
        <p:spPr>
          <a:xfrm>
            <a:off x="4663440" y="3651885"/>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Iterate on initial ideas, combining or modifying them to create more effective policy recommendations.</a:t>
            </a:r>
            <a:endParaRPr lang="en-US" sz="9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 9">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640080" y="565785"/>
            <a:ext cx="8229600" cy="64008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Policy Options: Weighing the Scales</a:t>
            </a:r>
            <a:endParaRPr lang="en-US" sz="2300" dirty="0"/>
          </a:p>
        </p:txBody>
      </p:sp>
      <p:pic>
        <p:nvPicPr>
          <p:cNvPr id="3" name="Image 0" descr="preencoded.png">    </p:cNvPr>
          <p:cNvPicPr>
            <a:picLocks noChangeAspect="1"/>
          </p:cNvPicPr>
          <p:nvPr/>
        </p:nvPicPr>
        <p:blipFill>
          <a:blip r:embed="rId2"/>
          <a:stretch>
            <a:fillRect/>
          </a:stretch>
        </p:blipFill>
        <p:spPr>
          <a:xfrm>
            <a:off x="731520" y="1440180"/>
            <a:ext cx="3566160" cy="2931795"/>
          </a:xfrm>
          <a:prstGeom prst="rect">
            <a:avLst/>
          </a:prstGeom>
        </p:spPr>
      </p:pic>
      <p:pic>
        <p:nvPicPr>
          <p:cNvPr id="4" name="Image 1" descr="preencoded.png">    </p:cNvPr>
          <p:cNvPicPr>
            <a:picLocks noChangeAspect="1"/>
          </p:cNvPicPr>
          <p:nvPr/>
        </p:nvPicPr>
        <p:blipFill>
          <a:blip r:embed="rId3"/>
          <a:stretch>
            <a:fillRect/>
          </a:stretch>
        </p:blipFill>
        <p:spPr>
          <a:xfrm>
            <a:off x="4663440" y="1440180"/>
            <a:ext cx="3566160" cy="2931795"/>
          </a:xfrm>
          <a:prstGeom prst="rect">
            <a:avLst/>
          </a:prstGeom>
        </p:spPr>
      </p:pic>
      <p:sp>
        <p:nvSpPr>
          <p:cNvPr id="5" name="Text 1"/>
          <p:cNvSpPr/>
          <p:nvPr/>
        </p:nvSpPr>
        <p:spPr>
          <a:xfrm>
            <a:off x="822960" y="1543050"/>
            <a:ext cx="2743200" cy="488633"/>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Potential Gains</a:t>
            </a:r>
            <a:endParaRPr lang="en-US" sz="1500" dirty="0"/>
          </a:p>
        </p:txBody>
      </p:sp>
      <p:sp>
        <p:nvSpPr>
          <p:cNvPr id="6" name="Shape 2"/>
          <p:cNvSpPr/>
          <p:nvPr/>
        </p:nvSpPr>
        <p:spPr>
          <a:xfrm>
            <a:off x="3749040" y="1568768"/>
            <a:ext cx="365760" cy="360045"/>
          </a:xfrm>
          <a:prstGeom prst="ellipse">
            <a:avLst/>
          </a:prstGeom>
          <a:solidFill>
            <a:srgbClr val="0A9C85"/>
          </a:solidFill>
          <a:ln w="12700">
            <a:solidFill>
              <a:srgbClr val="0A9C85"/>
            </a:solidFill>
            <a:prstDash val="solid"/>
          </a:ln>
        </p:spPr>
      </p:sp>
      <p:pic>
        <p:nvPicPr>
          <p:cNvPr id="7" name="Image 2" descr="preencoded.png">    </p:cNvPr>
          <p:cNvPicPr>
            <a:picLocks noChangeAspect="1"/>
          </p:cNvPicPr>
          <p:nvPr/>
        </p:nvPicPr>
        <p:blipFill>
          <a:blip r:embed="rId4"/>
          <a:stretch>
            <a:fillRect/>
          </a:stretch>
        </p:blipFill>
        <p:spPr>
          <a:xfrm>
            <a:off x="3840480" y="1625346"/>
            <a:ext cx="182880" cy="205740"/>
          </a:xfrm>
          <a:prstGeom prst="rect">
            <a:avLst/>
          </a:prstGeom>
        </p:spPr>
      </p:pic>
      <p:sp>
        <p:nvSpPr>
          <p:cNvPr id="8" name="Text 3"/>
          <p:cNvSpPr/>
          <p:nvPr/>
        </p:nvSpPr>
        <p:spPr>
          <a:xfrm>
            <a:off x="4754880" y="1543050"/>
            <a:ext cx="2743200" cy="488633"/>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Potential Risks</a:t>
            </a:r>
            <a:endParaRPr lang="en-US" sz="1500" dirty="0"/>
          </a:p>
        </p:txBody>
      </p:sp>
      <p:sp>
        <p:nvSpPr>
          <p:cNvPr id="9" name="Shape 4"/>
          <p:cNvSpPr/>
          <p:nvPr/>
        </p:nvSpPr>
        <p:spPr>
          <a:xfrm>
            <a:off x="7680960" y="1568768"/>
            <a:ext cx="365760" cy="360045"/>
          </a:xfrm>
          <a:prstGeom prst="ellipse">
            <a:avLst/>
          </a:prstGeom>
          <a:solidFill>
            <a:srgbClr val="DA2828"/>
          </a:solidFill>
          <a:ln w="12700">
            <a:solidFill>
              <a:srgbClr val="DA2828"/>
            </a:solidFill>
            <a:prstDash val="solid"/>
          </a:ln>
        </p:spPr>
      </p:sp>
      <p:pic>
        <p:nvPicPr>
          <p:cNvPr id="10" name="Image 3" descr="preencoded.png">    </p:cNvPr>
          <p:cNvPicPr>
            <a:picLocks noChangeAspect="1"/>
          </p:cNvPicPr>
          <p:nvPr/>
        </p:nvPicPr>
        <p:blipFill>
          <a:blip r:embed="rId5"/>
          <a:stretch>
            <a:fillRect/>
          </a:stretch>
        </p:blipFill>
        <p:spPr>
          <a:xfrm>
            <a:off x="7772400" y="1640777"/>
            <a:ext cx="182880" cy="205740"/>
          </a:xfrm>
          <a:prstGeom prst="rect">
            <a:avLst/>
          </a:prstGeom>
        </p:spPr>
      </p:pic>
      <p:sp>
        <p:nvSpPr>
          <p:cNvPr id="11" name="Text 5"/>
          <p:cNvSpPr/>
          <p:nvPr/>
        </p:nvSpPr>
        <p:spPr>
          <a:xfrm>
            <a:off x="868680" y="2160270"/>
            <a:ext cx="3200400" cy="0"/>
          </a:xfrm>
          <a:prstGeom prst="rect">
            <a:avLst/>
          </a:prstGeom>
          <a:noFill/>
          <a:ln/>
        </p:spPr>
        <p:txBody>
          <a:bodyPr wrap="square" rtlCol="0" anchor="t"/>
          <a:lstStyle/>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Improved public services and infrastructure can result from well-crafted policy implementation and resource allocation.</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Effective policies can drive economic growth, creating jobs and fostering innovation across diverse sectors.</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Policies addressing social issues can promote equality, justice, and overall societal well-being and cohesion.</a:t>
            </a:r>
            <a:endParaRPr lang="en-US" sz="800" dirty="0"/>
          </a:p>
        </p:txBody>
      </p:sp>
      <p:sp>
        <p:nvSpPr>
          <p:cNvPr id="12" name="Text 6"/>
          <p:cNvSpPr/>
          <p:nvPr/>
        </p:nvSpPr>
        <p:spPr>
          <a:xfrm>
            <a:off x="4800600" y="2160270"/>
            <a:ext cx="3200400" cy="0"/>
          </a:xfrm>
          <a:prstGeom prst="rect">
            <a:avLst/>
          </a:prstGeom>
          <a:noFill/>
          <a:ln/>
        </p:spPr>
        <p:txBody>
          <a:bodyPr wrap="square" rtlCol="0" anchor="t"/>
          <a:lstStyle/>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Unintended consequences and unforeseen challenges may arise despite thorough planning and careful policy execution.</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Implementation costs and administrative burdens can strain resources and potentially outweigh anticipated benefits significantly.</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Certain policies may disproportionately impact specific groups, leading to inequities and social unrest or resistance.</a:t>
            </a:r>
            <a:endParaRPr lang="en-US" sz="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(16:9)</PresentationFormat>
  <Paragraphs>0</Paragraphs>
  <Slides>13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PptxGenJS</dc:creator>
  <cp:lastModifiedBy>PptxGenJS</cp:lastModifiedBy>
  <cp:revision>1</cp:revision>
  <dcterms:created xsi:type="dcterms:W3CDTF">2025-04-17T07:19:52Z</dcterms:created>
  <dcterms:modified xsi:type="dcterms:W3CDTF">2025-04-17T07:19:52Z</dcterms:modified>
</cp:coreProperties>
</file>