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notesMasterIdLst>
    <p:notesMasterId r:id="rId16"/>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20"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Slide-1-image-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Slide-10-image-1.png"/><Relationship Id="rId2" Type="http://schemas.openxmlformats.org/officeDocument/2006/relationships/slideLayout" Target="../slideLayouts/slideLayout2.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hyperlink" Target="https://images.pexels.com/photos/6806740/pexels-photo-6806740.jpeg?auto=compress&amp;cs=tinysrgb&amp;fit=crop&amp;h=1200&amp;w=800" TargetMode="External"/><Relationship Id="rId1" Type="http://schemas.openxmlformats.org/officeDocument/2006/relationships/image" Target="../media/Slide-11-image-1.png"/><Relationship Id="rId2" Type="http://schemas.openxmlformats.org/officeDocument/2006/relationships/image" Target="../media/image-11-2.jpeg"/><Relationship Id="rId4" Type="http://schemas.openxmlformats.org/officeDocument/2006/relationships/slideLayout" Target="../slideLayouts/slideLayout2.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Slide-12-image-1.png"/><Relationship Id="rId2" Type="http://schemas.openxmlformats.org/officeDocument/2006/relationships/image" Target="../media/image-12-2.png"/><Relationship Id="rId3" Type="http://schemas.openxmlformats.org/officeDocument/2006/relationships/image" Target="../media/image-12-2.png"/><Relationship Id="rId4" Type="http://schemas.openxmlformats.org/officeDocument/2006/relationships/image" Target="../media/image-12-2.png"/><Relationship Id="rId5" Type="http://schemas.openxmlformats.org/officeDocument/2006/relationships/image" Target="../media/image-12-2.png"/><Relationship Id="rId6" Type="http://schemas.openxmlformats.org/officeDocument/2006/relationships/slideLayout" Target="../slideLayouts/slideLayout2.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Slide-13-image-1.png"/><Relationship Id="rId2" Type="http://schemas.openxmlformats.org/officeDocument/2006/relationships/image" Target="../media/image-13-2.png"/><Relationship Id="rId3" Type="http://schemas.openxmlformats.org/officeDocument/2006/relationships/image" Target="../media/image-13-2.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slideLayout" Target="../slideLayouts/slideLayout2.xml"/><Relationship Id="rId7"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Slide-14-image-1.png"/><Relationship Id="rId2" Type="http://schemas.openxmlformats.org/officeDocument/2006/relationships/image" Target="../media/image-14-2.png"/><Relationship Id="rId3" Type="http://schemas.openxmlformats.org/officeDocument/2006/relationships/image" Target="../media/image-14-2.png"/><Relationship Id="rId4" Type="http://schemas.openxmlformats.org/officeDocument/2006/relationships/image" Target="../media/image-14-2.png"/><Relationship Id="rId5" Type="http://schemas.openxmlformats.org/officeDocument/2006/relationships/image" Target="../media/image-14-2.png"/><Relationship Id="rId6" Type="http://schemas.openxmlformats.org/officeDocument/2006/relationships/slideLayout" Target="../slideLayouts/slideLayout2.xml"/><Relationship Id="rId7"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image" Target="../media/Slide-2-image-1.png"/><Relationship Id="rId2" Type="http://schemas.openxmlformats.org/officeDocument/2006/relationships/image" Target="../media/image-2-2.png"/><Relationship Id="rId3" Type="http://schemas.openxmlformats.org/officeDocument/2006/relationships/image" Target="../media/image-2-2.png"/><Relationship Id="rId4" Type="http://schemas.openxmlformats.org/officeDocument/2006/relationships/image" Target="../media/image-2-2.png"/><Relationship Id="rId5" Type="http://schemas.openxmlformats.org/officeDocument/2006/relationships/image" Target="../media/image-2-2.png"/><Relationship Id="rId6" Type="http://schemas.openxmlformats.org/officeDocument/2006/relationships/image" Target="../media/image-2-2.png"/><Relationship Id="rId7" Type="http://schemas.openxmlformats.org/officeDocument/2006/relationships/image" Target="../media/image-2-2.png"/><Relationship Id="rId8" Type="http://schemas.openxmlformats.org/officeDocument/2006/relationships/image" Target="../media/image-2-2.png"/><Relationship Id="rId9" Type="http://schemas.openxmlformats.org/officeDocument/2006/relationships/image" Target="../media/image-2-2.png"/><Relationship Id="rId10" Type="http://schemas.openxmlformats.org/officeDocument/2006/relationships/slideLayout" Target="../slideLayouts/slideLayout1.xml"/><Relationship Id="rId11"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Slide-3-image-1.png"/><Relationship Id="rId2" Type="http://schemas.openxmlformats.org/officeDocument/2006/relationships/image" Target="../media/image-3-2.png"/><Relationship Id="rId3" Type="http://schemas.openxmlformats.org/officeDocument/2006/relationships/image" Target="../media/image-3-2.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Slide-4-image-1.png"/><Relationship Id="rId2" Type="http://schemas.openxmlformats.org/officeDocument/2006/relationships/slideLayout" Target="../slideLayouts/slideLayout2.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Slide-5-image-1.png"/><Relationship Id="rId2" Type="http://schemas.openxmlformats.org/officeDocument/2006/relationships/slideLayout" Target="../slideLayouts/slideLayout2.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Slide-6-image-1.png"/><Relationship Id="rId2" Type="http://schemas.openxmlformats.org/officeDocument/2006/relationships/slideLayout" Target="../slideLayouts/slideLayout2.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Slide-7-image-1.png"/><Relationship Id="rId2" Type="http://schemas.openxmlformats.org/officeDocument/2006/relationships/image" Target="../media/image-7-2.png"/><Relationship Id="rId3" Type="http://schemas.openxmlformats.org/officeDocument/2006/relationships/image" Target="../media/image-7-2.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2.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hyperlink" Target="https://images.pexels.com/photos/7723400/pexels-photo-7723400.jpeg?auto=compress&amp;cs=tinysrgb&amp;fit=crop&amp;h=1200&amp;w=800" TargetMode="External"/><Relationship Id="rId1" Type="http://schemas.openxmlformats.org/officeDocument/2006/relationships/image" Target="../media/Slide-8-image-1.png"/><Relationship Id="rId2" Type="http://schemas.openxmlformats.org/officeDocument/2006/relationships/image" Target="../media/image-8-2.jpeg"/><Relationship Id="rId4" Type="http://schemas.openxmlformats.org/officeDocument/2006/relationships/slideLayout" Target="../slideLayouts/slideLayout2.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Slide-9-image-1.png"/><Relationship Id="rId2" Type="http://schemas.openxmlformats.org/officeDocument/2006/relationships/slideLayout" Target="../slideLayouts/slideLayout2.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1828800" y="1800225"/>
            <a:ext cx="5486400" cy="1028700"/>
          </a:xfrm>
          <a:prstGeom prst="rect">
            <a:avLst/>
          </a:prstGeom>
          <a:noFill/>
          <a:ln/>
        </p:spPr>
        <p:txBody>
          <a:bodyPr wrap="square" rtlCol="0" anchor="ctr"/>
          <a:lstStyle/>
          <a:p>
            <a:pPr algn="ctr" indent="0" marL="0">
              <a:buNone/>
            </a:pPr>
            <a:r>
              <a:rPr lang="en-US" sz="2400" b="1" dirty="0">
                <a:solidFill>
                  <a:srgbClr val="000000"/>
                </a:solidFill>
                <a:latin typeface="Plus Jakarta Sans" pitchFamily="34" charset="0"/>
                <a:ea typeface="Plus Jakarta Sans" pitchFamily="34" charset="-122"/>
                <a:cs typeface="Plus Jakarta Sans" pitchFamily="34" charset="-120"/>
              </a:rPr>
              <a:t>Unlocking the Healing Power of Hilot</a:t>
            </a:r>
            <a:endParaRPr lang="en-US" sz="2400" dirty="0"/>
          </a:p>
        </p:txBody>
      </p:sp>
      <p:sp>
        <p:nvSpPr>
          <p:cNvPr id="3" name="Text 1"/>
          <p:cNvSpPr/>
          <p:nvPr/>
        </p:nvSpPr>
        <p:spPr>
          <a:xfrm>
            <a:off x="2743200" y="2983230"/>
            <a:ext cx="3657600" cy="514350"/>
          </a:xfrm>
          <a:prstGeom prst="rect">
            <a:avLst/>
          </a:prstGeom>
          <a:noFill/>
          <a:ln/>
        </p:spPr>
        <p:txBody>
          <a:bodyPr wrap="square" rtlCol="0" anchor="t"/>
          <a:lstStyle/>
          <a:p>
            <a:pPr algn="ctr" indent="0" marL="0">
              <a:lnSpc>
                <a:spcPts val="1300"/>
              </a:lnSpc>
              <a:buNone/>
            </a:pPr>
            <a:r>
              <a:rPr lang="en-US" sz="1100" dirty="0">
                <a:solidFill>
                  <a:srgbClr val="000000"/>
                </a:solidFill>
                <a:latin typeface="Plus Jakarta Sans Light" pitchFamily="34" charset="0"/>
                <a:ea typeface="Plus Jakarta Sans Light" pitchFamily="34" charset="-122"/>
                <a:cs typeface="Plus Jakarta Sans Light" pitchFamily="34" charset="-120"/>
              </a:rPr>
              <a:t>A Comprehensive 12-Day Journey into Filipino Traditional Healing Arts</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668655"/>
            <a:ext cx="8229600" cy="27432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Unlocking Hilot: Foundations</a:t>
            </a:r>
            <a:endParaRPr lang="en-US" sz="2300" dirty="0"/>
          </a:p>
        </p:txBody>
      </p:sp>
      <p:sp>
        <p:nvSpPr>
          <p:cNvPr id="3" name="Text 1"/>
          <p:cNvSpPr/>
          <p:nvPr/>
        </p:nvSpPr>
        <p:spPr>
          <a:xfrm>
            <a:off x="548640" y="1285875"/>
            <a:ext cx="7772400" cy="0"/>
          </a:xfrm>
          <a:prstGeom prst="rect">
            <a:avLst/>
          </a:prstGeom>
          <a:noFill/>
          <a:ln/>
        </p:spPr>
        <p:txBody>
          <a:bodyPr wrap="square" rtlCol="0" anchor="t"/>
          <a:lstStyle/>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Hilot is an art of touch, a traditional healing practice passed down through generations.</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Master core massage strokes: gliding, kneading, friction. Build a foundation for effective healing.</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Proper posture and movement are key to preventing injury and maximizing your leverage as a healer.</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Learn how to apply Hilot techniques in a smooth, fluid manner, maximizing patient comfort.</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1028700"/>
            <a:ext cx="5029200" cy="274320"/>
          </a:xfrm>
          <a:prstGeom prst="rect">
            <a:avLst/>
          </a:prstGeom>
          <a:noFill/>
          <a:ln/>
        </p:spPr>
        <p:txBody>
          <a:bodyPr wrap="square" rtlCol="0" anchor="b"/>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Ancient Wisdom: Filipino Diagnostics</a:t>
            </a:r>
            <a:endParaRPr lang="en-US" sz="2300" dirty="0"/>
          </a:p>
        </p:txBody>
      </p:sp>
      <p:pic>
        <p:nvPicPr>
          <p:cNvPr id="3" name="Image 0" descr="https://images.pexels.com/photos/6806740/pexels-photo-6806740.jpeg?auto=compress&amp;cs=tinysrgb&amp;fit=crop&amp;h=1200&amp;w=800">    </p:cNvPr>
          <p:cNvPicPr>
            <a:picLocks noChangeAspect="1"/>
          </p:cNvPicPr>
          <p:nvPr/>
        </p:nvPicPr>
        <p:blipFill>
          <a:blip r:embed="rId2"/>
          <a:stretch>
            <a:fillRect/>
          </a:stretch>
        </p:blipFill>
        <p:spPr>
          <a:xfrm>
            <a:off x="5943600" y="1028700"/>
            <a:ext cx="2468880" cy="3086100"/>
          </a:xfrm>
          <a:prstGeom prst="rect">
            <a:avLst/>
          </a:prstGeom>
        </p:spPr>
      </p:pic>
      <p:sp>
        <p:nvSpPr>
          <p:cNvPr id="4" name="Text 1"/>
          <p:cNvSpPr/>
          <p:nvPr/>
        </p:nvSpPr>
        <p:spPr>
          <a:xfrm>
            <a:off x="6035040" y="3703320"/>
            <a:ext cx="1828800" cy="457200"/>
          </a:xfrm>
          <a:prstGeom prst="rect">
            <a:avLst/>
          </a:prstGeom>
          <a:noFill/>
          <a:ln/>
        </p:spPr>
        <p:txBody>
          <a:bodyPr wrap="square" rtlCol="0" anchor="ctr"/>
          <a:lstStyle/>
          <a:p>
            <a:pPr indent="0" marL="0">
              <a:buNone/>
            </a:pPr>
            <a:r>
              <a:rPr lang="en-US" sz="800" u="sng" dirty="0">
                <a:solidFill>
                  <a:srgbClr val="FFFFFF"/>
                </a:solidFill>
                <a:hlinkClick r:id="rId3" invalidUrl="" action="" tgtFrame="" tooltip="Pexel" history="1" highlightClick="0" endSnd="0">
                  <a:extLst>
                    <a:ext uri="{A12FA001-AC4F-418D-AE19-62706E023703}">
                      <ahyp:hlinkClr xmlns:ahyp="http://schemas.microsoft.com/office/drawing/2018/hyperlinkcolor" val="tx"/>
                    </a:ext>
                  </a:extLst>
                </a:hlinkClick>
              </a:rPr>
              <a:t>Photo by Pexels</a:t>
            </a:r>
            <a:endParaRPr lang="en-US" sz="800" dirty="0"/>
          </a:p>
        </p:txBody>
      </p:sp>
      <p:sp>
        <p:nvSpPr>
          <p:cNvPr id="5" name="Text 2"/>
          <p:cNvSpPr/>
          <p:nvPr/>
        </p:nvSpPr>
        <p:spPr>
          <a:xfrm>
            <a:off x="548640" y="1543050"/>
            <a:ext cx="5029200" cy="0"/>
          </a:xfrm>
          <a:prstGeom prst="rect">
            <a:avLst/>
          </a:prstGeom>
          <a:noFill/>
          <a:ln/>
        </p:spPr>
        <p:txBody>
          <a:bodyPr wrap="square" rtlCol="0" anchor="t"/>
          <a:lstStyle/>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Traditional diagnostics seek to identify root imbalances causing discomfort, going beyond surface-level symptoms for holistic healing.</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'Lamig' refers to a condition caused by cold exposure, leading to muscle stiffness and joint pain addressed with warmth.</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'Pilay' signifies sprains or strains, often treated with massage, herbal applications, and immobilization for proper recovery.</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Medicinal plants play a vital role, offering natural solutions to alleviate pain, reduce inflammation, and restore balance in the body.</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668655"/>
            <a:ext cx="8229600" cy="45720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Hilot: Personalized Healing</a:t>
            </a:r>
            <a:endParaRPr lang="en-US" sz="2300" dirty="0"/>
          </a:p>
        </p:txBody>
      </p:sp>
      <p:pic>
        <p:nvPicPr>
          <p:cNvPr id="3" name="Image 0" descr="https://djgurnpwsdoqjscwqbsj.supabase.co/storage/v1/object/public/presentation-templates-data/custom3/list5_box.png">    </p:cNvPr>
          <p:cNvPicPr>
            <a:picLocks noChangeAspect="1"/>
          </p:cNvPicPr>
          <p:nvPr/>
        </p:nvPicPr>
        <p:blipFill>
          <a:blip r:embed="rId2"/>
          <a:stretch>
            <a:fillRect/>
          </a:stretch>
        </p:blipFill>
        <p:spPr>
          <a:xfrm>
            <a:off x="731520" y="1440180"/>
            <a:ext cx="3657600" cy="1285875"/>
          </a:xfrm>
          <a:prstGeom prst="rect">
            <a:avLst/>
          </a:prstGeom>
        </p:spPr>
      </p:pic>
      <p:sp>
        <p:nvSpPr>
          <p:cNvPr id="4" name="Text 1"/>
          <p:cNvSpPr/>
          <p:nvPr/>
        </p:nvSpPr>
        <p:spPr>
          <a:xfrm>
            <a:off x="82296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1.Customized Touch</a:t>
            </a:r>
            <a:endParaRPr lang="en-US" sz="1500" dirty="0"/>
          </a:p>
        </p:txBody>
      </p:sp>
      <p:sp>
        <p:nvSpPr>
          <p:cNvPr id="5" name="Text 2"/>
          <p:cNvSpPr/>
          <p:nvPr/>
        </p:nvSpPr>
        <p:spPr>
          <a:xfrm>
            <a:off x="82296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Tailoring Hilot massage techniques to address the client's specific needs and promote optimal well-being.</a:t>
            </a:r>
            <a:endParaRPr lang="en-US" sz="900" dirty="0"/>
          </a:p>
        </p:txBody>
      </p:sp>
      <p:pic>
        <p:nvPicPr>
          <p:cNvPr id="6" name="Image 1" descr="https://djgurnpwsdoqjscwqbsj.supabase.co/storage/v1/object/public/presentation-templates-data/custom3/list5_box.png">    </p:cNvPr>
          <p:cNvPicPr>
            <a:picLocks noChangeAspect="1"/>
          </p:cNvPicPr>
          <p:nvPr/>
        </p:nvPicPr>
        <p:blipFill>
          <a:blip r:embed="rId3"/>
          <a:stretch>
            <a:fillRect/>
          </a:stretch>
        </p:blipFill>
        <p:spPr>
          <a:xfrm>
            <a:off x="4572000" y="1440180"/>
            <a:ext cx="3657600" cy="1285875"/>
          </a:xfrm>
          <a:prstGeom prst="rect">
            <a:avLst/>
          </a:prstGeom>
        </p:spPr>
      </p:pic>
      <p:sp>
        <p:nvSpPr>
          <p:cNvPr id="7" name="Text 3"/>
          <p:cNvSpPr/>
          <p:nvPr/>
        </p:nvSpPr>
        <p:spPr>
          <a:xfrm>
            <a:off x="466344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2.Individualized Plans</a:t>
            </a:r>
            <a:endParaRPr lang="en-US" sz="1500" dirty="0"/>
          </a:p>
        </p:txBody>
      </p:sp>
      <p:sp>
        <p:nvSpPr>
          <p:cNvPr id="8" name="Text 4"/>
          <p:cNvSpPr/>
          <p:nvPr/>
        </p:nvSpPr>
        <p:spPr>
          <a:xfrm>
            <a:off x="466344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Developing personalized Hilot wellness programs that align with individual goals and lifestyle for lasting results.</a:t>
            </a:r>
            <a:endParaRPr lang="en-US" sz="900" dirty="0"/>
          </a:p>
        </p:txBody>
      </p:sp>
      <p:pic>
        <p:nvPicPr>
          <p:cNvPr id="9" name="Image 2" descr="https://djgurnpwsdoqjscwqbsj.supabase.co/storage/v1/object/public/presentation-templates-data/custom3/list5_box.png">    </p:cNvPr>
          <p:cNvPicPr>
            <a:picLocks noChangeAspect="1"/>
          </p:cNvPicPr>
          <p:nvPr/>
        </p:nvPicPr>
        <p:blipFill>
          <a:blip r:embed="rId4"/>
          <a:stretch>
            <a:fillRect/>
          </a:stretch>
        </p:blipFill>
        <p:spPr>
          <a:xfrm>
            <a:off x="731520" y="3086100"/>
            <a:ext cx="3657600" cy="1285875"/>
          </a:xfrm>
          <a:prstGeom prst="rect">
            <a:avLst/>
          </a:prstGeom>
        </p:spPr>
      </p:pic>
      <p:sp>
        <p:nvSpPr>
          <p:cNvPr id="10" name="Text 5"/>
          <p:cNvSpPr/>
          <p:nvPr/>
        </p:nvSpPr>
        <p:spPr>
          <a:xfrm>
            <a:off x="82296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3.Confidence Building</a:t>
            </a:r>
            <a:endParaRPr lang="en-US" sz="1500" dirty="0"/>
          </a:p>
        </p:txBody>
      </p:sp>
      <p:sp>
        <p:nvSpPr>
          <p:cNvPr id="11" name="Text 6"/>
          <p:cNvSpPr/>
          <p:nvPr/>
        </p:nvSpPr>
        <p:spPr>
          <a:xfrm>
            <a:off x="82296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Empowering practitioners with the skills and knowledge to confidently deliver effective Hilot treatments and build trust.</a:t>
            </a:r>
            <a:endParaRPr lang="en-US" sz="900" dirty="0"/>
          </a:p>
        </p:txBody>
      </p:sp>
      <p:pic>
        <p:nvPicPr>
          <p:cNvPr id="12" name="Image 3" descr="https://djgurnpwsdoqjscwqbsj.supabase.co/storage/v1/object/public/presentation-templates-data/custom3/list5_box.png">    </p:cNvPr>
          <p:cNvPicPr>
            <a:picLocks noChangeAspect="1"/>
          </p:cNvPicPr>
          <p:nvPr/>
        </p:nvPicPr>
        <p:blipFill>
          <a:blip r:embed="rId5"/>
          <a:stretch>
            <a:fillRect/>
          </a:stretch>
        </p:blipFill>
        <p:spPr>
          <a:xfrm>
            <a:off x="4572000" y="3086100"/>
            <a:ext cx="3657600" cy="1285875"/>
          </a:xfrm>
          <a:prstGeom prst="rect">
            <a:avLst/>
          </a:prstGeom>
        </p:spPr>
      </p:pic>
      <p:sp>
        <p:nvSpPr>
          <p:cNvPr id="13" name="Text 7"/>
          <p:cNvSpPr/>
          <p:nvPr/>
        </p:nvSpPr>
        <p:spPr>
          <a:xfrm>
            <a:off x="466344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4.Holistic Approach</a:t>
            </a:r>
            <a:endParaRPr lang="en-US" sz="1500" dirty="0"/>
          </a:p>
        </p:txBody>
      </p:sp>
      <p:sp>
        <p:nvSpPr>
          <p:cNvPr id="14" name="Text 8"/>
          <p:cNvSpPr/>
          <p:nvPr/>
        </p:nvSpPr>
        <p:spPr>
          <a:xfrm>
            <a:off x="466344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Focusing on the interconnectedness of mind, body, and spirit in the Hilot healing process for complete wellness.</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565785"/>
            <a:ext cx="8229600" cy="64008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Closing the Loop: Post-Service Excellence</a:t>
            </a:r>
            <a:endParaRPr lang="en-US" sz="2300" dirty="0"/>
          </a:p>
        </p:txBody>
      </p:sp>
      <p:pic>
        <p:nvPicPr>
          <p:cNvPr id="3" name="Image 0" descr="https://djgurnpwsdoqjscwqbsj.supabase.co/storage/v1/object/public/presentation-templates-data/custom3/proscons-box.png">    </p:cNvPr>
          <p:cNvPicPr>
            <a:picLocks noChangeAspect="1"/>
          </p:cNvPicPr>
          <p:nvPr/>
        </p:nvPicPr>
        <p:blipFill>
          <a:blip r:embed="rId2"/>
          <a:stretch>
            <a:fillRect/>
          </a:stretch>
        </p:blipFill>
        <p:spPr>
          <a:xfrm>
            <a:off x="731520" y="1440180"/>
            <a:ext cx="3566160" cy="2931795"/>
          </a:xfrm>
          <a:prstGeom prst="rect">
            <a:avLst/>
          </a:prstGeom>
        </p:spPr>
      </p:pic>
      <p:pic>
        <p:nvPicPr>
          <p:cNvPr id="4" name="Image 1" descr="https://djgurnpwsdoqjscwqbsj.supabase.co/storage/v1/object/public/presentation-templates-data/custom3/proscons-box.png">    </p:cNvPr>
          <p:cNvPicPr>
            <a:picLocks noChangeAspect="1"/>
          </p:cNvPicPr>
          <p:nvPr/>
        </p:nvPicPr>
        <p:blipFill>
          <a:blip r:embed="rId3"/>
          <a:stretch>
            <a:fillRect/>
          </a:stretch>
        </p:blipFill>
        <p:spPr>
          <a:xfrm>
            <a:off x="4663440" y="1440180"/>
            <a:ext cx="3566160" cy="2931795"/>
          </a:xfrm>
          <a:prstGeom prst="rect">
            <a:avLst/>
          </a:prstGeom>
        </p:spPr>
      </p:pic>
      <p:sp>
        <p:nvSpPr>
          <p:cNvPr id="5" name="Text 1"/>
          <p:cNvSpPr/>
          <p:nvPr/>
        </p:nvSpPr>
        <p:spPr>
          <a:xfrm>
            <a:off x="822960" y="1543050"/>
            <a:ext cx="2743200" cy="488633"/>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Key Benefits</a:t>
            </a:r>
            <a:endParaRPr lang="en-US" sz="1500" dirty="0"/>
          </a:p>
        </p:txBody>
      </p:sp>
      <p:sp>
        <p:nvSpPr>
          <p:cNvPr id="6" name="Shape 2"/>
          <p:cNvSpPr/>
          <p:nvPr/>
        </p:nvSpPr>
        <p:spPr>
          <a:xfrm>
            <a:off x="3749040" y="1568768"/>
            <a:ext cx="365760" cy="360045"/>
          </a:xfrm>
          <a:prstGeom prst="ellipse">
            <a:avLst/>
          </a:prstGeom>
          <a:solidFill>
            <a:srgbClr val="0A9C85"/>
          </a:solidFill>
          <a:ln w="12700">
            <a:solidFill>
              <a:srgbClr val="0A9C85"/>
            </a:solidFill>
            <a:prstDash val="solid"/>
          </a:ln>
        </p:spPr>
      </p:sp>
      <p:pic>
        <p:nvPicPr>
          <p:cNvPr id="7" name="Image 2" descr="preencoded.png">    </p:cNvPr>
          <p:cNvPicPr>
            <a:picLocks noChangeAspect="1"/>
          </p:cNvPicPr>
          <p:nvPr/>
        </p:nvPicPr>
        <p:blipFill>
          <a:blip r:embed="rId4"/>
          <a:stretch>
            <a:fillRect/>
          </a:stretch>
        </p:blipFill>
        <p:spPr>
          <a:xfrm>
            <a:off x="3840480" y="1625346"/>
            <a:ext cx="182880" cy="205740"/>
          </a:xfrm>
          <a:prstGeom prst="rect">
            <a:avLst/>
          </a:prstGeom>
        </p:spPr>
      </p:pic>
      <p:sp>
        <p:nvSpPr>
          <p:cNvPr id="8" name="Text 3"/>
          <p:cNvSpPr/>
          <p:nvPr/>
        </p:nvSpPr>
        <p:spPr>
          <a:xfrm>
            <a:off x="4754880" y="1543050"/>
            <a:ext cx="2743200" cy="488633"/>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Potential Hurdles</a:t>
            </a:r>
            <a:endParaRPr lang="en-US" sz="1500" dirty="0"/>
          </a:p>
        </p:txBody>
      </p:sp>
      <p:sp>
        <p:nvSpPr>
          <p:cNvPr id="9" name="Shape 4"/>
          <p:cNvSpPr/>
          <p:nvPr/>
        </p:nvSpPr>
        <p:spPr>
          <a:xfrm>
            <a:off x="7680960" y="1568768"/>
            <a:ext cx="365760" cy="360045"/>
          </a:xfrm>
          <a:prstGeom prst="ellipse">
            <a:avLst/>
          </a:prstGeom>
          <a:solidFill>
            <a:srgbClr val="DA2828"/>
          </a:solidFill>
          <a:ln w="12700">
            <a:solidFill>
              <a:srgbClr val="DA2828"/>
            </a:solidFill>
            <a:prstDash val="solid"/>
          </a:ln>
        </p:spPr>
      </p:sp>
      <p:pic>
        <p:nvPicPr>
          <p:cNvPr id="10" name="Image 3" descr="preencoded.png">    </p:cNvPr>
          <p:cNvPicPr>
            <a:picLocks noChangeAspect="1"/>
          </p:cNvPicPr>
          <p:nvPr/>
        </p:nvPicPr>
        <p:blipFill>
          <a:blip r:embed="rId5"/>
          <a:stretch>
            <a:fillRect/>
          </a:stretch>
        </p:blipFill>
        <p:spPr>
          <a:xfrm>
            <a:off x="7772400" y="1640777"/>
            <a:ext cx="182880" cy="205740"/>
          </a:xfrm>
          <a:prstGeom prst="rect">
            <a:avLst/>
          </a:prstGeom>
        </p:spPr>
      </p:pic>
      <p:sp>
        <p:nvSpPr>
          <p:cNvPr id="11" name="Text 5"/>
          <p:cNvSpPr/>
          <p:nvPr/>
        </p:nvSpPr>
        <p:spPr>
          <a:xfrm>
            <a:off x="868680" y="2160270"/>
            <a:ext cx="3200400" cy="0"/>
          </a:xfrm>
          <a:prstGeom prst="rect">
            <a:avLst/>
          </a:prstGeom>
          <a:noFill/>
          <a:ln/>
        </p:spPr>
        <p:txBody>
          <a:bodyPr wrap="square" rtlCol="0" anchor="t"/>
          <a:lstStyle/>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Improved client outcomes through consistent application of post-care advice, fostering long-term well-being and satisfaction.</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Enhanced communication between providers based on accurate SOAP notes, facilitating informed decision-making and targeted interventions.</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Seamless continuity of care prevents service gaps by proactively managing follow-ups, adapting to client needs, and ensuring client progress.</a:t>
            </a:r>
            <a:endParaRPr lang="en-US" sz="800" dirty="0"/>
          </a:p>
        </p:txBody>
      </p:sp>
      <p:sp>
        <p:nvSpPr>
          <p:cNvPr id="12" name="Text 6"/>
          <p:cNvSpPr/>
          <p:nvPr/>
        </p:nvSpPr>
        <p:spPr>
          <a:xfrm>
            <a:off x="4800600" y="2160270"/>
            <a:ext cx="3200400" cy="0"/>
          </a:xfrm>
          <a:prstGeom prst="rect">
            <a:avLst/>
          </a:prstGeom>
          <a:noFill/>
          <a:ln/>
        </p:spPr>
        <p:txBody>
          <a:bodyPr wrap="square" rtlCol="0" anchor="t"/>
          <a:lstStyle/>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Time constraints and workload pressures can hinder thorough documentation and detailed post-care planning, affecting care quality.</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Maintaining consistent documentation standards across different staff members and departments requires ongoing training and standardization efforts.</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Clients might not fully adhere to post-care recommendations, diminishing the benefits of the service and potentially affecting client progress.</a:t>
            </a:r>
            <a:endParaRPr lang="en-US" sz="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565785"/>
            <a:ext cx="8229600" cy="27432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Mastery &amp; Celebration: Your Hilot Journey Concludes!</a:t>
            </a:r>
            <a:endParaRPr lang="en-US" sz="2300" dirty="0"/>
          </a:p>
        </p:txBody>
      </p:sp>
      <p:sp>
        <p:nvSpPr>
          <p:cNvPr id="3" name="Text 1"/>
          <p:cNvSpPr/>
          <p:nvPr/>
        </p:nvSpPr>
        <p:spPr>
          <a:xfrm>
            <a:off x="548640" y="1337310"/>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Skills Demonstrated</a:t>
            </a:r>
            <a:endParaRPr lang="en-US" sz="1500" dirty="0"/>
          </a:p>
        </p:txBody>
      </p:sp>
      <p:sp>
        <p:nvSpPr>
          <p:cNvPr id="4" name="Text 2"/>
          <p:cNvSpPr/>
          <p:nvPr/>
        </p:nvSpPr>
        <p:spPr>
          <a:xfrm>
            <a:off x="548640" y="2211705"/>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Feedback Received</a:t>
            </a:r>
            <a:endParaRPr lang="en-US" sz="1500" dirty="0"/>
          </a:p>
        </p:txBody>
      </p:sp>
      <p:sp>
        <p:nvSpPr>
          <p:cNvPr id="5" name="Text 3"/>
          <p:cNvSpPr/>
          <p:nvPr/>
        </p:nvSpPr>
        <p:spPr>
          <a:xfrm>
            <a:off x="548640" y="3086100"/>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Knowledge Retention</a:t>
            </a:r>
            <a:endParaRPr lang="en-US" sz="1500" dirty="0"/>
          </a:p>
        </p:txBody>
      </p:sp>
      <p:sp>
        <p:nvSpPr>
          <p:cNvPr id="6" name="Text 4"/>
          <p:cNvSpPr/>
          <p:nvPr/>
        </p:nvSpPr>
        <p:spPr>
          <a:xfrm>
            <a:off x="548640" y="3960495"/>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Technique Accuracy</a:t>
            </a:r>
            <a:endParaRPr lang="en-US" sz="1500" dirty="0"/>
          </a:p>
        </p:txBody>
      </p:sp>
      <p:pic>
        <p:nvPicPr>
          <p:cNvPr id="7" name="Image 0" descr="https://djgurnpwsdoqjscwqbsj.supabase.co/storage/v1/object/public/presentation-templates-data/custom3/box_metrics.png">    </p:cNvPr>
          <p:cNvPicPr>
            <a:picLocks noChangeAspect="1"/>
          </p:cNvPicPr>
          <p:nvPr/>
        </p:nvPicPr>
        <p:blipFill>
          <a:blip r:embed="rId2"/>
          <a:stretch>
            <a:fillRect/>
          </a:stretch>
        </p:blipFill>
        <p:spPr>
          <a:xfrm>
            <a:off x="7132320" y="1260158"/>
            <a:ext cx="1371600" cy="411480"/>
          </a:xfrm>
          <a:prstGeom prst="rect">
            <a:avLst/>
          </a:prstGeom>
        </p:spPr>
      </p:pic>
      <p:pic>
        <p:nvPicPr>
          <p:cNvPr id="8" name="Image 1" descr="https://djgurnpwsdoqjscwqbsj.supabase.co/storage/v1/object/public/presentation-templates-data/custom3/box_metrics.png">    </p:cNvPr>
          <p:cNvPicPr>
            <a:picLocks noChangeAspect="1"/>
          </p:cNvPicPr>
          <p:nvPr/>
        </p:nvPicPr>
        <p:blipFill>
          <a:blip r:embed="rId3"/>
          <a:stretch>
            <a:fillRect/>
          </a:stretch>
        </p:blipFill>
        <p:spPr>
          <a:xfrm>
            <a:off x="7132320" y="2134553"/>
            <a:ext cx="1371600" cy="411480"/>
          </a:xfrm>
          <a:prstGeom prst="rect">
            <a:avLst/>
          </a:prstGeom>
        </p:spPr>
      </p:pic>
      <p:pic>
        <p:nvPicPr>
          <p:cNvPr id="9" name="Image 2" descr="https://djgurnpwsdoqjscwqbsj.supabase.co/storage/v1/object/public/presentation-templates-data/custom3/box_metrics.png">    </p:cNvPr>
          <p:cNvPicPr>
            <a:picLocks noChangeAspect="1"/>
          </p:cNvPicPr>
          <p:nvPr/>
        </p:nvPicPr>
        <p:blipFill>
          <a:blip r:embed="rId4"/>
          <a:stretch>
            <a:fillRect/>
          </a:stretch>
        </p:blipFill>
        <p:spPr>
          <a:xfrm>
            <a:off x="7132320" y="3008948"/>
            <a:ext cx="1371600" cy="411480"/>
          </a:xfrm>
          <a:prstGeom prst="rect">
            <a:avLst/>
          </a:prstGeom>
        </p:spPr>
      </p:pic>
      <p:pic>
        <p:nvPicPr>
          <p:cNvPr id="10" name="Image 3" descr="https://djgurnpwsdoqjscwqbsj.supabase.co/storage/v1/object/public/presentation-templates-data/custom3/box_metrics.png">    </p:cNvPr>
          <p:cNvPicPr>
            <a:picLocks noChangeAspect="1"/>
          </p:cNvPicPr>
          <p:nvPr/>
        </p:nvPicPr>
        <p:blipFill>
          <a:blip r:embed="rId5"/>
          <a:stretch>
            <a:fillRect/>
          </a:stretch>
        </p:blipFill>
        <p:spPr>
          <a:xfrm>
            <a:off x="7132320" y="3883343"/>
            <a:ext cx="1371600" cy="411480"/>
          </a:xfrm>
          <a:prstGeom prst="rect">
            <a:avLst/>
          </a:prstGeom>
        </p:spPr>
      </p:pic>
      <p:sp>
        <p:nvSpPr>
          <p:cNvPr id="11" name="Text 5"/>
          <p:cNvSpPr/>
          <p:nvPr/>
        </p:nvSpPr>
        <p:spPr>
          <a:xfrm>
            <a:off x="7132320" y="1260158"/>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100%</a:t>
            </a:r>
            <a:endParaRPr lang="en-US" sz="1500" dirty="0"/>
          </a:p>
        </p:txBody>
      </p:sp>
      <p:sp>
        <p:nvSpPr>
          <p:cNvPr id="12" name="Text 6"/>
          <p:cNvSpPr/>
          <p:nvPr/>
        </p:nvSpPr>
        <p:spPr>
          <a:xfrm>
            <a:off x="7132320" y="2134553"/>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5/5</a:t>
            </a:r>
            <a:endParaRPr lang="en-US" sz="1500" dirty="0"/>
          </a:p>
        </p:txBody>
      </p:sp>
      <p:sp>
        <p:nvSpPr>
          <p:cNvPr id="13" name="Text 7"/>
          <p:cNvSpPr/>
          <p:nvPr/>
        </p:nvSpPr>
        <p:spPr>
          <a:xfrm>
            <a:off x="7132320" y="3008948"/>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95%</a:t>
            </a:r>
            <a:endParaRPr lang="en-US" sz="1500" dirty="0"/>
          </a:p>
        </p:txBody>
      </p:sp>
      <p:sp>
        <p:nvSpPr>
          <p:cNvPr id="14" name="Text 8"/>
          <p:cNvSpPr/>
          <p:nvPr/>
        </p:nvSpPr>
        <p:spPr>
          <a:xfrm>
            <a:off x="7132320" y="3883343"/>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98%</a:t>
            </a:r>
            <a:endParaRPr lang="en-US" sz="15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76072" y="668655"/>
            <a:ext cx="7680960" cy="274320"/>
          </a:xfrm>
          <a:prstGeom prst="rect">
            <a:avLst/>
          </a:prstGeom>
          <a:noFill/>
          <a:ln/>
        </p:spPr>
        <p:txBody>
          <a:bodyPr wrap="square" rtlCol="0" anchor="ctr"/>
          <a:lstStyle/>
          <a:p>
            <a:pPr algn="l" indent="0" marL="0">
              <a:buNone/>
            </a:pPr>
            <a:r>
              <a:rPr lang="en-US" sz="2300" b="1" dirty="0">
                <a:solidFill>
                  <a:srgbClr val="000000"/>
                </a:solidFill>
                <a:latin typeface="Plus Jakarta Sans" pitchFamily="34" charset="0"/>
                <a:ea typeface="Plus Jakarta Sans" pitchFamily="34" charset="-122"/>
                <a:cs typeface="Plus Jakarta Sans" pitchFamily="34" charset="-120"/>
              </a:rPr>
              <a:t>Table of Contents</a:t>
            </a:r>
            <a:endParaRPr lang="en-US" sz="2300" dirty="0"/>
          </a:p>
        </p:txBody>
      </p:sp>
      <p:pic>
        <p:nvPicPr>
          <p:cNvPr id="3" name="Image 0" descr="https://djgurnpwsdoqjscwqbsj.supabase.co/storage/v1/object/public/presentation-templates-data/bullet-point4/TOC_box.png">    </p:cNvPr>
          <p:cNvPicPr>
            <a:picLocks noChangeAspect="1"/>
          </p:cNvPicPr>
          <p:nvPr/>
        </p:nvPicPr>
        <p:blipFill>
          <a:blip r:embed="rId2"/>
          <a:stretch>
            <a:fillRect/>
          </a:stretch>
        </p:blipFill>
        <p:spPr>
          <a:xfrm>
            <a:off x="731520" y="1285875"/>
            <a:ext cx="3474720" cy="514350"/>
          </a:xfrm>
          <a:prstGeom prst="rect">
            <a:avLst/>
          </a:prstGeom>
        </p:spPr>
      </p:pic>
      <p:sp>
        <p:nvSpPr>
          <p:cNvPr id="4" name="Shape 1"/>
          <p:cNvSpPr/>
          <p:nvPr/>
        </p:nvSpPr>
        <p:spPr>
          <a:xfrm>
            <a:off x="640080" y="1388745"/>
            <a:ext cx="320040" cy="308610"/>
          </a:xfrm>
          <a:prstGeom prst="ellipse">
            <a:avLst/>
          </a:prstGeom>
          <a:solidFill>
            <a:srgbClr val="5EBBAE"/>
          </a:solidFill>
          <a:ln w="12700">
            <a:solidFill>
              <a:srgbClr val="17A33E"/>
            </a:solidFill>
            <a:prstDash val="solid"/>
          </a:ln>
        </p:spPr>
      </p:sp>
      <p:sp>
        <p:nvSpPr>
          <p:cNvPr id="5" name="Text 2"/>
          <p:cNvSpPr/>
          <p:nvPr/>
        </p:nvSpPr>
        <p:spPr>
          <a:xfrm>
            <a:off x="576072" y="133731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1</a:t>
            </a:r>
            <a:endParaRPr lang="en-US" sz="1400" dirty="0"/>
          </a:p>
        </p:txBody>
      </p:sp>
      <p:sp>
        <p:nvSpPr>
          <p:cNvPr id="6" name="Text 3"/>
          <p:cNvSpPr/>
          <p:nvPr/>
        </p:nvSpPr>
        <p:spPr>
          <a:xfrm>
            <a:off x="1097280" y="133731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Welcome to Hilot Training: Your Journey Begins!</a:t>
            </a:r>
            <a:endParaRPr lang="en-US" sz="1400" dirty="0"/>
          </a:p>
        </p:txBody>
      </p:sp>
      <p:pic>
        <p:nvPicPr>
          <p:cNvPr id="7" name="Image 1" descr="https://djgurnpwsdoqjscwqbsj.supabase.co/storage/v1/object/public/presentation-templates-data/bullet-point4/TOC_box.png">    </p:cNvPr>
          <p:cNvPicPr>
            <a:picLocks noChangeAspect="1"/>
          </p:cNvPicPr>
          <p:nvPr/>
        </p:nvPicPr>
        <p:blipFill>
          <a:blip r:embed="rId3"/>
          <a:stretch>
            <a:fillRect/>
          </a:stretch>
        </p:blipFill>
        <p:spPr>
          <a:xfrm>
            <a:off x="731520" y="2057400"/>
            <a:ext cx="3474720" cy="514350"/>
          </a:xfrm>
          <a:prstGeom prst="rect">
            <a:avLst/>
          </a:prstGeom>
        </p:spPr>
      </p:pic>
      <p:sp>
        <p:nvSpPr>
          <p:cNvPr id="8" name="Shape 4"/>
          <p:cNvSpPr/>
          <p:nvPr/>
        </p:nvSpPr>
        <p:spPr>
          <a:xfrm>
            <a:off x="640080" y="2160270"/>
            <a:ext cx="320040" cy="308610"/>
          </a:xfrm>
          <a:prstGeom prst="ellipse">
            <a:avLst/>
          </a:prstGeom>
          <a:solidFill>
            <a:srgbClr val="5EBBAE"/>
          </a:solidFill>
          <a:ln w="12700">
            <a:solidFill>
              <a:srgbClr val="17A33E"/>
            </a:solidFill>
            <a:prstDash val="solid"/>
          </a:ln>
        </p:spPr>
      </p:sp>
      <p:sp>
        <p:nvSpPr>
          <p:cNvPr id="9" name="Text 5"/>
          <p:cNvSpPr/>
          <p:nvPr/>
        </p:nvSpPr>
        <p:spPr>
          <a:xfrm>
            <a:off x="576072" y="210883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2</a:t>
            </a:r>
            <a:endParaRPr lang="en-US" sz="1400" dirty="0"/>
          </a:p>
        </p:txBody>
      </p:sp>
      <p:sp>
        <p:nvSpPr>
          <p:cNvPr id="10" name="Text 6"/>
          <p:cNvSpPr/>
          <p:nvPr/>
        </p:nvSpPr>
        <p:spPr>
          <a:xfrm>
            <a:off x="1097280" y="210883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Hilot: Ancient Filipino Healing</a:t>
            </a:r>
            <a:endParaRPr lang="en-US" sz="1400" dirty="0"/>
          </a:p>
        </p:txBody>
      </p:sp>
      <p:pic>
        <p:nvPicPr>
          <p:cNvPr id="11" name="Image 2" descr="https://djgurnpwsdoqjscwqbsj.supabase.co/storage/v1/object/public/presentation-templates-data/bullet-point4/TOC_box.png">    </p:cNvPr>
          <p:cNvPicPr>
            <a:picLocks noChangeAspect="1"/>
          </p:cNvPicPr>
          <p:nvPr/>
        </p:nvPicPr>
        <p:blipFill>
          <a:blip r:embed="rId4"/>
          <a:stretch>
            <a:fillRect/>
          </a:stretch>
        </p:blipFill>
        <p:spPr>
          <a:xfrm>
            <a:off x="731520" y="2828925"/>
            <a:ext cx="3474720" cy="514350"/>
          </a:xfrm>
          <a:prstGeom prst="rect">
            <a:avLst/>
          </a:prstGeom>
        </p:spPr>
      </p:pic>
      <p:sp>
        <p:nvSpPr>
          <p:cNvPr id="12" name="Shape 7"/>
          <p:cNvSpPr/>
          <p:nvPr/>
        </p:nvSpPr>
        <p:spPr>
          <a:xfrm>
            <a:off x="640080" y="2931795"/>
            <a:ext cx="320040" cy="308610"/>
          </a:xfrm>
          <a:prstGeom prst="ellipse">
            <a:avLst/>
          </a:prstGeom>
          <a:solidFill>
            <a:srgbClr val="5EBBAE"/>
          </a:solidFill>
          <a:ln w="12700">
            <a:solidFill>
              <a:srgbClr val="17A33E"/>
            </a:solidFill>
            <a:prstDash val="solid"/>
          </a:ln>
        </p:spPr>
      </p:sp>
      <p:sp>
        <p:nvSpPr>
          <p:cNvPr id="13" name="Text 8"/>
          <p:cNvSpPr/>
          <p:nvPr/>
        </p:nvSpPr>
        <p:spPr>
          <a:xfrm>
            <a:off x="576072" y="288036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3</a:t>
            </a:r>
            <a:endParaRPr lang="en-US" sz="1400" dirty="0"/>
          </a:p>
        </p:txBody>
      </p:sp>
      <p:sp>
        <p:nvSpPr>
          <p:cNvPr id="14" name="Text 9"/>
          <p:cNvSpPr/>
          <p:nvPr/>
        </p:nvSpPr>
        <p:spPr>
          <a:xfrm>
            <a:off x="1097280" y="288036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Hilot Ethics: Guiding Touch</a:t>
            </a:r>
            <a:endParaRPr lang="en-US" sz="1400" dirty="0"/>
          </a:p>
        </p:txBody>
      </p:sp>
      <p:pic>
        <p:nvPicPr>
          <p:cNvPr id="15" name="Image 3" descr="https://djgurnpwsdoqjscwqbsj.supabase.co/storage/v1/object/public/presentation-templates-data/bullet-point4/TOC_box.png">    </p:cNvPr>
          <p:cNvPicPr>
            <a:picLocks noChangeAspect="1"/>
          </p:cNvPicPr>
          <p:nvPr/>
        </p:nvPicPr>
        <p:blipFill>
          <a:blip r:embed="rId5"/>
          <a:stretch>
            <a:fillRect/>
          </a:stretch>
        </p:blipFill>
        <p:spPr>
          <a:xfrm>
            <a:off x="731520" y="3600450"/>
            <a:ext cx="3474720" cy="514350"/>
          </a:xfrm>
          <a:prstGeom prst="rect">
            <a:avLst/>
          </a:prstGeom>
        </p:spPr>
      </p:pic>
      <p:sp>
        <p:nvSpPr>
          <p:cNvPr id="16" name="Shape 10"/>
          <p:cNvSpPr/>
          <p:nvPr/>
        </p:nvSpPr>
        <p:spPr>
          <a:xfrm>
            <a:off x="640080" y="3703320"/>
            <a:ext cx="320040" cy="308610"/>
          </a:xfrm>
          <a:prstGeom prst="ellipse">
            <a:avLst/>
          </a:prstGeom>
          <a:solidFill>
            <a:srgbClr val="5EBBAE"/>
          </a:solidFill>
          <a:ln w="12700">
            <a:solidFill>
              <a:srgbClr val="17A33E"/>
            </a:solidFill>
            <a:prstDash val="solid"/>
          </a:ln>
        </p:spPr>
      </p:sp>
      <p:sp>
        <p:nvSpPr>
          <p:cNvPr id="17" name="Text 11"/>
          <p:cNvSpPr/>
          <p:nvPr/>
        </p:nvSpPr>
        <p:spPr>
          <a:xfrm>
            <a:off x="576072" y="365188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4</a:t>
            </a:r>
            <a:endParaRPr lang="en-US" sz="1400" dirty="0"/>
          </a:p>
        </p:txBody>
      </p:sp>
      <p:sp>
        <p:nvSpPr>
          <p:cNvPr id="18" name="Text 12"/>
          <p:cNvSpPr/>
          <p:nvPr/>
        </p:nvSpPr>
        <p:spPr>
          <a:xfrm>
            <a:off x="1097280" y="365188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Hilot's Anatomical Compass</a:t>
            </a:r>
            <a:endParaRPr lang="en-US" sz="1400" dirty="0"/>
          </a:p>
        </p:txBody>
      </p:sp>
      <p:pic>
        <p:nvPicPr>
          <p:cNvPr id="19" name="Image 4" descr="https://djgurnpwsdoqjscwqbsj.supabase.co/storage/v1/object/public/presentation-templates-data/bullet-point4/TOC_box.png">    </p:cNvPr>
          <p:cNvPicPr>
            <a:picLocks noChangeAspect="1"/>
          </p:cNvPicPr>
          <p:nvPr/>
        </p:nvPicPr>
        <p:blipFill>
          <a:blip r:embed="rId6"/>
          <a:stretch>
            <a:fillRect/>
          </a:stretch>
        </p:blipFill>
        <p:spPr>
          <a:xfrm>
            <a:off x="5029200" y="1285875"/>
            <a:ext cx="3474720" cy="514350"/>
          </a:xfrm>
          <a:prstGeom prst="rect">
            <a:avLst/>
          </a:prstGeom>
        </p:spPr>
      </p:pic>
      <p:sp>
        <p:nvSpPr>
          <p:cNvPr id="20" name="Shape 13"/>
          <p:cNvSpPr/>
          <p:nvPr/>
        </p:nvSpPr>
        <p:spPr>
          <a:xfrm>
            <a:off x="4937760" y="1388745"/>
            <a:ext cx="320040" cy="308610"/>
          </a:xfrm>
          <a:prstGeom prst="ellipse">
            <a:avLst/>
          </a:prstGeom>
          <a:solidFill>
            <a:srgbClr val="5EBBAE"/>
          </a:solidFill>
          <a:ln w="12700">
            <a:solidFill>
              <a:srgbClr val="17A33E"/>
            </a:solidFill>
            <a:prstDash val="solid"/>
          </a:ln>
        </p:spPr>
      </p:sp>
      <p:sp>
        <p:nvSpPr>
          <p:cNvPr id="21" name="Text 14"/>
          <p:cNvSpPr/>
          <p:nvPr/>
        </p:nvSpPr>
        <p:spPr>
          <a:xfrm>
            <a:off x="4892040" y="133731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5</a:t>
            </a:r>
            <a:endParaRPr lang="en-US" sz="1400" dirty="0"/>
          </a:p>
        </p:txBody>
      </p:sp>
      <p:sp>
        <p:nvSpPr>
          <p:cNvPr id="22" name="Text 15"/>
          <p:cNvSpPr/>
          <p:nvPr/>
        </p:nvSpPr>
        <p:spPr>
          <a:xfrm>
            <a:off x="5394960" y="133731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Hilot Ready: Client &amp; Safety First</a:t>
            </a:r>
            <a:endParaRPr lang="en-US" sz="1400" dirty="0"/>
          </a:p>
        </p:txBody>
      </p:sp>
      <p:pic>
        <p:nvPicPr>
          <p:cNvPr id="23" name="Image 5" descr="https://djgurnpwsdoqjscwqbsj.supabase.co/storage/v1/object/public/presentation-templates-data/bullet-point4/TOC_box.png">    </p:cNvPr>
          <p:cNvPicPr>
            <a:picLocks noChangeAspect="1"/>
          </p:cNvPicPr>
          <p:nvPr/>
        </p:nvPicPr>
        <p:blipFill>
          <a:blip r:embed="rId7"/>
          <a:stretch>
            <a:fillRect/>
          </a:stretch>
        </p:blipFill>
        <p:spPr>
          <a:xfrm>
            <a:off x="5029200" y="2057400"/>
            <a:ext cx="3474720" cy="514350"/>
          </a:xfrm>
          <a:prstGeom prst="rect">
            <a:avLst/>
          </a:prstGeom>
        </p:spPr>
      </p:pic>
      <p:sp>
        <p:nvSpPr>
          <p:cNvPr id="24" name="Shape 16"/>
          <p:cNvSpPr/>
          <p:nvPr/>
        </p:nvSpPr>
        <p:spPr>
          <a:xfrm>
            <a:off x="4937760" y="2160270"/>
            <a:ext cx="320040" cy="308610"/>
          </a:xfrm>
          <a:prstGeom prst="ellipse">
            <a:avLst/>
          </a:prstGeom>
          <a:solidFill>
            <a:srgbClr val="5EBBAE"/>
          </a:solidFill>
          <a:ln w="12700">
            <a:solidFill>
              <a:srgbClr val="17A33E"/>
            </a:solidFill>
            <a:prstDash val="solid"/>
          </a:ln>
        </p:spPr>
      </p:sp>
      <p:sp>
        <p:nvSpPr>
          <p:cNvPr id="25" name="Text 17"/>
          <p:cNvSpPr/>
          <p:nvPr/>
        </p:nvSpPr>
        <p:spPr>
          <a:xfrm>
            <a:off x="4892040" y="210883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6</a:t>
            </a:r>
            <a:endParaRPr lang="en-US" sz="1400" dirty="0"/>
          </a:p>
        </p:txBody>
      </p:sp>
      <p:sp>
        <p:nvSpPr>
          <p:cNvPr id="26" name="Text 18"/>
          <p:cNvSpPr/>
          <p:nvPr/>
        </p:nvSpPr>
        <p:spPr>
          <a:xfrm>
            <a:off x="5394960" y="210883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Unlocking Hilot: Foundations</a:t>
            </a:r>
            <a:endParaRPr lang="en-US" sz="1400" dirty="0"/>
          </a:p>
        </p:txBody>
      </p:sp>
      <p:pic>
        <p:nvPicPr>
          <p:cNvPr id="27" name="Image 6" descr="https://djgurnpwsdoqjscwqbsj.supabase.co/storage/v1/object/public/presentation-templates-data/bullet-point4/TOC_box.png">    </p:cNvPr>
          <p:cNvPicPr>
            <a:picLocks noChangeAspect="1"/>
          </p:cNvPicPr>
          <p:nvPr/>
        </p:nvPicPr>
        <p:blipFill>
          <a:blip r:embed="rId8"/>
          <a:stretch>
            <a:fillRect/>
          </a:stretch>
        </p:blipFill>
        <p:spPr>
          <a:xfrm>
            <a:off x="5029200" y="2828925"/>
            <a:ext cx="3474720" cy="514350"/>
          </a:xfrm>
          <a:prstGeom prst="rect">
            <a:avLst/>
          </a:prstGeom>
        </p:spPr>
      </p:pic>
      <p:sp>
        <p:nvSpPr>
          <p:cNvPr id="28" name="Shape 19"/>
          <p:cNvSpPr/>
          <p:nvPr/>
        </p:nvSpPr>
        <p:spPr>
          <a:xfrm>
            <a:off x="4937760" y="2931795"/>
            <a:ext cx="320040" cy="308610"/>
          </a:xfrm>
          <a:prstGeom prst="ellipse">
            <a:avLst/>
          </a:prstGeom>
          <a:solidFill>
            <a:srgbClr val="5EBBAE"/>
          </a:solidFill>
          <a:ln w="12700">
            <a:solidFill>
              <a:srgbClr val="17A33E"/>
            </a:solidFill>
            <a:prstDash val="solid"/>
          </a:ln>
        </p:spPr>
      </p:sp>
      <p:sp>
        <p:nvSpPr>
          <p:cNvPr id="29" name="Text 20"/>
          <p:cNvSpPr/>
          <p:nvPr/>
        </p:nvSpPr>
        <p:spPr>
          <a:xfrm>
            <a:off x="4892040" y="288036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7</a:t>
            </a:r>
            <a:endParaRPr lang="en-US" sz="1400" dirty="0"/>
          </a:p>
        </p:txBody>
      </p:sp>
      <p:sp>
        <p:nvSpPr>
          <p:cNvPr id="30" name="Text 21"/>
          <p:cNvSpPr/>
          <p:nvPr/>
        </p:nvSpPr>
        <p:spPr>
          <a:xfrm>
            <a:off x="5394960" y="288036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Ancient Wisdom: Filipino Diagnostics</a:t>
            </a:r>
            <a:endParaRPr lang="en-US" sz="1400" dirty="0"/>
          </a:p>
        </p:txBody>
      </p:sp>
      <p:pic>
        <p:nvPicPr>
          <p:cNvPr id="31" name="Image 7" descr="https://djgurnpwsdoqjscwqbsj.supabase.co/storage/v1/object/public/presentation-templates-data/bullet-point4/TOC_box.png">    </p:cNvPr>
          <p:cNvPicPr>
            <a:picLocks noChangeAspect="1"/>
          </p:cNvPicPr>
          <p:nvPr/>
        </p:nvPicPr>
        <p:blipFill>
          <a:blip r:embed="rId9"/>
          <a:stretch>
            <a:fillRect/>
          </a:stretch>
        </p:blipFill>
        <p:spPr>
          <a:xfrm>
            <a:off x="5029200" y="3600450"/>
            <a:ext cx="3474720" cy="514350"/>
          </a:xfrm>
          <a:prstGeom prst="rect">
            <a:avLst/>
          </a:prstGeom>
        </p:spPr>
      </p:pic>
      <p:sp>
        <p:nvSpPr>
          <p:cNvPr id="32" name="Shape 22"/>
          <p:cNvSpPr/>
          <p:nvPr/>
        </p:nvSpPr>
        <p:spPr>
          <a:xfrm>
            <a:off x="4937760" y="3703320"/>
            <a:ext cx="320040" cy="308610"/>
          </a:xfrm>
          <a:prstGeom prst="ellipse">
            <a:avLst/>
          </a:prstGeom>
          <a:solidFill>
            <a:srgbClr val="5EBBAE"/>
          </a:solidFill>
          <a:ln w="12700">
            <a:solidFill>
              <a:srgbClr val="17A33E"/>
            </a:solidFill>
            <a:prstDash val="solid"/>
          </a:ln>
        </p:spPr>
      </p:sp>
      <p:sp>
        <p:nvSpPr>
          <p:cNvPr id="33" name="Text 23"/>
          <p:cNvSpPr/>
          <p:nvPr/>
        </p:nvSpPr>
        <p:spPr>
          <a:xfrm>
            <a:off x="4892040" y="365188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8</a:t>
            </a:r>
            <a:endParaRPr lang="en-US" sz="1400" dirty="0"/>
          </a:p>
        </p:txBody>
      </p:sp>
      <p:sp>
        <p:nvSpPr>
          <p:cNvPr id="34" name="Text 24"/>
          <p:cNvSpPr/>
          <p:nvPr/>
        </p:nvSpPr>
        <p:spPr>
          <a:xfrm>
            <a:off x="5394960" y="365188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Hilot: Personalized Healing</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pic>
        <p:nvPicPr>
          <p:cNvPr id="2" name="Image 0" descr="https://djgurnpwsdoqjscwqbsj.supabase.co/storage/v1/object/public/presentation-templates-data/bullet-point4/TOC_box.png">    </p:cNvPr>
          <p:cNvPicPr>
            <a:picLocks noChangeAspect="1"/>
          </p:cNvPicPr>
          <p:nvPr/>
        </p:nvPicPr>
        <p:blipFill>
          <a:blip r:embed="rId2"/>
          <a:stretch>
            <a:fillRect/>
          </a:stretch>
        </p:blipFill>
        <p:spPr>
          <a:xfrm>
            <a:off x="731520" y="1285875"/>
            <a:ext cx="3474720" cy="514350"/>
          </a:xfrm>
          <a:prstGeom prst="rect">
            <a:avLst/>
          </a:prstGeom>
        </p:spPr>
      </p:pic>
      <p:sp>
        <p:nvSpPr>
          <p:cNvPr id="3" name="Shape 0"/>
          <p:cNvSpPr/>
          <p:nvPr/>
        </p:nvSpPr>
        <p:spPr>
          <a:xfrm>
            <a:off x="640080" y="1388745"/>
            <a:ext cx="320040" cy="308610"/>
          </a:xfrm>
          <a:prstGeom prst="ellipse">
            <a:avLst/>
          </a:prstGeom>
          <a:solidFill>
            <a:srgbClr val="5EBBAE"/>
          </a:solidFill>
          <a:ln w="12700">
            <a:solidFill>
              <a:srgbClr val="17A33E"/>
            </a:solidFill>
            <a:prstDash val="solid"/>
          </a:ln>
        </p:spPr>
      </p:sp>
      <p:sp>
        <p:nvSpPr>
          <p:cNvPr id="4" name="Text 1"/>
          <p:cNvSpPr/>
          <p:nvPr/>
        </p:nvSpPr>
        <p:spPr>
          <a:xfrm>
            <a:off x="576072" y="133731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9</a:t>
            </a:r>
            <a:endParaRPr lang="en-US" sz="1400" dirty="0"/>
          </a:p>
        </p:txBody>
      </p:sp>
      <p:sp>
        <p:nvSpPr>
          <p:cNvPr id="5" name="Text 2"/>
          <p:cNvSpPr/>
          <p:nvPr/>
        </p:nvSpPr>
        <p:spPr>
          <a:xfrm>
            <a:off x="1097280" y="133731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Closing the Loop: Post-Service Excellence</a:t>
            </a:r>
            <a:endParaRPr lang="en-US" sz="1400" dirty="0"/>
          </a:p>
        </p:txBody>
      </p:sp>
      <p:pic>
        <p:nvPicPr>
          <p:cNvPr id="6" name="Image 1" descr="https://djgurnpwsdoqjscwqbsj.supabase.co/storage/v1/object/public/presentation-templates-data/bullet-point4/TOC_box.png">    </p:cNvPr>
          <p:cNvPicPr>
            <a:picLocks noChangeAspect="1"/>
          </p:cNvPicPr>
          <p:nvPr/>
        </p:nvPicPr>
        <p:blipFill>
          <a:blip r:embed="rId3"/>
          <a:stretch>
            <a:fillRect/>
          </a:stretch>
        </p:blipFill>
        <p:spPr>
          <a:xfrm>
            <a:off x="731520" y="2057400"/>
            <a:ext cx="3474720" cy="514350"/>
          </a:xfrm>
          <a:prstGeom prst="rect">
            <a:avLst/>
          </a:prstGeom>
        </p:spPr>
      </p:pic>
      <p:sp>
        <p:nvSpPr>
          <p:cNvPr id="7" name="Shape 3"/>
          <p:cNvSpPr/>
          <p:nvPr/>
        </p:nvSpPr>
        <p:spPr>
          <a:xfrm>
            <a:off x="640080" y="2160270"/>
            <a:ext cx="320040" cy="308610"/>
          </a:xfrm>
          <a:prstGeom prst="ellipse">
            <a:avLst/>
          </a:prstGeom>
          <a:solidFill>
            <a:srgbClr val="5EBBAE"/>
          </a:solidFill>
          <a:ln w="12700">
            <a:solidFill>
              <a:srgbClr val="17A33E"/>
            </a:solidFill>
            <a:prstDash val="solid"/>
          </a:ln>
        </p:spPr>
      </p:sp>
      <p:sp>
        <p:nvSpPr>
          <p:cNvPr id="8" name="Text 4"/>
          <p:cNvSpPr/>
          <p:nvPr/>
        </p:nvSpPr>
        <p:spPr>
          <a:xfrm>
            <a:off x="576072" y="210883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10</a:t>
            </a:r>
            <a:endParaRPr lang="en-US" sz="1400" dirty="0"/>
          </a:p>
        </p:txBody>
      </p:sp>
      <p:sp>
        <p:nvSpPr>
          <p:cNvPr id="9" name="Text 5"/>
          <p:cNvSpPr/>
          <p:nvPr/>
        </p:nvSpPr>
        <p:spPr>
          <a:xfrm>
            <a:off x="1097280" y="210883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Mastery &amp; Celebration: Your Hilot Journey Concludes!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668655"/>
            <a:ext cx="8229600" cy="27432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Welcome to Hilot Training: Your Journey Begins!</a:t>
            </a:r>
            <a:endParaRPr lang="en-US" sz="2300" dirty="0"/>
          </a:p>
        </p:txBody>
      </p:sp>
      <p:sp>
        <p:nvSpPr>
          <p:cNvPr id="3" name="Text 1"/>
          <p:cNvSpPr/>
          <p:nvPr/>
        </p:nvSpPr>
        <p:spPr>
          <a:xfrm>
            <a:off x="548640" y="1285875"/>
            <a:ext cx="7772400" cy="0"/>
          </a:xfrm>
          <a:prstGeom prst="rect">
            <a:avLst/>
          </a:prstGeom>
          <a:noFill/>
          <a:ln/>
        </p:spPr>
        <p:txBody>
          <a:bodyPr wrap="square" rtlCol="0" anchor="t"/>
          <a:lstStyle/>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Define your aspirations for the training program and establish clear objectives for personal growth in Hilot.</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Foster collaboration, respect, and understanding among participants to create a supportive learning environment for everyone.</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Clarify the program's requirements, ethical guidelines, and performance standards to ensure everyone is aligned.</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Embrace the hands-on, experiential nature of the 12-day program for deep skill development in Hilot.</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1028700"/>
            <a:ext cx="3017520" cy="457200"/>
          </a:xfrm>
          <a:prstGeom prst="rect">
            <a:avLst/>
          </a:prstGeom>
          <a:noFill/>
          <a:ln/>
        </p:spPr>
        <p:txBody>
          <a:bodyPr wrap="square" rtlCol="0" anchor="b"/>
          <a:lstStyle/>
          <a:p>
            <a:pPr indent="0" marL="0">
              <a:buNone/>
            </a:pPr>
            <a:r>
              <a:rPr lang="en-US" sz="2300" b="1" dirty="0">
                <a:solidFill>
                  <a:srgbClr val="000000"/>
                </a:solidFill>
                <a:latin typeface="Plus Jakarta Sans" pitchFamily="34" charset="0"/>
                <a:ea typeface="Plus Jakarta Sans" pitchFamily="34" charset="-122"/>
                <a:cs typeface="Plus Jakarta Sans" pitchFamily="34" charset="-120"/>
              </a:rPr>
              <a:t>Hilot: Ancient Filipino Healing</a:t>
            </a:r>
            <a:endParaRPr lang="en-US" sz="2300" dirty="0"/>
          </a:p>
        </p:txBody>
      </p:sp>
      <p:sp>
        <p:nvSpPr>
          <p:cNvPr id="3" name="Text 1"/>
          <p:cNvSpPr/>
          <p:nvPr/>
        </p:nvSpPr>
        <p:spPr>
          <a:xfrm>
            <a:off x="640080" y="1645920"/>
            <a:ext cx="3017520" cy="914400"/>
          </a:xfrm>
          <a:prstGeom prst="rect">
            <a:avLst/>
          </a:prstGeom>
          <a:noFill/>
          <a:ln/>
        </p:spPr>
        <p:txBody>
          <a:bodyPr wrap="square" rtlCol="0" anchor="t"/>
          <a:lstStyle/>
          <a:p>
            <a:pPr indent="0" marL="0">
              <a:lnSpc>
                <a:spcPts val="1300"/>
              </a:lnSpc>
              <a:buNone/>
            </a:pPr>
            <a:r>
              <a:rPr lang="en-US" sz="900" dirty="0">
                <a:solidFill>
                  <a:srgbClr val="000000"/>
                </a:solidFill>
                <a:latin typeface="Plus Jakarta Sans Light" pitchFamily="34" charset="0"/>
                <a:ea typeface="Plus Jakarta Sans Light" pitchFamily="34" charset="-122"/>
                <a:cs typeface="Plus Jakarta Sans Light" pitchFamily="34" charset="-120"/>
              </a:rPr>
              <a:t>Exploring Hilot's deep history and philosophical roots.</a:t>
            </a:r>
            <a:endParaRPr lang="en-US" sz="900" dirty="0"/>
          </a:p>
          <a:p>
            <a:pPr indent="0" marL="0">
              <a:lnSpc>
                <a:spcPts val="1300"/>
              </a:lnSpc>
              <a:buNone/>
            </a:pPr>
            <a:r>
              <a:rPr lang="en-US" sz="900" dirty="0">
                <a:solidFill>
                  <a:srgbClr val="000000"/>
                </a:solidFill>
                <a:latin typeface="Plus Jakarta Sans Light" pitchFamily="34" charset="0"/>
                <a:ea typeface="Plus Jakarta Sans Light" pitchFamily="34" charset="-122"/>
                <a:cs typeface="Plus Jakarta Sans Light" pitchFamily="34" charset="-120"/>
              </a:rPr>
              <a:t>Honoring the traditional Filipino healing heritage.</a:t>
            </a:r>
            <a:endParaRPr lang="en-US" sz="900" dirty="0"/>
          </a:p>
        </p:txBody>
      </p:sp>
      <p:sp>
        <p:nvSpPr>
          <p:cNvPr id="4" name="Shape 2"/>
          <p:cNvSpPr/>
          <p:nvPr/>
        </p:nvSpPr>
        <p:spPr>
          <a:xfrm>
            <a:off x="6675120" y="298323"/>
            <a:ext cx="0" cy="4526280"/>
          </a:xfrm>
          <a:prstGeom prst="line">
            <a:avLst/>
          </a:prstGeom>
          <a:noFill/>
          <a:ln w="25400">
            <a:solidFill>
              <a:srgbClr val="000000"/>
            </a:solidFill>
            <a:prstDash val="solid"/>
          </a:ln>
        </p:spPr>
      </p:sp>
      <p:sp>
        <p:nvSpPr>
          <p:cNvPr id="5" name="Shape 3"/>
          <p:cNvSpPr/>
          <p:nvPr/>
        </p:nvSpPr>
        <p:spPr>
          <a:xfrm>
            <a:off x="6556248" y="735521"/>
            <a:ext cx="246888" cy="252032"/>
          </a:xfrm>
          <a:prstGeom prst="ellipse">
            <a:avLst/>
          </a:prstGeom>
          <a:solidFill>
            <a:srgbClr val="FFFFFF"/>
          </a:solidFill>
          <a:ln w="12700">
            <a:solidFill>
              <a:srgbClr val="FFFFFF"/>
            </a:solidFill>
            <a:prstDash val="solid"/>
          </a:ln>
        </p:spPr>
      </p:sp>
      <p:sp>
        <p:nvSpPr>
          <p:cNvPr id="6" name="Shape 4"/>
          <p:cNvSpPr/>
          <p:nvPr/>
        </p:nvSpPr>
        <p:spPr>
          <a:xfrm>
            <a:off x="6588252" y="771525"/>
            <a:ext cx="182880" cy="180023"/>
          </a:xfrm>
          <a:prstGeom prst="ellipse">
            <a:avLst/>
          </a:prstGeom>
          <a:solidFill>
            <a:srgbClr val="84B3AC"/>
          </a:solidFill>
          <a:ln w="12700">
            <a:solidFill>
              <a:srgbClr val="84B3AC"/>
            </a:solidFill>
            <a:prstDash val="solid"/>
          </a:ln>
        </p:spPr>
      </p:sp>
      <p:sp>
        <p:nvSpPr>
          <p:cNvPr id="7" name="Text 5"/>
          <p:cNvSpPr/>
          <p:nvPr/>
        </p:nvSpPr>
        <p:spPr>
          <a:xfrm>
            <a:off x="6588252" y="771525"/>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8" name="Text 6"/>
          <p:cNvSpPr/>
          <p:nvPr/>
        </p:nvSpPr>
        <p:spPr>
          <a:xfrm>
            <a:off x="4663440" y="735521"/>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Pre-Colonial Era</a:t>
            </a:r>
            <a:endParaRPr lang="en-US" sz="800" dirty="0"/>
          </a:p>
        </p:txBody>
      </p:sp>
      <p:sp>
        <p:nvSpPr>
          <p:cNvPr id="9" name="Text 7"/>
          <p:cNvSpPr/>
          <p:nvPr/>
        </p:nvSpPr>
        <p:spPr>
          <a:xfrm>
            <a:off x="4663440" y="1028700"/>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Origins Emerge</a:t>
            </a:r>
            <a:endParaRPr lang="en-US" sz="1500" dirty="0"/>
          </a:p>
        </p:txBody>
      </p:sp>
      <p:sp>
        <p:nvSpPr>
          <p:cNvPr id="10" name="Text 8"/>
          <p:cNvSpPr/>
          <p:nvPr/>
        </p:nvSpPr>
        <p:spPr>
          <a:xfrm>
            <a:off x="4663440" y="1285875"/>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Hilot's origins are deeply embedded in pre-colonial Filipino culture. Passed down through generations, it served as a primary form of healthcare, addressing physical ailments and promoting overall well-being within communities through ancestral wisdom.</a:t>
            </a:r>
            <a:endParaRPr lang="en-US" sz="700" dirty="0"/>
          </a:p>
        </p:txBody>
      </p:sp>
      <p:sp>
        <p:nvSpPr>
          <p:cNvPr id="11" name="Shape 9"/>
          <p:cNvSpPr/>
          <p:nvPr/>
        </p:nvSpPr>
        <p:spPr>
          <a:xfrm>
            <a:off x="6556248" y="2021395"/>
            <a:ext cx="246888" cy="252032"/>
          </a:xfrm>
          <a:prstGeom prst="ellipse">
            <a:avLst/>
          </a:prstGeom>
          <a:solidFill>
            <a:srgbClr val="FFFFFF"/>
          </a:solidFill>
          <a:ln w="12700">
            <a:solidFill>
              <a:srgbClr val="FFFFFF"/>
            </a:solidFill>
            <a:prstDash val="solid"/>
          </a:ln>
        </p:spPr>
      </p:sp>
      <p:sp>
        <p:nvSpPr>
          <p:cNvPr id="12" name="Shape 10"/>
          <p:cNvSpPr/>
          <p:nvPr/>
        </p:nvSpPr>
        <p:spPr>
          <a:xfrm>
            <a:off x="6588252" y="2057400"/>
            <a:ext cx="182880" cy="180023"/>
          </a:xfrm>
          <a:prstGeom prst="ellipse">
            <a:avLst/>
          </a:prstGeom>
          <a:solidFill>
            <a:srgbClr val="84B3AC"/>
          </a:solidFill>
          <a:ln w="12700">
            <a:solidFill>
              <a:srgbClr val="84B3AC"/>
            </a:solidFill>
            <a:prstDash val="solid"/>
          </a:ln>
        </p:spPr>
      </p:sp>
      <p:sp>
        <p:nvSpPr>
          <p:cNvPr id="13" name="Text 11"/>
          <p:cNvSpPr/>
          <p:nvPr/>
        </p:nvSpPr>
        <p:spPr>
          <a:xfrm>
            <a:off x="6588252" y="2057400"/>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14" name="Text 12"/>
          <p:cNvSpPr/>
          <p:nvPr/>
        </p:nvSpPr>
        <p:spPr>
          <a:xfrm>
            <a:off x="6858000" y="2021395"/>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16th Century</a:t>
            </a:r>
            <a:endParaRPr lang="en-US" sz="800" dirty="0"/>
          </a:p>
        </p:txBody>
      </p:sp>
      <p:sp>
        <p:nvSpPr>
          <p:cNvPr id="15" name="Text 13"/>
          <p:cNvSpPr/>
          <p:nvPr/>
        </p:nvSpPr>
        <p:spPr>
          <a:xfrm>
            <a:off x="6858000" y="2314575"/>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Spanish Influence</a:t>
            </a:r>
            <a:endParaRPr lang="en-US" sz="1500" dirty="0"/>
          </a:p>
        </p:txBody>
      </p:sp>
      <p:sp>
        <p:nvSpPr>
          <p:cNvPr id="16" name="Text 14"/>
          <p:cNvSpPr/>
          <p:nvPr/>
        </p:nvSpPr>
        <p:spPr>
          <a:xfrm>
            <a:off x="6858000" y="2571750"/>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The arrival of the Spanish colonizers marked a period of suppression for many indigenous practices, including Hilot. Despite facing challenges, Hilot persevered, practiced discreetly within families and communities, safeguarding its unique techniques and knowledge from extinction.</a:t>
            </a:r>
            <a:endParaRPr lang="en-US" sz="700" dirty="0"/>
          </a:p>
        </p:txBody>
      </p:sp>
      <p:sp>
        <p:nvSpPr>
          <p:cNvPr id="17" name="Shape 15"/>
          <p:cNvSpPr/>
          <p:nvPr/>
        </p:nvSpPr>
        <p:spPr>
          <a:xfrm>
            <a:off x="6556248" y="3307271"/>
            <a:ext cx="246888" cy="252032"/>
          </a:xfrm>
          <a:prstGeom prst="ellipse">
            <a:avLst/>
          </a:prstGeom>
          <a:solidFill>
            <a:srgbClr val="FFFFFF"/>
          </a:solidFill>
          <a:ln w="12700">
            <a:solidFill>
              <a:srgbClr val="FFFFFF"/>
            </a:solidFill>
            <a:prstDash val="solid"/>
          </a:ln>
        </p:spPr>
      </p:sp>
      <p:sp>
        <p:nvSpPr>
          <p:cNvPr id="18" name="Shape 16"/>
          <p:cNvSpPr/>
          <p:nvPr/>
        </p:nvSpPr>
        <p:spPr>
          <a:xfrm>
            <a:off x="6588252" y="3343275"/>
            <a:ext cx="182880" cy="180023"/>
          </a:xfrm>
          <a:prstGeom prst="ellipse">
            <a:avLst/>
          </a:prstGeom>
          <a:solidFill>
            <a:srgbClr val="84B3AC"/>
          </a:solidFill>
          <a:ln w="12700">
            <a:solidFill>
              <a:srgbClr val="84B3AC"/>
            </a:solidFill>
            <a:prstDash val="solid"/>
          </a:ln>
        </p:spPr>
      </p:sp>
      <p:sp>
        <p:nvSpPr>
          <p:cNvPr id="19" name="Text 17"/>
          <p:cNvSpPr/>
          <p:nvPr/>
        </p:nvSpPr>
        <p:spPr>
          <a:xfrm>
            <a:off x="6588252" y="3343275"/>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20" name="Text 18"/>
          <p:cNvSpPr/>
          <p:nvPr/>
        </p:nvSpPr>
        <p:spPr>
          <a:xfrm>
            <a:off x="4663440" y="3307271"/>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20th Century</a:t>
            </a:r>
            <a:endParaRPr lang="en-US" sz="800" dirty="0"/>
          </a:p>
        </p:txBody>
      </p:sp>
      <p:sp>
        <p:nvSpPr>
          <p:cNvPr id="21" name="Text 19"/>
          <p:cNvSpPr/>
          <p:nvPr/>
        </p:nvSpPr>
        <p:spPr>
          <a:xfrm>
            <a:off x="4663440" y="3600450"/>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Revival Dawns</a:t>
            </a:r>
            <a:endParaRPr lang="en-US" sz="1500" dirty="0"/>
          </a:p>
        </p:txBody>
      </p:sp>
      <p:sp>
        <p:nvSpPr>
          <p:cNvPr id="22" name="Text 20"/>
          <p:cNvSpPr/>
          <p:nvPr/>
        </p:nvSpPr>
        <p:spPr>
          <a:xfrm>
            <a:off x="4663440" y="3857625"/>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The 20th century witnessed a resurgence of interest in traditional Filipino healing arts. Efforts to document, preserve, and promote Hilot gained momentum, driven by a desire to reclaim cultural heritage and offer alternative healthcare options deeply rooted in Filipino values.</a:t>
            </a:r>
            <a:endParaRPr lang="en-US" sz="7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1028700"/>
            <a:ext cx="3017520" cy="457200"/>
          </a:xfrm>
          <a:prstGeom prst="rect">
            <a:avLst/>
          </a:prstGeom>
          <a:noFill/>
          <a:ln/>
        </p:spPr>
        <p:txBody>
          <a:bodyPr wrap="square" rtlCol="0" anchor="b"/>
          <a:lstStyle/>
          <a:p>
            <a:pPr indent="0" marL="0">
              <a:buNone/>
            </a:pPr>
            <a:r>
              <a:rPr lang="en-US" sz="2300" b="1" dirty="0">
                <a:solidFill>
                  <a:srgbClr val="000000"/>
                </a:solidFill>
                <a:latin typeface="Plus Jakarta Sans" pitchFamily="34" charset="0"/>
                <a:ea typeface="Plus Jakarta Sans" pitchFamily="34" charset="-122"/>
                <a:cs typeface="Plus Jakarta Sans" pitchFamily="34" charset="-120"/>
              </a:rPr>
              <a:t>Hilot: Ancient Filipino Healing</a:t>
            </a:r>
            <a:endParaRPr lang="en-US" sz="2300" dirty="0"/>
          </a:p>
        </p:txBody>
      </p:sp>
      <p:sp>
        <p:nvSpPr>
          <p:cNvPr id="3" name="Text 1"/>
          <p:cNvSpPr/>
          <p:nvPr/>
        </p:nvSpPr>
        <p:spPr>
          <a:xfrm>
            <a:off x="640080" y="1645920"/>
            <a:ext cx="3017520" cy="914400"/>
          </a:xfrm>
          <a:prstGeom prst="rect">
            <a:avLst/>
          </a:prstGeom>
          <a:noFill/>
          <a:ln/>
        </p:spPr>
        <p:txBody>
          <a:bodyPr wrap="square" rtlCol="0" anchor="t"/>
          <a:lstStyle/>
          <a:p>
            <a:pPr indent="0" marL="0">
              <a:lnSpc>
                <a:spcPts val="1300"/>
              </a:lnSpc>
              <a:buNone/>
            </a:pPr>
            <a:r>
              <a:rPr lang="en-US" sz="900" dirty="0">
                <a:solidFill>
                  <a:srgbClr val="000000"/>
                </a:solidFill>
                <a:latin typeface="Plus Jakarta Sans Light" pitchFamily="34" charset="0"/>
                <a:ea typeface="Plus Jakarta Sans Light" pitchFamily="34" charset="-122"/>
                <a:cs typeface="Plus Jakarta Sans Light" pitchFamily="34" charset="-120"/>
              </a:rPr>
              <a:t>Exploring Hilot's deep history and philosophical roots.</a:t>
            </a:r>
            <a:endParaRPr lang="en-US" sz="900" dirty="0"/>
          </a:p>
          <a:p>
            <a:pPr indent="0" marL="0">
              <a:lnSpc>
                <a:spcPts val="1300"/>
              </a:lnSpc>
              <a:buNone/>
            </a:pPr>
            <a:r>
              <a:rPr lang="en-US" sz="900" dirty="0">
                <a:solidFill>
                  <a:srgbClr val="000000"/>
                </a:solidFill>
                <a:latin typeface="Plus Jakarta Sans Light" pitchFamily="34" charset="0"/>
                <a:ea typeface="Plus Jakarta Sans Light" pitchFamily="34" charset="-122"/>
                <a:cs typeface="Plus Jakarta Sans Light" pitchFamily="34" charset="-120"/>
              </a:rPr>
              <a:t>Honoring the traditional Filipino healing heritage.</a:t>
            </a:r>
            <a:endParaRPr lang="en-US" sz="900" dirty="0"/>
          </a:p>
        </p:txBody>
      </p:sp>
      <p:sp>
        <p:nvSpPr>
          <p:cNvPr id="4" name="Shape 2"/>
          <p:cNvSpPr/>
          <p:nvPr/>
        </p:nvSpPr>
        <p:spPr>
          <a:xfrm>
            <a:off x="6675120" y="298323"/>
            <a:ext cx="0" cy="4526280"/>
          </a:xfrm>
          <a:prstGeom prst="line">
            <a:avLst/>
          </a:prstGeom>
          <a:noFill/>
          <a:ln w="25400">
            <a:solidFill>
              <a:srgbClr val="000000"/>
            </a:solidFill>
            <a:prstDash val="solid"/>
          </a:ln>
        </p:spPr>
      </p:sp>
      <p:sp>
        <p:nvSpPr>
          <p:cNvPr id="5" name="Shape 3"/>
          <p:cNvSpPr/>
          <p:nvPr/>
        </p:nvSpPr>
        <p:spPr>
          <a:xfrm>
            <a:off x="6556248" y="735521"/>
            <a:ext cx="246888" cy="252032"/>
          </a:xfrm>
          <a:prstGeom prst="ellipse">
            <a:avLst/>
          </a:prstGeom>
          <a:solidFill>
            <a:srgbClr val="FFFFFF"/>
          </a:solidFill>
          <a:ln w="12700">
            <a:solidFill>
              <a:srgbClr val="FFFFFF"/>
            </a:solidFill>
            <a:prstDash val="solid"/>
          </a:ln>
        </p:spPr>
      </p:sp>
      <p:sp>
        <p:nvSpPr>
          <p:cNvPr id="6" name="Shape 4"/>
          <p:cNvSpPr/>
          <p:nvPr/>
        </p:nvSpPr>
        <p:spPr>
          <a:xfrm>
            <a:off x="6588252" y="771525"/>
            <a:ext cx="182880" cy="180023"/>
          </a:xfrm>
          <a:prstGeom prst="ellipse">
            <a:avLst/>
          </a:prstGeom>
          <a:solidFill>
            <a:srgbClr val="84B3AC"/>
          </a:solidFill>
          <a:ln w="12700">
            <a:solidFill>
              <a:srgbClr val="84B3AC"/>
            </a:solidFill>
            <a:prstDash val="solid"/>
          </a:ln>
        </p:spPr>
      </p:sp>
      <p:sp>
        <p:nvSpPr>
          <p:cNvPr id="7" name="Text 5"/>
          <p:cNvSpPr/>
          <p:nvPr/>
        </p:nvSpPr>
        <p:spPr>
          <a:xfrm>
            <a:off x="6588252" y="771525"/>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8" name="Text 6"/>
          <p:cNvSpPr/>
          <p:nvPr/>
        </p:nvSpPr>
        <p:spPr>
          <a:xfrm>
            <a:off x="4663440" y="735521"/>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21st Century</a:t>
            </a:r>
            <a:endParaRPr lang="en-US" sz="800" dirty="0"/>
          </a:p>
        </p:txBody>
      </p:sp>
      <p:sp>
        <p:nvSpPr>
          <p:cNvPr id="9" name="Text 7"/>
          <p:cNvSpPr/>
          <p:nvPr/>
        </p:nvSpPr>
        <p:spPr>
          <a:xfrm>
            <a:off x="4663440" y="1028700"/>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Global Recognition</a:t>
            </a:r>
            <a:endParaRPr lang="en-US" sz="1500" dirty="0"/>
          </a:p>
        </p:txBody>
      </p:sp>
      <p:sp>
        <p:nvSpPr>
          <p:cNvPr id="10" name="Text 8"/>
          <p:cNvSpPr/>
          <p:nvPr/>
        </p:nvSpPr>
        <p:spPr>
          <a:xfrm>
            <a:off x="4663440" y="1285875"/>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Hilot is increasingly recognized globally for its holistic approach to healing. Practitioners are sharing their knowledge and skills, contributing to a growing appreciation for its therapeutic benefits and its significance as a valuable aspect of Filipino cultural identity. It’s finding its place in modern wellness.</a:t>
            </a:r>
            <a:endParaRPr lang="en-US" sz="700" dirty="0"/>
          </a:p>
        </p:txBody>
      </p:sp>
      <p:sp>
        <p:nvSpPr>
          <p:cNvPr id="11" name="Shape 9"/>
          <p:cNvSpPr/>
          <p:nvPr/>
        </p:nvSpPr>
        <p:spPr>
          <a:xfrm>
            <a:off x="6556248" y="2021395"/>
            <a:ext cx="246888" cy="252032"/>
          </a:xfrm>
          <a:prstGeom prst="ellipse">
            <a:avLst/>
          </a:prstGeom>
          <a:solidFill>
            <a:srgbClr val="FFFFFF"/>
          </a:solidFill>
          <a:ln w="12700">
            <a:solidFill>
              <a:srgbClr val="FFFFFF"/>
            </a:solidFill>
            <a:prstDash val="solid"/>
          </a:ln>
        </p:spPr>
      </p:sp>
      <p:sp>
        <p:nvSpPr>
          <p:cNvPr id="12" name="Shape 10"/>
          <p:cNvSpPr/>
          <p:nvPr/>
        </p:nvSpPr>
        <p:spPr>
          <a:xfrm>
            <a:off x="6588252" y="2057400"/>
            <a:ext cx="182880" cy="180023"/>
          </a:xfrm>
          <a:prstGeom prst="ellipse">
            <a:avLst/>
          </a:prstGeom>
          <a:solidFill>
            <a:srgbClr val="84B3AC"/>
          </a:solidFill>
          <a:ln w="12700">
            <a:solidFill>
              <a:srgbClr val="84B3AC"/>
            </a:solidFill>
            <a:prstDash val="solid"/>
          </a:ln>
        </p:spPr>
      </p:sp>
      <p:sp>
        <p:nvSpPr>
          <p:cNvPr id="13" name="Text 11"/>
          <p:cNvSpPr/>
          <p:nvPr/>
        </p:nvSpPr>
        <p:spPr>
          <a:xfrm>
            <a:off x="6588252" y="2057400"/>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14" name="Text 12"/>
          <p:cNvSpPr/>
          <p:nvPr/>
        </p:nvSpPr>
        <p:spPr>
          <a:xfrm>
            <a:off x="6858000" y="2021395"/>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Future</a:t>
            </a:r>
            <a:endParaRPr lang="en-US" sz="800" dirty="0"/>
          </a:p>
        </p:txBody>
      </p:sp>
      <p:sp>
        <p:nvSpPr>
          <p:cNvPr id="15" name="Text 13"/>
          <p:cNvSpPr/>
          <p:nvPr/>
        </p:nvSpPr>
        <p:spPr>
          <a:xfrm>
            <a:off x="6858000" y="2314575"/>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Continued Evolution</a:t>
            </a:r>
            <a:endParaRPr lang="en-US" sz="1500" dirty="0"/>
          </a:p>
        </p:txBody>
      </p:sp>
      <p:sp>
        <p:nvSpPr>
          <p:cNvPr id="16" name="Text 14"/>
          <p:cNvSpPr/>
          <p:nvPr/>
        </p:nvSpPr>
        <p:spPr>
          <a:xfrm>
            <a:off x="6858000" y="2571750"/>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The future of Hilot involves ongoing research, standardization of practices, and integration with modern healthcare. Embracing innovation while remaining true to its ancestral roots ensures Hilot will continue to thrive as a powerful and relevant healing modality for generations to come, both locally and globally.</a:t>
            </a:r>
            <a:endParaRPr lang="en-US" sz="7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565785"/>
            <a:ext cx="8229600" cy="64008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Hilot Ethics: Guiding Touch</a:t>
            </a:r>
            <a:endParaRPr lang="en-US" sz="2300" dirty="0"/>
          </a:p>
        </p:txBody>
      </p:sp>
      <p:pic>
        <p:nvPicPr>
          <p:cNvPr id="3" name="Image 0" descr="https://djgurnpwsdoqjscwqbsj.supabase.co/storage/v1/object/public/presentation-templates-data/custom3/proscons-box.png">    </p:cNvPr>
          <p:cNvPicPr>
            <a:picLocks noChangeAspect="1"/>
          </p:cNvPicPr>
          <p:nvPr/>
        </p:nvPicPr>
        <p:blipFill>
          <a:blip r:embed="rId2"/>
          <a:stretch>
            <a:fillRect/>
          </a:stretch>
        </p:blipFill>
        <p:spPr>
          <a:xfrm>
            <a:off x="731520" y="1440180"/>
            <a:ext cx="3566160" cy="2931795"/>
          </a:xfrm>
          <a:prstGeom prst="rect">
            <a:avLst/>
          </a:prstGeom>
        </p:spPr>
      </p:pic>
      <p:pic>
        <p:nvPicPr>
          <p:cNvPr id="4" name="Image 1" descr="https://djgurnpwsdoqjscwqbsj.supabase.co/storage/v1/object/public/presentation-templates-data/custom3/proscons-box.png">    </p:cNvPr>
          <p:cNvPicPr>
            <a:picLocks noChangeAspect="1"/>
          </p:cNvPicPr>
          <p:nvPr/>
        </p:nvPicPr>
        <p:blipFill>
          <a:blip r:embed="rId3"/>
          <a:stretch>
            <a:fillRect/>
          </a:stretch>
        </p:blipFill>
        <p:spPr>
          <a:xfrm>
            <a:off x="4663440" y="1440180"/>
            <a:ext cx="3566160" cy="2931795"/>
          </a:xfrm>
          <a:prstGeom prst="rect">
            <a:avLst/>
          </a:prstGeom>
        </p:spPr>
      </p:pic>
      <p:sp>
        <p:nvSpPr>
          <p:cNvPr id="5" name="Text 1"/>
          <p:cNvSpPr/>
          <p:nvPr/>
        </p:nvSpPr>
        <p:spPr>
          <a:xfrm>
            <a:off x="822960" y="1543050"/>
            <a:ext cx="2743200" cy="488633"/>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Uplifting Practice</a:t>
            </a:r>
            <a:endParaRPr lang="en-US" sz="1500" dirty="0"/>
          </a:p>
        </p:txBody>
      </p:sp>
      <p:sp>
        <p:nvSpPr>
          <p:cNvPr id="6" name="Shape 2"/>
          <p:cNvSpPr/>
          <p:nvPr/>
        </p:nvSpPr>
        <p:spPr>
          <a:xfrm>
            <a:off x="3749040" y="1568768"/>
            <a:ext cx="365760" cy="360045"/>
          </a:xfrm>
          <a:prstGeom prst="ellipse">
            <a:avLst/>
          </a:prstGeom>
          <a:solidFill>
            <a:srgbClr val="0A9C85"/>
          </a:solidFill>
          <a:ln w="12700">
            <a:solidFill>
              <a:srgbClr val="0A9C85"/>
            </a:solidFill>
            <a:prstDash val="solid"/>
          </a:ln>
        </p:spPr>
      </p:sp>
      <p:pic>
        <p:nvPicPr>
          <p:cNvPr id="7" name="Image 2" descr="preencoded.png">    </p:cNvPr>
          <p:cNvPicPr>
            <a:picLocks noChangeAspect="1"/>
          </p:cNvPicPr>
          <p:nvPr/>
        </p:nvPicPr>
        <p:blipFill>
          <a:blip r:embed="rId4"/>
          <a:stretch>
            <a:fillRect/>
          </a:stretch>
        </p:blipFill>
        <p:spPr>
          <a:xfrm>
            <a:off x="3840480" y="1625346"/>
            <a:ext cx="182880" cy="205740"/>
          </a:xfrm>
          <a:prstGeom prst="rect">
            <a:avLst/>
          </a:prstGeom>
        </p:spPr>
      </p:pic>
      <p:sp>
        <p:nvSpPr>
          <p:cNvPr id="8" name="Text 3"/>
          <p:cNvSpPr/>
          <p:nvPr/>
        </p:nvSpPr>
        <p:spPr>
          <a:xfrm>
            <a:off x="4754880" y="1543050"/>
            <a:ext cx="2743200" cy="488633"/>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Potential Pitfalls</a:t>
            </a:r>
            <a:endParaRPr lang="en-US" sz="1500" dirty="0"/>
          </a:p>
        </p:txBody>
      </p:sp>
      <p:sp>
        <p:nvSpPr>
          <p:cNvPr id="9" name="Shape 4"/>
          <p:cNvSpPr/>
          <p:nvPr/>
        </p:nvSpPr>
        <p:spPr>
          <a:xfrm>
            <a:off x="7680960" y="1568768"/>
            <a:ext cx="365760" cy="360045"/>
          </a:xfrm>
          <a:prstGeom prst="ellipse">
            <a:avLst/>
          </a:prstGeom>
          <a:solidFill>
            <a:srgbClr val="DA2828"/>
          </a:solidFill>
          <a:ln w="12700">
            <a:solidFill>
              <a:srgbClr val="DA2828"/>
            </a:solidFill>
            <a:prstDash val="solid"/>
          </a:ln>
        </p:spPr>
      </p:sp>
      <p:pic>
        <p:nvPicPr>
          <p:cNvPr id="10" name="Image 3" descr="preencoded.png">    </p:cNvPr>
          <p:cNvPicPr>
            <a:picLocks noChangeAspect="1"/>
          </p:cNvPicPr>
          <p:nvPr/>
        </p:nvPicPr>
        <p:blipFill>
          <a:blip r:embed="rId5"/>
          <a:stretch>
            <a:fillRect/>
          </a:stretch>
        </p:blipFill>
        <p:spPr>
          <a:xfrm>
            <a:off x="7772400" y="1640777"/>
            <a:ext cx="182880" cy="205740"/>
          </a:xfrm>
          <a:prstGeom prst="rect">
            <a:avLst/>
          </a:prstGeom>
        </p:spPr>
      </p:pic>
      <p:sp>
        <p:nvSpPr>
          <p:cNvPr id="11" name="Text 5"/>
          <p:cNvSpPr/>
          <p:nvPr/>
        </p:nvSpPr>
        <p:spPr>
          <a:xfrm>
            <a:off x="868680" y="2160270"/>
            <a:ext cx="3200400" cy="0"/>
          </a:xfrm>
          <a:prstGeom prst="rect">
            <a:avLst/>
          </a:prstGeom>
          <a:noFill/>
          <a:ln/>
        </p:spPr>
        <p:txBody>
          <a:bodyPr wrap="square" rtlCol="0" anchor="t"/>
          <a:lstStyle/>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Builds strong client trust and fosters long-term relationships based on mutual respect and understanding of boundaries.</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Enhances the reputation of Hilot as a healing modality through consistent, ethical, and responsible practice.</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Promotes a safe and comfortable environment for clients, encouraging openness and participation in the healing process.</a:t>
            </a:r>
            <a:endParaRPr lang="en-US" sz="800" dirty="0"/>
          </a:p>
        </p:txBody>
      </p:sp>
      <p:sp>
        <p:nvSpPr>
          <p:cNvPr id="12" name="Text 6"/>
          <p:cNvSpPr/>
          <p:nvPr/>
        </p:nvSpPr>
        <p:spPr>
          <a:xfrm>
            <a:off x="4800600" y="2160270"/>
            <a:ext cx="3200400" cy="0"/>
          </a:xfrm>
          <a:prstGeom prst="rect">
            <a:avLst/>
          </a:prstGeom>
          <a:noFill/>
          <a:ln/>
        </p:spPr>
        <p:txBody>
          <a:bodyPr wrap="square" rtlCol="0" anchor="t"/>
          <a:lstStyle/>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Requires ongoing self-reflection and commitment to ethical principles; difficult to maintain without continuous effort.</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May involve difficult conversations and boundary setting with clients, which can be challenging to navigate effectively.</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Enforcement can be subjective and may require external oversight to ensure fairness and consistency in application.</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1028700"/>
            <a:ext cx="5029200" cy="274320"/>
          </a:xfrm>
          <a:prstGeom prst="rect">
            <a:avLst/>
          </a:prstGeom>
          <a:noFill/>
          <a:ln/>
        </p:spPr>
        <p:txBody>
          <a:bodyPr wrap="square" rtlCol="0" anchor="b"/>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Hilot's Anatomical Compass</a:t>
            </a:r>
            <a:endParaRPr lang="en-US" sz="2300" dirty="0"/>
          </a:p>
        </p:txBody>
      </p:sp>
      <p:pic>
        <p:nvPicPr>
          <p:cNvPr id="3" name="Image 0" descr="https://images.pexels.com/photos/7723400/pexels-photo-7723400.jpeg?auto=compress&amp;cs=tinysrgb&amp;fit=crop&amp;h=1200&amp;w=800">    </p:cNvPr>
          <p:cNvPicPr>
            <a:picLocks noChangeAspect="1"/>
          </p:cNvPicPr>
          <p:nvPr/>
        </p:nvPicPr>
        <p:blipFill>
          <a:blip r:embed="rId2"/>
          <a:stretch>
            <a:fillRect/>
          </a:stretch>
        </p:blipFill>
        <p:spPr>
          <a:xfrm>
            <a:off x="5943600" y="1028700"/>
            <a:ext cx="2468880" cy="3086100"/>
          </a:xfrm>
          <a:prstGeom prst="rect">
            <a:avLst/>
          </a:prstGeom>
        </p:spPr>
      </p:pic>
      <p:sp>
        <p:nvSpPr>
          <p:cNvPr id="4" name="Text 1"/>
          <p:cNvSpPr/>
          <p:nvPr/>
        </p:nvSpPr>
        <p:spPr>
          <a:xfrm>
            <a:off x="6035040" y="3703320"/>
            <a:ext cx="1828800" cy="457200"/>
          </a:xfrm>
          <a:prstGeom prst="rect">
            <a:avLst/>
          </a:prstGeom>
          <a:noFill/>
          <a:ln/>
        </p:spPr>
        <p:txBody>
          <a:bodyPr wrap="square" rtlCol="0" anchor="ctr"/>
          <a:lstStyle/>
          <a:p>
            <a:pPr indent="0" marL="0">
              <a:buNone/>
            </a:pPr>
            <a:r>
              <a:rPr lang="en-US" sz="800" u="sng" dirty="0">
                <a:solidFill>
                  <a:srgbClr val="FFFFFF"/>
                </a:solidFill>
                <a:hlinkClick r:id="rId3" invalidUrl="" action="" tgtFrame="" tooltip="Pexel" history="1" highlightClick="0" endSnd="0">
                  <a:extLst>
                    <a:ext uri="{A12FA001-AC4F-418D-AE19-62706E023703}">
                      <ahyp:hlinkClr xmlns:ahyp="http://schemas.microsoft.com/office/drawing/2018/hyperlinkcolor" val="tx"/>
                    </a:ext>
                  </a:extLst>
                </a:hlinkClick>
              </a:rPr>
              <a:t>Photo by Pexels</a:t>
            </a:r>
            <a:endParaRPr lang="en-US" sz="800" dirty="0"/>
          </a:p>
        </p:txBody>
      </p:sp>
      <p:sp>
        <p:nvSpPr>
          <p:cNvPr id="5" name="Text 2"/>
          <p:cNvSpPr/>
          <p:nvPr/>
        </p:nvSpPr>
        <p:spPr>
          <a:xfrm>
            <a:off x="548640" y="1543050"/>
            <a:ext cx="5029200" cy="0"/>
          </a:xfrm>
          <a:prstGeom prst="rect">
            <a:avLst/>
          </a:prstGeom>
          <a:noFill/>
          <a:ln/>
        </p:spPr>
        <p:txBody>
          <a:bodyPr wrap="square" rtlCol="0" anchor="t"/>
          <a:lstStyle/>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Muscle structure, function, and common imbalances are explored, providing a basis for targeted Hilot techniques and muscle release.</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Bones, joints, and posture are examined, revealing connections to pain patterns and the impact of skeletal alignment on well-being.</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Blood flow, circulation pathways, and the role of blood in healing are analyzed, informing Hilot's impact on vital energy.</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Nerve pathways, sensory receptors, and the body's communication network are studied, enhancing sensitivity in Hilot assessments.</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668655"/>
            <a:ext cx="8229600" cy="27432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Hilot Ready: Client &amp; Safety First</a:t>
            </a:r>
            <a:endParaRPr lang="en-US" sz="2300" dirty="0"/>
          </a:p>
        </p:txBody>
      </p:sp>
      <p:sp>
        <p:nvSpPr>
          <p:cNvPr id="3" name="Text 1"/>
          <p:cNvSpPr/>
          <p:nvPr/>
        </p:nvSpPr>
        <p:spPr>
          <a:xfrm>
            <a:off x="548640" y="1285875"/>
            <a:ext cx="7772400" cy="0"/>
          </a:xfrm>
          <a:prstGeom prst="rect">
            <a:avLst/>
          </a:prstGeom>
          <a:noFill/>
          <a:ln/>
        </p:spPr>
        <p:txBody>
          <a:bodyPr wrap="square" rtlCol="0" anchor="t"/>
          <a:lstStyle/>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Streamlining client onboarding, collecting essential information, and building rapport before the Hilot session begins smoothly.</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Learning to identify potential health risks and contraindications to ensure client safety during Hilot treatment.</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Implementing essential safety protocols to protect both the client and the Hilot practitioner during each session.</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Creating a comfortable and safe environment for clients to relax and fully benefit from the Hilot therapy session.</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2025-07-16T10:14:33Z</dcterms:created>
  <dcterms:modified xsi:type="dcterms:W3CDTF">2025-07-16T10:14:33Z</dcterms:modified>
</cp:coreProperties>
</file>