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notesMasterIdLst>
    <p:notesMasterId r:id="rId15"/>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Slide-1-image-1.png"/><Relationship Id="rId2" Type="http://schemas.openxmlformats.org/officeDocument/2006/relationships/slideLayout" Target="../slideLayouts/slideLayout1.xml"/><Relationship Id="rId3"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images.pexels.com/photos/6170087/pexels-photo-6170087.jpeg?auto=compress&amp;cs=tinysrgb&amp;fit=crop&amp;h=1200&amp;w=800" TargetMode="External"/><Relationship Id="rId1" Type="http://schemas.openxmlformats.org/officeDocument/2006/relationships/image" Target="../media/Slide-10-image-1.png"/><Relationship Id="rId2" Type="http://schemas.openxmlformats.org/officeDocument/2006/relationships/image" Target="../media/image-10-2.jpeg"/><Relationship Id="rId4" Type="http://schemas.openxmlformats.org/officeDocument/2006/relationships/slideLayout" Target="../slideLayouts/slideLayout2.xml"/><Relationship Id="rId5"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Slide-11-image-1.png"/><Relationship Id="rId2" Type="http://schemas.openxmlformats.org/officeDocument/2006/relationships/image" Target="../media/image-11-2.png"/><Relationship Id="rId3" Type="http://schemas.openxmlformats.org/officeDocument/2006/relationships/image" Target="../media/image-11-2.png"/><Relationship Id="rId4" Type="http://schemas.openxmlformats.org/officeDocument/2006/relationships/image" Target="../media/image-11-4.png"/><Relationship Id="rId5" Type="http://schemas.openxmlformats.org/officeDocument/2006/relationships/image" Target="../media/image-11-5.png"/><Relationship Id="rId6" Type="http://schemas.openxmlformats.org/officeDocument/2006/relationships/slideLayout" Target="../slideLayouts/slideLayout2.xml"/><Relationship Id="rId7"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Slide-12-image-1.png"/><Relationship Id="rId2" Type="http://schemas.openxmlformats.org/officeDocument/2006/relationships/slideLayout" Target="../slideLayouts/slideLayout2.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Slide-13-image-1.png"/><Relationship Id="rId2" Type="http://schemas.openxmlformats.org/officeDocument/2006/relationships/slideLayout" Target="../slideLayouts/slideLayout2.xml"/><Relationship Id="rId3"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Slide-2-image-1.png"/><Relationship Id="rId2" Type="http://schemas.openxmlformats.org/officeDocument/2006/relationships/image" Target="../media/image-2-2.png"/><Relationship Id="rId3" Type="http://schemas.openxmlformats.org/officeDocument/2006/relationships/image" Target="../media/image-2-2.png"/><Relationship Id="rId4" Type="http://schemas.openxmlformats.org/officeDocument/2006/relationships/image" Target="../media/image-2-2.png"/><Relationship Id="rId5" Type="http://schemas.openxmlformats.org/officeDocument/2006/relationships/image" Target="../media/image-2-2.png"/><Relationship Id="rId6" Type="http://schemas.openxmlformats.org/officeDocument/2006/relationships/image" Target="../media/image-2-2.png"/><Relationship Id="rId7" Type="http://schemas.openxmlformats.org/officeDocument/2006/relationships/image" Target="../media/image-2-2.png"/><Relationship Id="rId8" Type="http://schemas.openxmlformats.org/officeDocument/2006/relationships/image" Target="../media/image-2-2.png"/><Relationship Id="rId9" Type="http://schemas.openxmlformats.org/officeDocument/2006/relationships/image" Target="../media/image-2-2.png"/><Relationship Id="rId10" Type="http://schemas.openxmlformats.org/officeDocument/2006/relationships/slideLayout" Target="../slideLayouts/slideLayout1.xml"/><Relationship Id="rId11"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Slide-3-image-1.png"/><Relationship Id="rId2" Type="http://schemas.openxmlformats.org/officeDocument/2006/relationships/image" Target="../media/image-3-2.png"/><Relationship Id="rId3" Type="http://schemas.openxmlformats.org/officeDocument/2006/relationships/image" Target="../media/image-3-2.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slideLayout" Target="../slideLayouts/slideLayout2.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image" Target="../media/image-5-2.png"/><Relationship Id="rId3" Type="http://schemas.openxmlformats.org/officeDocument/2006/relationships/image" Target="../media/image-5-2.png"/><Relationship Id="rId4" Type="http://schemas.openxmlformats.org/officeDocument/2006/relationships/image" Target="../media/image-5-4.png"/><Relationship Id="rId5" Type="http://schemas.openxmlformats.org/officeDocument/2006/relationships/image" Target="../media/image-5-5.png"/><Relationship Id="rId6" Type="http://schemas.openxmlformats.org/officeDocument/2006/relationships/slideLayout" Target="../slideLayouts/slideLayout2.xml"/><Relationship Id="rId7"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image" Target="../media/image-6-2.png"/><Relationship Id="rId3" Type="http://schemas.openxmlformats.org/officeDocument/2006/relationships/image" Target="../media/image-6-2.png"/><Relationship Id="rId4" Type="http://schemas.openxmlformats.org/officeDocument/2006/relationships/image" Target="../media/image-6-2.png"/><Relationship Id="rId5" Type="http://schemas.openxmlformats.org/officeDocument/2006/relationships/image" Target="../media/image-6-2.png"/><Relationship Id="rId6" Type="http://schemas.openxmlformats.org/officeDocument/2006/relationships/slideLayout" Target="../slideLayouts/slideLayout2.xml"/><Relationship Id="rId7"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slideLayout" Target="../slideLayouts/slideLayout2.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slideLayout" Target="../slideLayouts/slideLayout2.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1828800" y="1800225"/>
            <a:ext cx="5486400" cy="1028700"/>
          </a:xfrm>
          <a:prstGeom prst="rect">
            <a:avLst/>
          </a:prstGeom>
          <a:noFill/>
          <a:ln/>
        </p:spPr>
        <p:txBody>
          <a:bodyPr wrap="square" rtlCol="0" anchor="ctr"/>
          <a:lstStyle/>
          <a:p>
            <a:pPr algn="ctr" indent="0" marL="0">
              <a:buNone/>
            </a:pPr>
            <a:r>
              <a:rPr lang="en-US" sz="2400" b="1" dirty="0">
                <a:solidFill>
                  <a:srgbClr val="000000"/>
                </a:solidFill>
                <a:latin typeface="Plus Jakarta Sans" pitchFamily="34" charset="0"/>
                <a:ea typeface="Plus Jakarta Sans" pitchFamily="34" charset="-122"/>
                <a:cs typeface="Plus Jakarta Sans" pitchFamily="34" charset="-120"/>
              </a:rPr>
              <a:t>Unlocking Global Trade: Export Mastery in Freight Forwarding</a:t>
            </a:r>
            <a:endParaRPr lang="en-US" sz="2400" dirty="0"/>
          </a:p>
        </p:txBody>
      </p:sp>
      <p:sp>
        <p:nvSpPr>
          <p:cNvPr id="3" name="Text 1"/>
          <p:cNvSpPr/>
          <p:nvPr/>
        </p:nvSpPr>
        <p:spPr>
          <a:xfrm>
            <a:off x="2743200" y="2983230"/>
            <a:ext cx="3657600" cy="514350"/>
          </a:xfrm>
          <a:prstGeom prst="rect">
            <a:avLst/>
          </a:prstGeom>
          <a:noFill/>
          <a:ln/>
        </p:spPr>
        <p:txBody>
          <a:bodyPr wrap="square" rtlCol="0" anchor="t"/>
          <a:lstStyle/>
          <a:p>
            <a:pPr algn="ctr" indent="0" marL="0">
              <a:lnSpc>
                <a:spcPts val="1300"/>
              </a:lnSpc>
              <a:buNone/>
            </a:pPr>
            <a:r>
              <a:rPr lang="en-US" sz="1100" dirty="0">
                <a:solidFill>
                  <a:srgbClr val="000000"/>
                </a:solidFill>
                <a:latin typeface="Plus Jakarta Sans Light" pitchFamily="34" charset="0"/>
                <a:ea typeface="Plus Jakarta Sans Light" pitchFamily="34" charset="-122"/>
                <a:cs typeface="Plus Jakarta Sans Light" pitchFamily="34" charset="-120"/>
              </a:rPr>
              <a:t>A Comprehensive Analysis of Procedures and Documentation at MBCL</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50292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Export Documents: Key Insights</a:t>
            </a:r>
            <a:endParaRPr lang="en-US" sz="2300" dirty="0"/>
          </a:p>
        </p:txBody>
      </p:sp>
      <p:pic>
        <p:nvPicPr>
          <p:cNvPr id="3" name="Image 0" descr="https://images.pexels.com/photos/6170087/pexels-photo-6170087.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6035040" y="3703320"/>
            <a:ext cx="1828800" cy="457200"/>
          </a:xfrm>
          <a:prstGeom prst="rect">
            <a:avLst/>
          </a:prstGeom>
          <a:noFill/>
          <a:ln/>
        </p:spPr>
        <p:txBody>
          <a:bodyPr wrap="square" rtlCol="0" anchor="ctr"/>
          <a:lstStyle/>
          <a:p>
            <a:pPr indent="0" marL="0">
              <a:buNone/>
            </a:pPr>
            <a:r>
              <a:rPr lang="en-US" sz="800" u="sng" dirty="0">
                <a:solidFill>
                  <a:srgbClr val="FFFFFF"/>
                </a:solidFill>
                <a:hlinkClick r:id="rId3" invalidUrl="" action="" tgtFrame="" tooltip="Pexel" history="1" highlightClick="0" endSnd="0">
                  <a:extLst>
                    <a:ext uri="{A12FA001-AC4F-418D-AE19-62706E023703}">
                      <ahyp:hlinkClr xmlns:ahyp="http://schemas.microsoft.com/office/drawing/2018/hyperlinkcolor" val="tx"/>
                    </a:ext>
                  </a:extLst>
                </a:hlinkClick>
              </a:rPr>
              <a:t>Photo by Pexels</a:t>
            </a:r>
            <a:endParaRPr lang="en-US" sz="800" dirty="0"/>
          </a:p>
        </p:txBody>
      </p:sp>
      <p:sp>
        <p:nvSpPr>
          <p:cNvPr id="5" name="Text 2"/>
          <p:cNvSpPr/>
          <p:nvPr/>
        </p:nvSpPr>
        <p:spPr>
          <a:xfrm>
            <a:off x="548640" y="1543050"/>
            <a:ext cx="50292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Shipping Bill (SB22260420251834) is a crucial document declaring goods for export, outlining details for customs clearance and shipment.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Multi-Modal Transport Document (ACLMUNCMB26008) covers goods transported via multiple modes, ensuring seamless transfer and accountability throughout.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Bank Guarantee Letter &amp; DG Form (Mixed Xylene Cargo) ensures financial security and adherence to dangerous goods regulations for specific shipments.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Verified Gross Mass (VGM) certificate is essential for confirming the accurate weight of packed containers, crucial for safe maritime transport.</a:t>
            </a: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Export Obstacles: A Deep Dive</a:t>
            </a:r>
            <a:endParaRPr lang="en-US" sz="2300" dirty="0"/>
          </a:p>
        </p:txBody>
      </p:sp>
      <p:pic>
        <p:nvPicPr>
          <p:cNvPr id="3" name="Image 0" descr="https://djgurnpwsdoqjscwqbsj.supabase.co/storage/v1/object/public/presentation-templates-data/custom3/proscons-box.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https://djgurnpwsdoqjscwqbsj.supabase.co/storage/v1/object/public/presentation-templates-data/custom3/proscons-box.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Potential Gains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Key Hurdles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Identifying challenges allows proactive solutions, minimizing disruptions and improving export process efficiency.</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Addressing issues strengthens relationships with partners and clients, fostering trust and long-term collaboration.</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Overcoming hurdles opens doors to new markets and opportunities, expanding global reach and revenue streams.</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Form 13 delays create bottlenecks, hindering timely export processing and potentially incurring additional storage costs.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Payment follow-ups consume valuable time and resources, impacting cash flow and potentially leading to financial instability.</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Container shortages disrupt supply chains, increasing shipping costs and delaying product delivery to international markets.</a:t>
            </a:r>
            <a:endParaRPr lang="en-US" sz="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Logistics Mastery: Key Takeaways</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Grasped the vital role of swiftness and precision in successful logistics operations. Minimizing delays is key.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Understood the necessity of immediate communication between departments for seamless workflow and problem resolution.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Proficiently learned the complexities of handling dangerous goods, including documentation and regulatory compliance.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Developed skills in effective communication and collaboration with international agents, crucial for global shipments.</a:t>
            </a:r>
            <a:endParaRPr lang="en-US"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Boosting Export Performance: Key Recommendations</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Manual processes hinder export efficiency. Automating workflows is crucial for quicker turnaround and reducing operational delays.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Implement CRM to manage customer relations, enhance communication, and personalize export experiences, thus improving satisfaction.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Integrate real-time inventory tracking for optimal stock management, minimize shortages, and ensure prompt order fulfillment always.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Digitize Form 13 and Bill of Lading drafts to accelerate document processing, reduce errors, and improve accessibility instantly.</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3" name="Image 0" descr="https://djgurnpwsdoqjscwqbsj.supabase.co/storage/v1/object/public/presentation-templates-data/bullet-point4/TOC_box.png">    </p:cNvPr>
          <p:cNvPicPr>
            <a:picLocks noChangeAspect="1"/>
          </p:cNvPicPr>
          <p:nvPr/>
        </p:nvPicPr>
        <p:blipFill>
          <a:blip r:embed="rId2"/>
          <a:stretch>
            <a:fillRect/>
          </a:stretch>
        </p:blipFill>
        <p:spPr>
          <a:xfrm>
            <a:off x="731520" y="1285875"/>
            <a:ext cx="3474720" cy="514350"/>
          </a:xfrm>
          <a:prstGeom prst="rect">
            <a:avLst/>
          </a:prstGeom>
        </p:spPr>
      </p:pic>
      <p:sp>
        <p:nvSpPr>
          <p:cNvPr id="4" name="Shape 1"/>
          <p:cNvSpPr/>
          <p:nvPr/>
        </p:nvSpPr>
        <p:spPr>
          <a:xfrm>
            <a:off x="640080" y="1388745"/>
            <a:ext cx="320040" cy="308610"/>
          </a:xfrm>
          <a:prstGeom prst="ellipse">
            <a:avLst/>
          </a:prstGeom>
          <a:solidFill>
            <a:srgbClr val="5EBBAE"/>
          </a:solidFill>
          <a:ln w="12700">
            <a:solidFill>
              <a:srgbClr val="17A33E"/>
            </a:solidFill>
            <a:prstDash val="solid"/>
          </a:ln>
        </p:spPr>
      </p:sp>
      <p:sp>
        <p:nvSpPr>
          <p:cNvPr id="5"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a:t>
            </a:r>
            <a:endParaRPr lang="en-US" sz="1400" dirty="0"/>
          </a:p>
        </p:txBody>
      </p:sp>
      <p:sp>
        <p:nvSpPr>
          <p:cNvPr id="6"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Export Internship Overview</a:t>
            </a:r>
            <a:endParaRPr lang="en-US" sz="1400" dirty="0"/>
          </a:p>
        </p:txBody>
      </p:sp>
      <p:pic>
        <p:nvPicPr>
          <p:cNvPr id="7" name="Image 1" descr="https://djgurnpwsdoqjscwqbsj.supabase.co/storage/v1/object/public/presentation-templates-data/bullet-point4/TOC_box.png">    </p:cNvPr>
          <p:cNvPicPr>
            <a:picLocks noChangeAspect="1"/>
          </p:cNvPicPr>
          <p:nvPr/>
        </p:nvPicPr>
        <p:blipFill>
          <a:blip r:embed="rId3"/>
          <a:stretch>
            <a:fillRect/>
          </a:stretch>
        </p:blipFill>
        <p:spPr>
          <a:xfrm>
            <a:off x="731520" y="2057400"/>
            <a:ext cx="3474720" cy="514350"/>
          </a:xfrm>
          <a:prstGeom prst="rect">
            <a:avLst/>
          </a:prstGeom>
        </p:spPr>
      </p:pic>
      <p:sp>
        <p:nvSpPr>
          <p:cNvPr id="8" name="Shape 4"/>
          <p:cNvSpPr/>
          <p:nvPr/>
        </p:nvSpPr>
        <p:spPr>
          <a:xfrm>
            <a:off x="640080" y="2160270"/>
            <a:ext cx="320040" cy="308610"/>
          </a:xfrm>
          <a:prstGeom prst="ellipse">
            <a:avLst/>
          </a:prstGeom>
          <a:solidFill>
            <a:srgbClr val="5EBBAE"/>
          </a:solidFill>
          <a:ln w="12700">
            <a:solidFill>
              <a:srgbClr val="17A33E"/>
            </a:solidFill>
            <a:prstDash val="solid"/>
          </a:ln>
        </p:spPr>
      </p:sp>
      <p:sp>
        <p:nvSpPr>
          <p:cNvPr id="9"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2</a:t>
            </a:r>
            <a:endParaRPr lang="en-US" sz="1400" dirty="0"/>
          </a:p>
        </p:txBody>
      </p:sp>
      <p:sp>
        <p:nvSpPr>
          <p:cNvPr id="10"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MBCL: Global Logistics Overview</a:t>
            </a:r>
            <a:endParaRPr lang="en-US" sz="1400" dirty="0"/>
          </a:p>
        </p:txBody>
      </p:sp>
      <p:pic>
        <p:nvPicPr>
          <p:cNvPr id="11" name="Image 2" descr="https://djgurnpwsdoqjscwqbsj.supabase.co/storage/v1/object/public/presentation-templates-data/bullet-point4/TOC_box.png">    </p:cNvPr>
          <p:cNvPicPr>
            <a:picLocks noChangeAspect="1"/>
          </p:cNvPicPr>
          <p:nvPr/>
        </p:nvPicPr>
        <p:blipFill>
          <a:blip r:embed="rId4"/>
          <a:stretch>
            <a:fillRect/>
          </a:stretch>
        </p:blipFill>
        <p:spPr>
          <a:xfrm>
            <a:off x="731520" y="2828925"/>
            <a:ext cx="3474720" cy="514350"/>
          </a:xfrm>
          <a:prstGeom prst="rect">
            <a:avLst/>
          </a:prstGeom>
        </p:spPr>
      </p:pic>
      <p:sp>
        <p:nvSpPr>
          <p:cNvPr id="12" name="Shape 7"/>
          <p:cNvSpPr/>
          <p:nvPr/>
        </p:nvSpPr>
        <p:spPr>
          <a:xfrm>
            <a:off x="640080" y="2931795"/>
            <a:ext cx="320040" cy="308610"/>
          </a:xfrm>
          <a:prstGeom prst="ellipse">
            <a:avLst/>
          </a:prstGeom>
          <a:solidFill>
            <a:srgbClr val="5EBBAE"/>
          </a:solidFill>
          <a:ln w="12700">
            <a:solidFill>
              <a:srgbClr val="17A33E"/>
            </a:solidFill>
            <a:prstDash val="solid"/>
          </a:ln>
        </p:spPr>
      </p:sp>
      <p:sp>
        <p:nvSpPr>
          <p:cNvPr id="13" name="Text 8"/>
          <p:cNvSpPr/>
          <p:nvPr/>
        </p:nvSpPr>
        <p:spPr>
          <a:xfrm>
            <a:off x="576072"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3</a:t>
            </a:r>
            <a:endParaRPr lang="en-US" sz="1400" dirty="0"/>
          </a:p>
        </p:txBody>
      </p:sp>
      <p:sp>
        <p:nvSpPr>
          <p:cNvPr id="14" name="Text 9"/>
          <p:cNvSpPr/>
          <p:nvPr/>
        </p:nvSpPr>
        <p:spPr>
          <a:xfrm>
            <a:off x="109728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Export Logistics Internship: A Deep Dive</a:t>
            </a:r>
            <a:endParaRPr lang="en-US" sz="1400" dirty="0"/>
          </a:p>
        </p:txBody>
      </p:sp>
      <p:pic>
        <p:nvPicPr>
          <p:cNvPr id="15" name="Image 3" descr="https://djgurnpwsdoqjscwqbsj.supabase.co/storage/v1/object/public/presentation-templates-data/bullet-point4/TOC_box.png">    </p:cNvPr>
          <p:cNvPicPr>
            <a:picLocks noChangeAspect="1"/>
          </p:cNvPicPr>
          <p:nvPr/>
        </p:nvPicPr>
        <p:blipFill>
          <a:blip r:embed="rId5"/>
          <a:stretch>
            <a:fillRect/>
          </a:stretch>
        </p:blipFill>
        <p:spPr>
          <a:xfrm>
            <a:off x="731520" y="3600450"/>
            <a:ext cx="3474720" cy="514350"/>
          </a:xfrm>
          <a:prstGeom prst="rect">
            <a:avLst/>
          </a:prstGeom>
        </p:spPr>
      </p:pic>
      <p:sp>
        <p:nvSpPr>
          <p:cNvPr id="16" name="Shape 10"/>
          <p:cNvSpPr/>
          <p:nvPr/>
        </p:nvSpPr>
        <p:spPr>
          <a:xfrm>
            <a:off x="640080" y="3703320"/>
            <a:ext cx="320040" cy="308610"/>
          </a:xfrm>
          <a:prstGeom prst="ellipse">
            <a:avLst/>
          </a:prstGeom>
          <a:solidFill>
            <a:srgbClr val="5EBBAE"/>
          </a:solidFill>
          <a:ln w="12700">
            <a:solidFill>
              <a:srgbClr val="17A33E"/>
            </a:solidFill>
            <a:prstDash val="solid"/>
          </a:ln>
        </p:spPr>
      </p:sp>
      <p:sp>
        <p:nvSpPr>
          <p:cNvPr id="17" name="Text 11"/>
          <p:cNvSpPr/>
          <p:nvPr/>
        </p:nvSpPr>
        <p:spPr>
          <a:xfrm>
            <a:off x="576072"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4</a:t>
            </a:r>
            <a:endParaRPr lang="en-US" sz="1400" dirty="0"/>
          </a:p>
        </p:txBody>
      </p:sp>
      <p:sp>
        <p:nvSpPr>
          <p:cNvPr id="18" name="Text 12"/>
          <p:cNvSpPr/>
          <p:nvPr/>
        </p:nvSpPr>
        <p:spPr>
          <a:xfrm>
            <a:off x="109728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Internship Journey: Spring 2025</a:t>
            </a:r>
            <a:endParaRPr lang="en-US" sz="1400" dirty="0"/>
          </a:p>
        </p:txBody>
      </p:sp>
      <p:pic>
        <p:nvPicPr>
          <p:cNvPr id="19" name="Image 4" descr="https://djgurnpwsdoqjscwqbsj.supabase.co/storage/v1/object/public/presentation-templates-data/bullet-point4/TOC_box.png">    </p:cNvPr>
          <p:cNvPicPr>
            <a:picLocks noChangeAspect="1"/>
          </p:cNvPicPr>
          <p:nvPr/>
        </p:nvPicPr>
        <p:blipFill>
          <a:blip r:embed="rId6"/>
          <a:stretch>
            <a:fillRect/>
          </a:stretch>
        </p:blipFill>
        <p:spPr>
          <a:xfrm>
            <a:off x="5029200" y="1285875"/>
            <a:ext cx="3474720" cy="514350"/>
          </a:xfrm>
          <a:prstGeom prst="rect">
            <a:avLst/>
          </a:prstGeom>
        </p:spPr>
      </p:pic>
      <p:sp>
        <p:nvSpPr>
          <p:cNvPr id="20" name="Shape 13"/>
          <p:cNvSpPr/>
          <p:nvPr/>
        </p:nvSpPr>
        <p:spPr>
          <a:xfrm>
            <a:off x="4937760" y="1388745"/>
            <a:ext cx="320040" cy="308610"/>
          </a:xfrm>
          <a:prstGeom prst="ellipse">
            <a:avLst/>
          </a:prstGeom>
          <a:solidFill>
            <a:srgbClr val="5EBBAE"/>
          </a:solidFill>
          <a:ln w="12700">
            <a:solidFill>
              <a:srgbClr val="17A33E"/>
            </a:solidFill>
            <a:prstDash val="solid"/>
          </a:ln>
        </p:spPr>
      </p:sp>
      <p:sp>
        <p:nvSpPr>
          <p:cNvPr id="21" name="Text 14"/>
          <p:cNvSpPr/>
          <p:nvPr/>
        </p:nvSpPr>
        <p:spPr>
          <a:xfrm>
            <a:off x="4892040"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5</a:t>
            </a:r>
            <a:endParaRPr lang="en-US" sz="1400" dirty="0"/>
          </a:p>
        </p:txBody>
      </p:sp>
      <p:sp>
        <p:nvSpPr>
          <p:cNvPr id="22" name="Text 15"/>
          <p:cNvSpPr/>
          <p:nvPr/>
        </p:nvSpPr>
        <p:spPr>
          <a:xfrm>
            <a:off x="539496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Logistics Core: Key Responsibilities</a:t>
            </a:r>
            <a:endParaRPr lang="en-US" sz="1400" dirty="0"/>
          </a:p>
        </p:txBody>
      </p:sp>
      <p:pic>
        <p:nvPicPr>
          <p:cNvPr id="23" name="Image 5" descr="https://djgurnpwsdoqjscwqbsj.supabase.co/storage/v1/object/public/presentation-templates-data/bullet-point4/TOC_box.png">    </p:cNvPr>
          <p:cNvPicPr>
            <a:picLocks noChangeAspect="1"/>
          </p:cNvPicPr>
          <p:nvPr/>
        </p:nvPicPr>
        <p:blipFill>
          <a:blip r:embed="rId7"/>
          <a:stretch>
            <a:fillRect/>
          </a:stretch>
        </p:blipFill>
        <p:spPr>
          <a:xfrm>
            <a:off x="5029200" y="2057400"/>
            <a:ext cx="3474720" cy="514350"/>
          </a:xfrm>
          <a:prstGeom prst="rect">
            <a:avLst/>
          </a:prstGeom>
        </p:spPr>
      </p:pic>
      <p:sp>
        <p:nvSpPr>
          <p:cNvPr id="24" name="Shape 16"/>
          <p:cNvSpPr/>
          <p:nvPr/>
        </p:nvSpPr>
        <p:spPr>
          <a:xfrm>
            <a:off x="4937760" y="2160270"/>
            <a:ext cx="320040" cy="308610"/>
          </a:xfrm>
          <a:prstGeom prst="ellipse">
            <a:avLst/>
          </a:prstGeom>
          <a:solidFill>
            <a:srgbClr val="5EBBAE"/>
          </a:solidFill>
          <a:ln w="12700">
            <a:solidFill>
              <a:srgbClr val="17A33E"/>
            </a:solidFill>
            <a:prstDash val="solid"/>
          </a:ln>
        </p:spPr>
      </p:sp>
      <p:sp>
        <p:nvSpPr>
          <p:cNvPr id="25" name="Text 17"/>
          <p:cNvSpPr/>
          <p:nvPr/>
        </p:nvSpPr>
        <p:spPr>
          <a:xfrm>
            <a:off x="4892040"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6</a:t>
            </a:r>
            <a:endParaRPr lang="en-US" sz="1400" dirty="0"/>
          </a:p>
        </p:txBody>
      </p:sp>
      <p:sp>
        <p:nvSpPr>
          <p:cNvPr id="26" name="Text 18"/>
          <p:cNvSpPr/>
          <p:nvPr/>
        </p:nvSpPr>
        <p:spPr>
          <a:xfrm>
            <a:off x="539496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Export Workflow: Simplified Guide</a:t>
            </a:r>
            <a:endParaRPr lang="en-US" sz="1400" dirty="0"/>
          </a:p>
        </p:txBody>
      </p:sp>
      <p:pic>
        <p:nvPicPr>
          <p:cNvPr id="27" name="Image 6" descr="https://djgurnpwsdoqjscwqbsj.supabase.co/storage/v1/object/public/presentation-templates-data/bullet-point4/TOC_box.png">    </p:cNvPr>
          <p:cNvPicPr>
            <a:picLocks noChangeAspect="1"/>
          </p:cNvPicPr>
          <p:nvPr/>
        </p:nvPicPr>
        <p:blipFill>
          <a:blip r:embed="rId8"/>
          <a:stretch>
            <a:fillRect/>
          </a:stretch>
        </p:blipFill>
        <p:spPr>
          <a:xfrm>
            <a:off x="5029200" y="2828925"/>
            <a:ext cx="3474720" cy="514350"/>
          </a:xfrm>
          <a:prstGeom prst="rect">
            <a:avLst/>
          </a:prstGeom>
        </p:spPr>
      </p:pic>
      <p:sp>
        <p:nvSpPr>
          <p:cNvPr id="28" name="Shape 19"/>
          <p:cNvSpPr/>
          <p:nvPr/>
        </p:nvSpPr>
        <p:spPr>
          <a:xfrm>
            <a:off x="4937760" y="2931795"/>
            <a:ext cx="320040" cy="308610"/>
          </a:xfrm>
          <a:prstGeom prst="ellipse">
            <a:avLst/>
          </a:prstGeom>
          <a:solidFill>
            <a:srgbClr val="5EBBAE"/>
          </a:solidFill>
          <a:ln w="12700">
            <a:solidFill>
              <a:srgbClr val="17A33E"/>
            </a:solidFill>
            <a:prstDash val="solid"/>
          </a:ln>
        </p:spPr>
      </p:sp>
      <p:sp>
        <p:nvSpPr>
          <p:cNvPr id="29" name="Text 20"/>
          <p:cNvSpPr/>
          <p:nvPr/>
        </p:nvSpPr>
        <p:spPr>
          <a:xfrm>
            <a:off x="4892040"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7</a:t>
            </a:r>
            <a:endParaRPr lang="en-US" sz="1400" dirty="0"/>
          </a:p>
        </p:txBody>
      </p:sp>
      <p:sp>
        <p:nvSpPr>
          <p:cNvPr id="30" name="Text 21"/>
          <p:cNvSpPr/>
          <p:nvPr/>
        </p:nvSpPr>
        <p:spPr>
          <a:xfrm>
            <a:off x="539496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Export Documents: Key Insights</a:t>
            </a:r>
            <a:endParaRPr lang="en-US" sz="1400" dirty="0"/>
          </a:p>
        </p:txBody>
      </p:sp>
      <p:pic>
        <p:nvPicPr>
          <p:cNvPr id="31" name="Image 7" descr="https://djgurnpwsdoqjscwqbsj.supabase.co/storage/v1/object/public/presentation-templates-data/bullet-point4/TOC_box.png">    </p:cNvPr>
          <p:cNvPicPr>
            <a:picLocks noChangeAspect="1"/>
          </p:cNvPicPr>
          <p:nvPr/>
        </p:nvPicPr>
        <p:blipFill>
          <a:blip r:embed="rId9"/>
          <a:stretch>
            <a:fillRect/>
          </a:stretch>
        </p:blipFill>
        <p:spPr>
          <a:xfrm>
            <a:off x="5029200" y="3600450"/>
            <a:ext cx="3474720" cy="514350"/>
          </a:xfrm>
          <a:prstGeom prst="rect">
            <a:avLst/>
          </a:prstGeom>
        </p:spPr>
      </p:pic>
      <p:sp>
        <p:nvSpPr>
          <p:cNvPr id="32" name="Shape 22"/>
          <p:cNvSpPr/>
          <p:nvPr/>
        </p:nvSpPr>
        <p:spPr>
          <a:xfrm>
            <a:off x="4937760" y="3703320"/>
            <a:ext cx="320040" cy="308610"/>
          </a:xfrm>
          <a:prstGeom prst="ellipse">
            <a:avLst/>
          </a:prstGeom>
          <a:solidFill>
            <a:srgbClr val="5EBBAE"/>
          </a:solidFill>
          <a:ln w="12700">
            <a:solidFill>
              <a:srgbClr val="17A33E"/>
            </a:solidFill>
            <a:prstDash val="solid"/>
          </a:ln>
        </p:spPr>
      </p:sp>
      <p:sp>
        <p:nvSpPr>
          <p:cNvPr id="33" name="Text 23"/>
          <p:cNvSpPr/>
          <p:nvPr/>
        </p:nvSpPr>
        <p:spPr>
          <a:xfrm>
            <a:off x="4892040"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8</a:t>
            </a:r>
            <a:endParaRPr lang="en-US" sz="1400" dirty="0"/>
          </a:p>
        </p:txBody>
      </p:sp>
      <p:sp>
        <p:nvSpPr>
          <p:cNvPr id="34" name="Text 24"/>
          <p:cNvSpPr/>
          <p:nvPr/>
        </p:nvSpPr>
        <p:spPr>
          <a:xfrm>
            <a:off x="539496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Export Obstacles: A Deep Dive</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pic>
        <p:nvPicPr>
          <p:cNvPr id="2" name="Image 0" descr="https://djgurnpwsdoqjscwqbsj.supabase.co/storage/v1/object/public/presentation-templates-data/bullet-point4/TOC_box.png">    </p:cNvPr>
          <p:cNvPicPr>
            <a:picLocks noChangeAspect="1"/>
          </p:cNvPicPr>
          <p:nvPr/>
        </p:nvPicPr>
        <p:blipFill>
          <a:blip r:embed="rId2"/>
          <a:stretch>
            <a:fillRect/>
          </a:stretch>
        </p:blipFill>
        <p:spPr>
          <a:xfrm>
            <a:off x="731520" y="1285875"/>
            <a:ext cx="3474720" cy="514350"/>
          </a:xfrm>
          <a:prstGeom prst="rect">
            <a:avLst/>
          </a:prstGeom>
        </p:spPr>
      </p:pic>
      <p:sp>
        <p:nvSpPr>
          <p:cNvPr id="3" name="Shape 0"/>
          <p:cNvSpPr/>
          <p:nvPr/>
        </p:nvSpPr>
        <p:spPr>
          <a:xfrm>
            <a:off x="640080" y="1388745"/>
            <a:ext cx="320040" cy="308610"/>
          </a:xfrm>
          <a:prstGeom prst="ellipse">
            <a:avLst/>
          </a:prstGeom>
          <a:solidFill>
            <a:srgbClr val="5EBBAE"/>
          </a:solidFill>
          <a:ln w="12700">
            <a:solidFill>
              <a:srgbClr val="17A33E"/>
            </a:solidFill>
            <a:prstDash val="solid"/>
          </a:ln>
        </p:spPr>
      </p:sp>
      <p:sp>
        <p:nvSpPr>
          <p:cNvPr id="4" name="Text 1"/>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9</a:t>
            </a:r>
            <a:endParaRPr lang="en-US" sz="1400" dirty="0"/>
          </a:p>
        </p:txBody>
      </p:sp>
      <p:sp>
        <p:nvSpPr>
          <p:cNvPr id="5" name="Text 2"/>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Logistics Mastery: Key Takeaways</a:t>
            </a:r>
            <a:endParaRPr lang="en-US" sz="1400" dirty="0"/>
          </a:p>
        </p:txBody>
      </p:sp>
      <p:pic>
        <p:nvPicPr>
          <p:cNvPr id="6" name="Image 1" descr="https://djgurnpwsdoqjscwqbsj.supabase.co/storage/v1/object/public/presentation-templates-data/bullet-point4/TOC_box.png">    </p:cNvPr>
          <p:cNvPicPr>
            <a:picLocks noChangeAspect="1"/>
          </p:cNvPicPr>
          <p:nvPr/>
        </p:nvPicPr>
        <p:blipFill>
          <a:blip r:embed="rId3"/>
          <a:stretch>
            <a:fillRect/>
          </a:stretch>
        </p:blipFill>
        <p:spPr>
          <a:xfrm>
            <a:off x="731520" y="2057400"/>
            <a:ext cx="3474720" cy="514350"/>
          </a:xfrm>
          <a:prstGeom prst="rect">
            <a:avLst/>
          </a:prstGeom>
        </p:spPr>
      </p:pic>
      <p:sp>
        <p:nvSpPr>
          <p:cNvPr id="7" name="Shape 3"/>
          <p:cNvSpPr/>
          <p:nvPr/>
        </p:nvSpPr>
        <p:spPr>
          <a:xfrm>
            <a:off x="640080" y="2160270"/>
            <a:ext cx="320040" cy="308610"/>
          </a:xfrm>
          <a:prstGeom prst="ellipse">
            <a:avLst/>
          </a:prstGeom>
          <a:solidFill>
            <a:srgbClr val="5EBBAE"/>
          </a:solidFill>
          <a:ln w="12700">
            <a:solidFill>
              <a:srgbClr val="17A33E"/>
            </a:solidFill>
            <a:prstDash val="solid"/>
          </a:ln>
        </p:spPr>
      </p:sp>
      <p:sp>
        <p:nvSpPr>
          <p:cNvPr id="8" name="Text 4"/>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10</a:t>
            </a:r>
            <a:endParaRPr lang="en-US" sz="1400" dirty="0"/>
          </a:p>
        </p:txBody>
      </p:sp>
      <p:sp>
        <p:nvSpPr>
          <p:cNvPr id="9" name="Text 5"/>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Boosting Export Performance: Key Recommendations</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Export Internship Overview</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Understanding global export dynamics and challenges faced by Marine Birds Container Lines.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Examining the detailed steps involved in the company's export operations flow.</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Analyzing critical export documents for accuracy, compliance, and efficiency improvements.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Learning the integral role of freight forwarding in the export supply chain process.</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MBCL: Global Logistics Overview</a:t>
            </a:r>
            <a:endParaRPr lang="en-US" sz="2300" dirty="0"/>
          </a:p>
        </p:txBody>
      </p:sp>
      <p:pic>
        <p:nvPicPr>
          <p:cNvPr id="3" name="Image 0" descr="https://djgurnpwsdoqjscwqbsj.supabase.co/storage/v1/object/public/presentation-templates-data/custom3/proscons-box.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https://djgurnpwsdoqjscwqbsj.supabase.co/storage/v1/object/public/presentation-templates-data/custom3/proscons-box.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Key Strengths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Potential Challenges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Extensive regional coverage allows for seamless logistics solutions across diverse markets, enhancing global reach and market penetration.</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Comprehensive agent network provides localized expertise and support, ensuring efficient operations and customer satisfaction worldwide.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Diverse services offer a one-stop solution for all logistics needs, from freight forwarding to warehousing and distribution management.</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Managing a vast agent network requires robust communication and coordination to maintain service consistency and quality.</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Maintaining profitability across diverse services and regions demands efficient resource allocation and cost management strategies.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Rapid global expansion can strain infrastructure and resources, potentially impacting service delivery and responsiveness.</a:t>
            </a:r>
            <a:endParaRPr lang="en-US" sz="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Export Logistics Internship: A Deep Dive</a:t>
            </a:r>
            <a:endParaRPr lang="en-US" sz="2300" dirty="0"/>
          </a:p>
        </p:txBody>
      </p:sp>
      <p:pic>
        <p:nvPicPr>
          <p:cNvPr id="3" name="Image 0" descr="https://djgurnpwsdoqjscwqbsj.supabase.co/storage/v1/object/public/presentation-templates-data/custom3/list5_box.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1.Internship Goals</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Providing real-world exposure to export logistics was a primary objective during the internship program.</a:t>
            </a:r>
            <a:endParaRPr lang="en-US" sz="900" dirty="0"/>
          </a:p>
        </p:txBody>
      </p:sp>
      <p:pic>
        <p:nvPicPr>
          <p:cNvPr id="6" name="Image 1" descr="https://djgurnpwsdoqjscwqbsj.supabase.co/storage/v1/object/public/presentation-templates-data/custom3/list5_box.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2.Documentation Workflow</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Learning the intricacies of the documentation workflow was crucial for understanding export operations.</a:t>
            </a:r>
            <a:endParaRPr lang="en-US" sz="900" dirty="0"/>
          </a:p>
        </p:txBody>
      </p:sp>
      <p:pic>
        <p:nvPicPr>
          <p:cNvPr id="9" name="Image 2" descr="https://djgurnpwsdoqjscwqbsj.supabase.co/storage/v1/object/public/presentation-templates-data/custom3/list5_box.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3.Process Understanding</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The goal was to develop a strong process understanding of container movement within export logistics.</a:t>
            </a:r>
            <a:endParaRPr lang="en-US" sz="900" dirty="0"/>
          </a:p>
        </p:txBody>
      </p:sp>
      <p:pic>
        <p:nvPicPr>
          <p:cNvPr id="12" name="Image 3" descr="https://djgurnpwsdoqjscwqbsj.supabase.co/storage/v1/object/public/presentation-templates-data/custom3/list5_box.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4.Container Movement</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Gaining insight into the container movement process was essential for practical export logistics knowledge.</a:t>
            </a:r>
            <a:endParaRPr lang="en-US"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Internship Journey: Spring 2025</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A collaborative internship experience spanning two months. Focused on practical application across key operational areas.</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84B3AC"/>
          </a:solidFill>
          <a:ln w="12700">
            <a:solidFill>
              <a:srgbClr val="84B3AC"/>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84B3AC"/>
          </a:solidFill>
          <a:ln w="12700">
            <a:solidFill>
              <a:srgbClr val="84B3AC"/>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84B3AC"/>
          </a:solidFill>
          <a:ln w="12700">
            <a:solidFill>
              <a:srgbClr val="84B3AC"/>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2025</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Kickoff &amp; Immersion</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The internship commenced on April 4th, 2025. Initial focus was on understanding the company's operations, familiarizing with key personnel, and gaining insights into the Documentation, Operations, and Port Handling teams' functions. Introductions to essential tools occurred.</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2025</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Team Collaboration</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Throughout April, I actively collaborated with the Documentation team, contributing to report creation and data analysis. This involved using Excel for data manipulation and sharing updates via email. Regular communication via WhatsApp ensured seamless workflow and efficient problem-solving within the team.</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2025</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Operational Exposure</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During May, I shifted focus to supporting the Operations and Port Handling teams. This included analyzing Yard Reports to identify bottlenecks and suggest improvements. Practical experience in port operations broadened my understanding of logistics and supply chain management, enhancing analytical abilities.</a:t>
            </a:r>
            <a:endParaRPr lang="en-US" sz="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Logistics Core: Key Responsibilities</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Focused on essential logistics functions vital for seamless cargo movement and supply chain efficiency. </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Generating Cargo Release Orders, authorizing the release of goods to the designated recipients promptly.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Securing vessel space for containers, optimizing shipment schedules, and minimizing potential delays effectively.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Managing Form 13, Bill of Lading drafting, ensuring compliance and accurate cargo documentation processes.</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Export Workflow: Simplified Guide</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Navigate the export process with ease. From booking to container return, understand key documents and stages.</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84B3AC"/>
          </a:solidFill>
          <a:ln w="12700">
            <a:solidFill>
              <a:srgbClr val="84B3AC"/>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84B3AC"/>
          </a:solidFill>
          <a:ln w="12700">
            <a:solidFill>
              <a:srgbClr val="84B3AC"/>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84B3AC"/>
          </a:solidFill>
          <a:ln w="12700">
            <a:solidFill>
              <a:srgbClr val="84B3AC"/>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Step 1</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Booking &amp; SI</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Initiate the export process by booking cargo space and submitting the Shipper's Instruction (SI). This crucial step sets the foundation for accurate documentation and efficient shipment handling, as outlined in Annexure A.</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Step 2</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BL &amp; VGM</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Generate the Bill of Lading (BL) and verify the Verified Gross Mass (VGM) of the container. Accurate BL information is essential for customs clearance, while a precise VGM ensures safe container handling and transport regulations are followed.</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Step 3</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Form 13 &amp; MTD</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Complete Form 13 (if applicable) and the Movement Tracking Document (MTD). These documents are critical for tracking cargo movement and ensuring compliance with specific regulatory requirements depending on the origin and destination countries.</a:t>
            </a:r>
            <a:endParaRPr lang="en-US" sz="7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2025-07-04T09:40:33Z</dcterms:created>
  <dcterms:modified xsi:type="dcterms:W3CDTF">2025-07-04T09:40:33Z</dcterms:modified>
</cp:coreProperties>
</file>