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Slide-10-image-1.png"/><Relationship Id="rId2" Type="http://schemas.openxmlformats.org/officeDocument/2006/relationships/image" Target="../media/image-10-2.png"/><Relationship Id="rId3" Type="http://schemas.openxmlformats.org/officeDocument/2006/relationships/image" Target="../media/image-10-2.png"/><Relationship Id="rId4" Type="http://schemas.openxmlformats.org/officeDocument/2006/relationships/image" Target="../media/image-10-2.png"/><Relationship Id="rId5" Type="http://schemas.openxmlformats.org/officeDocument/2006/relationships/image" Target="../media/image-10-2.png"/><Relationship Id="rId6" Type="http://schemas.openxmlformats.org/officeDocument/2006/relationships/slideLayout" Target="../slideLayouts/slideLayout2.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Slide-11-image-1.png"/><Relationship Id="rId2" Type="http://schemas.openxmlformats.org/officeDocument/2006/relationships/slideLayout" Target="../slideLayouts/slideLayout2.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Slide-12-image-1.png"/><Relationship Id="rId2" Type="http://schemas.openxmlformats.org/officeDocument/2006/relationships/slideLayout" Target="../slideLayouts/slideLayout2.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Slide-13-image-1.png"/><Relationship Id="rId2" Type="http://schemas.openxmlformats.org/officeDocument/2006/relationships/image" Target="../media/image-13-2.png"/><Relationship Id="rId3" Type="http://schemas.openxmlformats.org/officeDocument/2006/relationships/image" Target="../media/image-13-2.png"/><Relationship Id="rId4" Type="http://schemas.openxmlformats.org/officeDocument/2006/relationships/image" Target="../media/image-13-2.png"/><Relationship Id="rId5" Type="http://schemas.openxmlformats.org/officeDocument/2006/relationships/image" Target="../media/image-13-2.png"/><Relationship Id="rId6" Type="http://schemas.openxmlformats.org/officeDocument/2006/relationships/slideLayout" Target="../slideLayouts/slideLayout2.xml"/><Relationship Id="rId7"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png"/><Relationship Id="rId2" Type="http://schemas.openxmlformats.org/officeDocument/2006/relationships/image" Target="../media/image-2-2.png"/><Relationship Id="rId3" Type="http://schemas.openxmlformats.org/officeDocument/2006/relationships/image" Target="../media/image-2-2.png"/><Relationship Id="rId4" Type="http://schemas.openxmlformats.org/officeDocument/2006/relationships/image" Target="../media/image-2-2.png"/><Relationship Id="rId5" Type="http://schemas.openxmlformats.org/officeDocument/2006/relationships/image" Target="../media/image-2-2.png"/><Relationship Id="rId6" Type="http://schemas.openxmlformats.org/officeDocument/2006/relationships/image" Target="../media/image-2-2.png"/><Relationship Id="rId7" Type="http://schemas.openxmlformats.org/officeDocument/2006/relationships/image" Target="../media/image-2-2.png"/><Relationship Id="rId8" Type="http://schemas.openxmlformats.org/officeDocument/2006/relationships/image" Target="../media/image-2-2.png"/><Relationship Id="rId9" Type="http://schemas.openxmlformats.org/officeDocument/2006/relationships/image" Target="../media/image-2-2.png"/><Relationship Id="rId10" Type="http://schemas.openxmlformats.org/officeDocument/2006/relationships/slideLayout" Target="../slideLayouts/slideLayout1.xml"/><Relationship Id="rId11"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Slide-4-image-1.png"/><Relationship Id="rId2" Type="http://schemas.openxmlformats.org/officeDocument/2006/relationships/slideLayout" Target="../slideLayouts/slideLayout2.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Slide-5-image-1.png"/><Relationship Id="rId2" Type="http://schemas.openxmlformats.org/officeDocument/2006/relationships/image" Target="../media/image-5-2.png"/><Relationship Id="rId3" Type="http://schemas.openxmlformats.org/officeDocument/2006/relationships/image" Target="../media/image-5-2.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2.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hyperlink" Target="https://images.pexels.com/photos/12320170/pexels-photo-12320170.jpeg?auto=compress&amp;cs=tinysrgb&amp;fit=crop&amp;h=1200&amp;w=800" TargetMode="External"/><Relationship Id="rId1" Type="http://schemas.openxmlformats.org/officeDocument/2006/relationships/image" Target="../media/Slide-6-image-1.png"/><Relationship Id="rId2" Type="http://schemas.openxmlformats.org/officeDocument/2006/relationships/image" Target="../media/image-6-2.jpeg"/><Relationship Id="rId4" Type="http://schemas.openxmlformats.org/officeDocument/2006/relationships/slideLayout" Target="../slideLayouts/slideLayout2.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Slide-7-image-1.png"/><Relationship Id="rId2" Type="http://schemas.openxmlformats.org/officeDocument/2006/relationships/slideLayout" Target="../slideLayouts/slideLayout2.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hyperlink" Target="https://images.pexels.com/photos/7858245/pexels-photo-7858245.jpeg?auto=compress&amp;cs=tinysrgb&amp;fit=crop&amp;h=1200&amp;w=800" TargetMode="External"/><Relationship Id="rId1" Type="http://schemas.openxmlformats.org/officeDocument/2006/relationships/image" Target="../media/Slide-8-image-1.png"/><Relationship Id="rId2" Type="http://schemas.openxmlformats.org/officeDocument/2006/relationships/image" Target="../media/image-8-2.jpeg"/><Relationship Id="rId4" Type="http://schemas.openxmlformats.org/officeDocument/2006/relationships/slideLayout" Target="../slideLayouts/slideLayout2.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png"/><Relationship Id="rId2" Type="http://schemas.openxmlformats.org/officeDocument/2006/relationships/image" Target="../media/image-9-2.png"/><Relationship Id="rId3" Type="http://schemas.openxmlformats.org/officeDocument/2006/relationships/image" Target="../media/image-9-2.png"/><Relationship Id="rId4" Type="http://schemas.openxmlformats.org/officeDocument/2006/relationships/image" Target="../media/image-9-2.png"/><Relationship Id="rId5" Type="http://schemas.openxmlformats.org/officeDocument/2006/relationships/image" Target="../media/image-9-2.png"/><Relationship Id="rId6" Type="http://schemas.openxmlformats.org/officeDocument/2006/relationships/slideLayout" Target="../slideLayouts/slideLayout2.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1828800" y="1800225"/>
            <a:ext cx="5486400" cy="1028700"/>
          </a:xfrm>
          <a:prstGeom prst="rect">
            <a:avLst/>
          </a:prstGeom>
          <a:noFill/>
          <a:ln/>
        </p:spPr>
        <p:txBody>
          <a:bodyPr wrap="square" rtlCol="0" anchor="ctr"/>
          <a:lstStyle/>
          <a:p>
            <a:pPr algn="ctr" indent="0" marL="0">
              <a:buNone/>
            </a:pPr>
            <a:r>
              <a:rPr lang="en-US" sz="2400" b="1" dirty="0">
                <a:solidFill>
                  <a:srgbClr val="000000"/>
                </a:solidFill>
                <a:latin typeface="Plus Jakarta Sans" pitchFamily="34" charset="0"/>
                <a:ea typeface="Plus Jakarta Sans" pitchFamily="34" charset="-122"/>
                <a:cs typeface="Plus Jakarta Sans" pitchFamily="34" charset="-120"/>
              </a:rPr>
              <a:t>DC Measurement Mastery: Accurate Results Guaranteed!</a:t>
            </a:r>
            <a:endParaRPr lang="en-US" sz="2400" dirty="0"/>
          </a:p>
        </p:txBody>
      </p:sp>
      <p:sp>
        <p:nvSpPr>
          <p:cNvPr id="3" name="Text 1"/>
          <p:cNvSpPr/>
          <p:nvPr/>
        </p:nvSpPr>
        <p:spPr>
          <a:xfrm>
            <a:off x="2743200" y="2983230"/>
            <a:ext cx="3657600" cy="514350"/>
          </a:xfrm>
          <a:prstGeom prst="rect">
            <a:avLst/>
          </a:prstGeom>
          <a:noFill/>
          <a:ln/>
        </p:spPr>
        <p:txBody>
          <a:bodyPr wrap="square" rtlCol="0" anchor="t"/>
          <a:lstStyle/>
          <a:p>
            <a:pPr algn="ctr" indent="0" marL="0">
              <a:lnSpc>
                <a:spcPts val="1300"/>
              </a:lnSpc>
              <a:buNone/>
            </a:pPr>
            <a:r>
              <a:rPr lang="en-US" sz="1100" dirty="0">
                <a:solidFill>
                  <a:srgbClr val="000000"/>
                </a:solidFill>
                <a:latin typeface="Plus Jakarta Sans Light" pitchFamily="34" charset="0"/>
                <a:ea typeface="Plus Jakarta Sans Light" pitchFamily="34" charset="-122"/>
                <a:cs typeface="Plus Jakarta Sans Light" pitchFamily="34" charset="-120"/>
              </a:rPr>
              <a:t>Unlocking Precision: A Step-by-Step Guide to Flawless DC Measurement Techniques</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56578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Precision Readings: Mastering Meter Selection</a:t>
            </a:r>
            <a:endParaRPr lang="en-US" sz="2300" dirty="0"/>
          </a:p>
        </p:txBody>
      </p:sp>
      <p:sp>
        <p:nvSpPr>
          <p:cNvPr id="3" name="Text 1"/>
          <p:cNvSpPr/>
          <p:nvPr/>
        </p:nvSpPr>
        <p:spPr>
          <a:xfrm>
            <a:off x="548640" y="133731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Range Accuracy</a:t>
            </a:r>
            <a:endParaRPr lang="en-US" sz="1500" dirty="0"/>
          </a:p>
        </p:txBody>
      </p:sp>
      <p:sp>
        <p:nvSpPr>
          <p:cNvPr id="4" name="Text 2"/>
          <p:cNvSpPr/>
          <p:nvPr/>
        </p:nvSpPr>
        <p:spPr>
          <a:xfrm>
            <a:off x="548640" y="221170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Error Margin</a:t>
            </a:r>
            <a:endParaRPr lang="en-US" sz="1500" dirty="0"/>
          </a:p>
        </p:txBody>
      </p:sp>
      <p:sp>
        <p:nvSpPr>
          <p:cNvPr id="5" name="Text 3"/>
          <p:cNvSpPr/>
          <p:nvPr/>
        </p:nvSpPr>
        <p:spPr>
          <a:xfrm>
            <a:off x="548640" y="308610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Resolution Level</a:t>
            </a:r>
            <a:endParaRPr lang="en-US" sz="1500" dirty="0"/>
          </a:p>
        </p:txBody>
      </p:sp>
      <p:sp>
        <p:nvSpPr>
          <p:cNvPr id="6" name="Text 4"/>
          <p:cNvSpPr/>
          <p:nvPr/>
        </p:nvSpPr>
        <p:spPr>
          <a:xfrm>
            <a:off x="548640" y="396049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Reading Stability</a:t>
            </a:r>
            <a:endParaRPr lang="en-US" sz="1500" dirty="0"/>
          </a:p>
        </p:txBody>
      </p:sp>
      <p:pic>
        <p:nvPicPr>
          <p:cNvPr id="7" name="Image 0" descr="https://djgurnpwsdoqjscwqbsj.supabase.co/storage/v1/object/public/presentation-templates-data/custom3/box_metrics.png">    </p:cNvPr>
          <p:cNvPicPr>
            <a:picLocks noChangeAspect="1"/>
          </p:cNvPicPr>
          <p:nvPr/>
        </p:nvPicPr>
        <p:blipFill>
          <a:blip r:embed="rId2"/>
          <a:stretch>
            <a:fillRect/>
          </a:stretch>
        </p:blipFill>
        <p:spPr>
          <a:xfrm>
            <a:off x="7132320" y="1260158"/>
            <a:ext cx="1371600" cy="411480"/>
          </a:xfrm>
          <a:prstGeom prst="rect">
            <a:avLst/>
          </a:prstGeom>
        </p:spPr>
      </p:pic>
      <p:pic>
        <p:nvPicPr>
          <p:cNvPr id="8" name="Image 1" descr="https://djgurnpwsdoqjscwqbsj.supabase.co/storage/v1/object/public/presentation-templates-data/custom3/box_metrics.png">    </p:cNvPr>
          <p:cNvPicPr>
            <a:picLocks noChangeAspect="1"/>
          </p:cNvPicPr>
          <p:nvPr/>
        </p:nvPicPr>
        <p:blipFill>
          <a:blip r:embed="rId3"/>
          <a:stretch>
            <a:fillRect/>
          </a:stretch>
        </p:blipFill>
        <p:spPr>
          <a:xfrm>
            <a:off x="7132320" y="2134553"/>
            <a:ext cx="1371600" cy="411480"/>
          </a:xfrm>
          <a:prstGeom prst="rect">
            <a:avLst/>
          </a:prstGeom>
        </p:spPr>
      </p:pic>
      <p:pic>
        <p:nvPicPr>
          <p:cNvPr id="9" name="Image 2" descr="https://djgurnpwsdoqjscwqbsj.supabase.co/storage/v1/object/public/presentation-templates-data/custom3/box_metrics.png">    </p:cNvPr>
          <p:cNvPicPr>
            <a:picLocks noChangeAspect="1"/>
          </p:cNvPicPr>
          <p:nvPr/>
        </p:nvPicPr>
        <p:blipFill>
          <a:blip r:embed="rId4"/>
          <a:stretch>
            <a:fillRect/>
          </a:stretch>
        </p:blipFill>
        <p:spPr>
          <a:xfrm>
            <a:off x="7132320" y="3008948"/>
            <a:ext cx="1371600" cy="411480"/>
          </a:xfrm>
          <a:prstGeom prst="rect">
            <a:avLst/>
          </a:prstGeom>
        </p:spPr>
      </p:pic>
      <p:pic>
        <p:nvPicPr>
          <p:cNvPr id="10" name="Image 3" descr="https://djgurnpwsdoqjscwqbsj.supabase.co/storage/v1/object/public/presentation-templates-data/custom3/box_metrics.png">    </p:cNvPr>
          <p:cNvPicPr>
            <a:picLocks noChangeAspect="1"/>
          </p:cNvPicPr>
          <p:nvPr/>
        </p:nvPicPr>
        <p:blipFill>
          <a:blip r:embed="rId5"/>
          <a:stretch>
            <a:fillRect/>
          </a:stretch>
        </p:blipFill>
        <p:spPr>
          <a:xfrm>
            <a:off x="7132320" y="3883343"/>
            <a:ext cx="1371600" cy="411480"/>
          </a:xfrm>
          <a:prstGeom prst="rect">
            <a:avLst/>
          </a:prstGeom>
        </p:spPr>
      </p:pic>
      <p:sp>
        <p:nvSpPr>
          <p:cNvPr id="11" name="Text 5"/>
          <p:cNvSpPr/>
          <p:nvPr/>
        </p:nvSpPr>
        <p:spPr>
          <a:xfrm>
            <a:off x="7132320" y="126015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99.9%</a:t>
            </a:r>
            <a:endParaRPr lang="en-US" sz="1500" dirty="0"/>
          </a:p>
        </p:txBody>
      </p:sp>
      <p:sp>
        <p:nvSpPr>
          <p:cNvPr id="12" name="Text 6"/>
          <p:cNvSpPr/>
          <p:nvPr/>
        </p:nvSpPr>
        <p:spPr>
          <a:xfrm>
            <a:off x="7132320" y="213455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±0.5%</a:t>
            </a:r>
            <a:endParaRPr lang="en-US" sz="1500" dirty="0"/>
          </a:p>
        </p:txBody>
      </p:sp>
      <p:sp>
        <p:nvSpPr>
          <p:cNvPr id="13" name="Text 7"/>
          <p:cNvSpPr/>
          <p:nvPr/>
        </p:nvSpPr>
        <p:spPr>
          <a:xfrm>
            <a:off x="7132320" y="300894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1mV</a:t>
            </a:r>
            <a:endParaRPr lang="en-US" sz="1500" dirty="0"/>
          </a:p>
        </p:txBody>
      </p:sp>
      <p:sp>
        <p:nvSpPr>
          <p:cNvPr id="14" name="Text 8"/>
          <p:cNvSpPr/>
          <p:nvPr/>
        </p:nvSpPr>
        <p:spPr>
          <a:xfrm>
            <a:off x="7132320" y="388334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98%</a:t>
            </a:r>
            <a:endParaRPr lang="en-US" sz="1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Multimeter Accuracy Over Time</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Maintaining accuracy is crucial for reliable measurements.</a:t>
            </a:r>
            <a:endParaRPr lang="en-US" sz="900" dirty="0"/>
          </a:p>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Regular calibration and verification are essential practices.</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84B3AC"/>
          </a:solidFill>
          <a:ln w="12700">
            <a:solidFill>
              <a:srgbClr val="84B3AC"/>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Text 6"/>
          <p:cNvSpPr/>
          <p:nvPr/>
        </p:nvSpPr>
        <p:spPr>
          <a:xfrm>
            <a:off x="4663440" y="73552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1920</a:t>
            </a:r>
            <a:endParaRPr lang="en-US" sz="800" dirty="0"/>
          </a:p>
        </p:txBody>
      </p:sp>
      <p:sp>
        <p:nvSpPr>
          <p:cNvPr id="9" name="Text 7"/>
          <p:cNvSpPr/>
          <p:nvPr/>
        </p:nvSpPr>
        <p:spPr>
          <a:xfrm>
            <a:off x="4663440" y="102870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Early Concepts</a:t>
            </a:r>
            <a:endParaRPr lang="en-US" sz="1500" dirty="0"/>
          </a:p>
        </p:txBody>
      </p:sp>
      <p:sp>
        <p:nvSpPr>
          <p:cNvPr id="10" name="Text 8"/>
          <p:cNvSpPr/>
          <p:nvPr/>
        </p:nvSpPr>
        <p:spPr>
          <a:xfrm>
            <a:off x="4663440" y="128587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The fundamental principles of electrical measurement were being explored, laying the groundwork for future multimeter development. Early instruments focused on basic voltage and current readings with limited accuracy.</a:t>
            </a:r>
            <a:endParaRPr lang="en-US" sz="700" dirty="0"/>
          </a:p>
        </p:txBody>
      </p:sp>
      <p:sp>
        <p:nvSpPr>
          <p:cNvPr id="11" name="Shape 9"/>
          <p:cNvSpPr/>
          <p:nvPr/>
        </p:nvSpPr>
        <p:spPr>
          <a:xfrm>
            <a:off x="6556248" y="2021395"/>
            <a:ext cx="246888" cy="252032"/>
          </a:xfrm>
          <a:prstGeom prst="ellipse">
            <a:avLst/>
          </a:prstGeom>
          <a:solidFill>
            <a:srgbClr val="FFFFFF"/>
          </a:solidFill>
          <a:ln w="12700">
            <a:solidFill>
              <a:srgbClr val="FFFFFF"/>
            </a:solidFill>
            <a:prstDash val="solid"/>
          </a:ln>
        </p:spPr>
      </p:sp>
      <p:sp>
        <p:nvSpPr>
          <p:cNvPr id="12" name="Shape 10"/>
          <p:cNvSpPr/>
          <p:nvPr/>
        </p:nvSpPr>
        <p:spPr>
          <a:xfrm>
            <a:off x="6588252" y="2057400"/>
            <a:ext cx="182880" cy="180023"/>
          </a:xfrm>
          <a:prstGeom prst="ellipse">
            <a:avLst/>
          </a:prstGeom>
          <a:solidFill>
            <a:srgbClr val="84B3AC"/>
          </a:solidFill>
          <a:ln w="12700">
            <a:solidFill>
              <a:srgbClr val="84B3AC"/>
            </a:solidFill>
            <a:prstDash val="solid"/>
          </a:ln>
        </p:spPr>
      </p:sp>
      <p:sp>
        <p:nvSpPr>
          <p:cNvPr id="13" name="Text 11"/>
          <p:cNvSpPr/>
          <p:nvPr/>
        </p:nvSpPr>
        <p:spPr>
          <a:xfrm>
            <a:off x="6588252" y="2057400"/>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14" name="Text 12"/>
          <p:cNvSpPr/>
          <p:nvPr/>
        </p:nvSpPr>
        <p:spPr>
          <a:xfrm>
            <a:off x="6858000" y="2021395"/>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1950</a:t>
            </a:r>
            <a:endParaRPr lang="en-US" sz="800" dirty="0"/>
          </a:p>
        </p:txBody>
      </p:sp>
      <p:sp>
        <p:nvSpPr>
          <p:cNvPr id="15" name="Text 13"/>
          <p:cNvSpPr/>
          <p:nvPr/>
        </p:nvSpPr>
        <p:spPr>
          <a:xfrm>
            <a:off x="6858000" y="2314575"/>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Analog Advancements</a:t>
            </a:r>
            <a:endParaRPr lang="en-US" sz="1500" dirty="0"/>
          </a:p>
        </p:txBody>
      </p:sp>
      <p:sp>
        <p:nvSpPr>
          <p:cNvPr id="16" name="Text 14"/>
          <p:cNvSpPr/>
          <p:nvPr/>
        </p:nvSpPr>
        <p:spPr>
          <a:xfrm>
            <a:off x="6858000" y="2571750"/>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Analog multimeters gained popularity, relying on needle deflection to indicate readings. Calibration involved adjusting potentiometers and zero points to ensure accurate measurements against known standards, a meticulous and time-consuming process.</a:t>
            </a:r>
            <a:endParaRPr lang="en-US" sz="700" dirty="0"/>
          </a:p>
        </p:txBody>
      </p:sp>
      <p:sp>
        <p:nvSpPr>
          <p:cNvPr id="17" name="Shape 15"/>
          <p:cNvSpPr/>
          <p:nvPr/>
        </p:nvSpPr>
        <p:spPr>
          <a:xfrm>
            <a:off x="6556248" y="3307271"/>
            <a:ext cx="246888" cy="252032"/>
          </a:xfrm>
          <a:prstGeom prst="ellipse">
            <a:avLst/>
          </a:prstGeom>
          <a:solidFill>
            <a:srgbClr val="FFFFFF"/>
          </a:solidFill>
          <a:ln w="12700">
            <a:solidFill>
              <a:srgbClr val="FFFFFF"/>
            </a:solidFill>
            <a:prstDash val="solid"/>
          </a:ln>
        </p:spPr>
      </p:sp>
      <p:sp>
        <p:nvSpPr>
          <p:cNvPr id="18" name="Shape 16"/>
          <p:cNvSpPr/>
          <p:nvPr/>
        </p:nvSpPr>
        <p:spPr>
          <a:xfrm>
            <a:off x="6588252" y="3343275"/>
            <a:ext cx="182880" cy="180023"/>
          </a:xfrm>
          <a:prstGeom prst="ellipse">
            <a:avLst/>
          </a:prstGeom>
          <a:solidFill>
            <a:srgbClr val="84B3AC"/>
          </a:solidFill>
          <a:ln w="12700">
            <a:solidFill>
              <a:srgbClr val="84B3AC"/>
            </a:solidFill>
            <a:prstDash val="solid"/>
          </a:ln>
        </p:spPr>
      </p:sp>
      <p:sp>
        <p:nvSpPr>
          <p:cNvPr id="19" name="Text 17"/>
          <p:cNvSpPr/>
          <p:nvPr/>
        </p:nvSpPr>
        <p:spPr>
          <a:xfrm>
            <a:off x="6588252" y="334327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20" name="Text 18"/>
          <p:cNvSpPr/>
          <p:nvPr/>
        </p:nvSpPr>
        <p:spPr>
          <a:xfrm>
            <a:off x="4663440" y="330727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1980</a:t>
            </a:r>
            <a:endParaRPr lang="en-US" sz="800" dirty="0"/>
          </a:p>
        </p:txBody>
      </p:sp>
      <p:sp>
        <p:nvSpPr>
          <p:cNvPr id="21" name="Text 19"/>
          <p:cNvSpPr/>
          <p:nvPr/>
        </p:nvSpPr>
        <p:spPr>
          <a:xfrm>
            <a:off x="4663440" y="360045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Digital Revolution</a:t>
            </a:r>
            <a:endParaRPr lang="en-US" sz="1500" dirty="0"/>
          </a:p>
        </p:txBody>
      </p:sp>
      <p:sp>
        <p:nvSpPr>
          <p:cNvPr id="22" name="Text 20"/>
          <p:cNvSpPr/>
          <p:nvPr/>
        </p:nvSpPr>
        <p:spPr>
          <a:xfrm>
            <a:off x="4663440" y="385762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Digital multimeters (DMMs) emerged, offering improved precision and easier readability. Calibration procedures shifted to using digital references and automated adjustments, enhancing both accuracy and efficiency of verification processes.</a:t>
            </a:r>
            <a:endParaRPr lang="en-US" sz="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Multimeter Accuracy Over Time</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Maintaining accuracy is crucial for reliable measurements.</a:t>
            </a:r>
            <a:endParaRPr lang="en-US" sz="900" dirty="0"/>
          </a:p>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Regular calibration and verification are essential practices.</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84B3AC"/>
          </a:solidFill>
          <a:ln w="12700">
            <a:solidFill>
              <a:srgbClr val="84B3AC"/>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Text 6"/>
          <p:cNvSpPr/>
          <p:nvPr/>
        </p:nvSpPr>
        <p:spPr>
          <a:xfrm>
            <a:off x="4663440" y="73552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2010</a:t>
            </a:r>
            <a:endParaRPr lang="en-US" sz="800" dirty="0"/>
          </a:p>
        </p:txBody>
      </p:sp>
      <p:sp>
        <p:nvSpPr>
          <p:cNvPr id="9" name="Text 7"/>
          <p:cNvSpPr/>
          <p:nvPr/>
        </p:nvSpPr>
        <p:spPr>
          <a:xfrm>
            <a:off x="4663440" y="102870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Automated Verification</a:t>
            </a:r>
            <a:endParaRPr lang="en-US" sz="1500" dirty="0"/>
          </a:p>
        </p:txBody>
      </p:sp>
      <p:sp>
        <p:nvSpPr>
          <p:cNvPr id="10" name="Text 8"/>
          <p:cNvSpPr/>
          <p:nvPr/>
        </p:nvSpPr>
        <p:spPr>
          <a:xfrm>
            <a:off x="4663440" y="128587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Automated calibration systems became commonplace, allowing for rapid and comprehensive testing of multimeter accuracy. These systems utilize precise voltage and current sources, analyzing deviations and generating calibration reports to meet traceability requirements.</a:t>
            </a:r>
            <a:endParaRPr lang="en-US" sz="700" dirty="0"/>
          </a:p>
        </p:txBody>
      </p:sp>
      <p:sp>
        <p:nvSpPr>
          <p:cNvPr id="11" name="Shape 9"/>
          <p:cNvSpPr/>
          <p:nvPr/>
        </p:nvSpPr>
        <p:spPr>
          <a:xfrm>
            <a:off x="6556248" y="2021395"/>
            <a:ext cx="246888" cy="252032"/>
          </a:xfrm>
          <a:prstGeom prst="ellipse">
            <a:avLst/>
          </a:prstGeom>
          <a:solidFill>
            <a:srgbClr val="FFFFFF"/>
          </a:solidFill>
          <a:ln w="12700">
            <a:solidFill>
              <a:srgbClr val="FFFFFF"/>
            </a:solidFill>
            <a:prstDash val="solid"/>
          </a:ln>
        </p:spPr>
      </p:sp>
      <p:sp>
        <p:nvSpPr>
          <p:cNvPr id="12" name="Shape 10"/>
          <p:cNvSpPr/>
          <p:nvPr/>
        </p:nvSpPr>
        <p:spPr>
          <a:xfrm>
            <a:off x="6588252" y="2057400"/>
            <a:ext cx="182880" cy="180023"/>
          </a:xfrm>
          <a:prstGeom prst="ellipse">
            <a:avLst/>
          </a:prstGeom>
          <a:solidFill>
            <a:srgbClr val="84B3AC"/>
          </a:solidFill>
          <a:ln w="12700">
            <a:solidFill>
              <a:srgbClr val="84B3AC"/>
            </a:solidFill>
            <a:prstDash val="solid"/>
          </a:ln>
        </p:spPr>
      </p:sp>
      <p:sp>
        <p:nvSpPr>
          <p:cNvPr id="13" name="Text 11"/>
          <p:cNvSpPr/>
          <p:nvPr/>
        </p:nvSpPr>
        <p:spPr>
          <a:xfrm>
            <a:off x="6588252" y="2057400"/>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14" name="Text 12"/>
          <p:cNvSpPr/>
          <p:nvPr/>
        </p:nvSpPr>
        <p:spPr>
          <a:xfrm>
            <a:off x="6858000" y="2021395"/>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2024</a:t>
            </a:r>
            <a:endParaRPr lang="en-US" sz="800" dirty="0"/>
          </a:p>
        </p:txBody>
      </p:sp>
      <p:sp>
        <p:nvSpPr>
          <p:cNvPr id="15" name="Text 13"/>
          <p:cNvSpPr/>
          <p:nvPr/>
        </p:nvSpPr>
        <p:spPr>
          <a:xfrm>
            <a:off x="6858000" y="2314575"/>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Continuous Monitoring</a:t>
            </a:r>
            <a:endParaRPr lang="en-US" sz="1500" dirty="0"/>
          </a:p>
        </p:txBody>
      </p:sp>
      <p:sp>
        <p:nvSpPr>
          <p:cNvPr id="16" name="Text 14"/>
          <p:cNvSpPr/>
          <p:nvPr/>
        </p:nvSpPr>
        <p:spPr>
          <a:xfrm>
            <a:off x="6858000" y="2571750"/>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Modern multimeters now feature capabilities for self-calibration and continuous monitoring. These features alert users to potential accuracy drifts, enabling proactive maintenance and ensuring consistently reliable measurements. Cloud connectivity assists with calibration scheduling.</a:t>
            </a:r>
            <a:endParaRPr lang="en-US" sz="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Data Mastery: Analysis &amp; Best Practices</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1.Data Interpretation</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Carefully analyze measurement data to identify trends, patterns, and potential anomalies. Accuracy is key to drawing valid conclusions.</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2.Meticulous Records</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Maintain comprehensive and organized records of all measurements, observations, and experimental conditions. Documentation ensures reproducibility and traceability.</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3.Safety First</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Adhere strictly to all established safety procedures throughout the measurement and analysis process. Prioritize personal and environmental well-being.</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4.Result Validation</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Validate interpreted results using statistical methods and cross-referencing with existing knowledge. Confirm accuracy and identify possible errors.</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76072" y="668655"/>
            <a:ext cx="7680960" cy="274320"/>
          </a:xfrm>
          <a:prstGeom prst="rect">
            <a:avLst/>
          </a:prstGeom>
          <a:noFill/>
          <a:ln/>
        </p:spPr>
        <p:txBody>
          <a:bodyPr wrap="square" rtlCol="0" anchor="ctr"/>
          <a:lstStyle/>
          <a:p>
            <a:pPr algn="l" indent="0" marL="0">
              <a:buNone/>
            </a:pPr>
            <a:r>
              <a:rPr lang="en-US" sz="2300" b="1" dirty="0">
                <a:solidFill>
                  <a:srgbClr val="000000"/>
                </a:solidFill>
                <a:latin typeface="Plus Jakarta Sans" pitchFamily="34" charset="0"/>
                <a:ea typeface="Plus Jakarta Sans" pitchFamily="34" charset="-122"/>
                <a:cs typeface="Plus Jakarta Sans" pitchFamily="34" charset="-120"/>
              </a:rPr>
              <a:t>Table of Contents</a:t>
            </a:r>
            <a:endParaRPr lang="en-US" sz="2300" dirty="0"/>
          </a:p>
        </p:txBody>
      </p:sp>
      <p:pic>
        <p:nvPicPr>
          <p:cNvPr id="3" name="Image 0" descr="https://djgurnpwsdoqjscwqbsj.supabase.co/storage/v1/object/public/presentation-templates-data/bullet-point4/TOC_box.png">    </p:cNvPr>
          <p:cNvPicPr>
            <a:picLocks noChangeAspect="1"/>
          </p:cNvPicPr>
          <p:nvPr/>
        </p:nvPicPr>
        <p:blipFill>
          <a:blip r:embed="rId2"/>
          <a:stretch>
            <a:fillRect/>
          </a:stretch>
        </p:blipFill>
        <p:spPr>
          <a:xfrm>
            <a:off x="731520" y="1285875"/>
            <a:ext cx="3474720" cy="514350"/>
          </a:xfrm>
          <a:prstGeom prst="rect">
            <a:avLst/>
          </a:prstGeom>
        </p:spPr>
      </p:pic>
      <p:sp>
        <p:nvSpPr>
          <p:cNvPr id="4" name="Shape 1"/>
          <p:cNvSpPr/>
          <p:nvPr/>
        </p:nvSpPr>
        <p:spPr>
          <a:xfrm>
            <a:off x="640080" y="1388745"/>
            <a:ext cx="320040" cy="308610"/>
          </a:xfrm>
          <a:prstGeom prst="ellipse">
            <a:avLst/>
          </a:prstGeom>
          <a:solidFill>
            <a:srgbClr val="5EBBAE"/>
          </a:solidFill>
          <a:ln w="12700">
            <a:solidFill>
              <a:srgbClr val="17A33E"/>
            </a:solidFill>
            <a:prstDash val="solid"/>
          </a:ln>
        </p:spPr>
      </p:sp>
      <p:sp>
        <p:nvSpPr>
          <p:cNvPr id="5" name="Text 2"/>
          <p:cNvSpPr/>
          <p:nvPr/>
        </p:nvSpPr>
        <p:spPr>
          <a:xfrm>
            <a:off x="576072"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1</a:t>
            </a:r>
            <a:endParaRPr lang="en-US" sz="1400" dirty="0"/>
          </a:p>
        </p:txBody>
      </p:sp>
      <p:sp>
        <p:nvSpPr>
          <p:cNvPr id="6" name="Text 3"/>
          <p:cNvSpPr/>
          <p:nvPr/>
        </p:nvSpPr>
        <p:spPr>
          <a:xfrm>
            <a:off x="109728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DC Measurement Basics</a:t>
            </a:r>
            <a:endParaRPr lang="en-US" sz="1400" dirty="0"/>
          </a:p>
        </p:txBody>
      </p:sp>
      <p:pic>
        <p:nvPicPr>
          <p:cNvPr id="7" name="Image 1" descr="https://djgurnpwsdoqjscwqbsj.supabase.co/storage/v1/object/public/presentation-templates-data/bullet-point4/TOC_box.png">    </p:cNvPr>
          <p:cNvPicPr>
            <a:picLocks noChangeAspect="1"/>
          </p:cNvPicPr>
          <p:nvPr/>
        </p:nvPicPr>
        <p:blipFill>
          <a:blip r:embed="rId3"/>
          <a:stretch>
            <a:fillRect/>
          </a:stretch>
        </p:blipFill>
        <p:spPr>
          <a:xfrm>
            <a:off x="731520" y="2057400"/>
            <a:ext cx="3474720" cy="514350"/>
          </a:xfrm>
          <a:prstGeom prst="rect">
            <a:avLst/>
          </a:prstGeom>
        </p:spPr>
      </p:pic>
      <p:sp>
        <p:nvSpPr>
          <p:cNvPr id="8" name="Shape 4"/>
          <p:cNvSpPr/>
          <p:nvPr/>
        </p:nvSpPr>
        <p:spPr>
          <a:xfrm>
            <a:off x="640080" y="2160270"/>
            <a:ext cx="320040" cy="308610"/>
          </a:xfrm>
          <a:prstGeom prst="ellipse">
            <a:avLst/>
          </a:prstGeom>
          <a:solidFill>
            <a:srgbClr val="5EBBAE"/>
          </a:solidFill>
          <a:ln w="12700">
            <a:solidFill>
              <a:srgbClr val="17A33E"/>
            </a:solidFill>
            <a:prstDash val="solid"/>
          </a:ln>
        </p:spPr>
      </p:sp>
      <p:sp>
        <p:nvSpPr>
          <p:cNvPr id="9" name="Text 5"/>
          <p:cNvSpPr/>
          <p:nvPr/>
        </p:nvSpPr>
        <p:spPr>
          <a:xfrm>
            <a:off x="576072"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2</a:t>
            </a:r>
            <a:endParaRPr lang="en-US" sz="1400" dirty="0"/>
          </a:p>
        </p:txBody>
      </p:sp>
      <p:sp>
        <p:nvSpPr>
          <p:cNvPr id="10" name="Text 6"/>
          <p:cNvSpPr/>
          <p:nvPr/>
        </p:nvSpPr>
        <p:spPr>
          <a:xfrm>
            <a:off x="109728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DC Circuit Essentials</a:t>
            </a:r>
            <a:endParaRPr lang="en-US" sz="1400" dirty="0"/>
          </a:p>
        </p:txBody>
      </p:sp>
      <p:pic>
        <p:nvPicPr>
          <p:cNvPr id="11" name="Image 2" descr="https://djgurnpwsdoqjscwqbsj.supabase.co/storage/v1/object/public/presentation-templates-data/bullet-point4/TOC_box.png">    </p:cNvPr>
          <p:cNvPicPr>
            <a:picLocks noChangeAspect="1"/>
          </p:cNvPicPr>
          <p:nvPr/>
        </p:nvPicPr>
        <p:blipFill>
          <a:blip r:embed="rId4"/>
          <a:stretch>
            <a:fillRect/>
          </a:stretch>
        </p:blipFill>
        <p:spPr>
          <a:xfrm>
            <a:off x="731520" y="2828925"/>
            <a:ext cx="3474720" cy="514350"/>
          </a:xfrm>
          <a:prstGeom prst="rect">
            <a:avLst/>
          </a:prstGeom>
        </p:spPr>
      </p:pic>
      <p:sp>
        <p:nvSpPr>
          <p:cNvPr id="12" name="Shape 7"/>
          <p:cNvSpPr/>
          <p:nvPr/>
        </p:nvSpPr>
        <p:spPr>
          <a:xfrm>
            <a:off x="640080" y="2931795"/>
            <a:ext cx="320040" cy="308610"/>
          </a:xfrm>
          <a:prstGeom prst="ellipse">
            <a:avLst/>
          </a:prstGeom>
          <a:solidFill>
            <a:srgbClr val="5EBBAE"/>
          </a:solidFill>
          <a:ln w="12700">
            <a:solidFill>
              <a:srgbClr val="17A33E"/>
            </a:solidFill>
            <a:prstDash val="solid"/>
          </a:ln>
        </p:spPr>
      </p:sp>
      <p:sp>
        <p:nvSpPr>
          <p:cNvPr id="13" name="Text 8"/>
          <p:cNvSpPr/>
          <p:nvPr/>
        </p:nvSpPr>
        <p:spPr>
          <a:xfrm>
            <a:off x="576072" y="288036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3</a:t>
            </a:r>
            <a:endParaRPr lang="en-US" sz="1400" dirty="0"/>
          </a:p>
        </p:txBody>
      </p:sp>
      <p:sp>
        <p:nvSpPr>
          <p:cNvPr id="14" name="Text 9"/>
          <p:cNvSpPr/>
          <p:nvPr/>
        </p:nvSpPr>
        <p:spPr>
          <a:xfrm>
            <a:off x="1097280" y="288036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Power Up: Circuit Foundations</a:t>
            </a:r>
            <a:endParaRPr lang="en-US" sz="1400" dirty="0"/>
          </a:p>
        </p:txBody>
      </p:sp>
      <p:pic>
        <p:nvPicPr>
          <p:cNvPr id="15" name="Image 3" descr="https://djgurnpwsdoqjscwqbsj.supabase.co/storage/v1/object/public/presentation-templates-data/bullet-point4/TOC_box.png">    </p:cNvPr>
          <p:cNvPicPr>
            <a:picLocks noChangeAspect="1"/>
          </p:cNvPicPr>
          <p:nvPr/>
        </p:nvPicPr>
        <p:blipFill>
          <a:blip r:embed="rId5"/>
          <a:stretch>
            <a:fillRect/>
          </a:stretch>
        </p:blipFill>
        <p:spPr>
          <a:xfrm>
            <a:off x="731520" y="3600450"/>
            <a:ext cx="3474720" cy="514350"/>
          </a:xfrm>
          <a:prstGeom prst="rect">
            <a:avLst/>
          </a:prstGeom>
        </p:spPr>
      </p:pic>
      <p:sp>
        <p:nvSpPr>
          <p:cNvPr id="16" name="Shape 10"/>
          <p:cNvSpPr/>
          <p:nvPr/>
        </p:nvSpPr>
        <p:spPr>
          <a:xfrm>
            <a:off x="640080" y="3703320"/>
            <a:ext cx="320040" cy="308610"/>
          </a:xfrm>
          <a:prstGeom prst="ellipse">
            <a:avLst/>
          </a:prstGeom>
          <a:solidFill>
            <a:srgbClr val="5EBBAE"/>
          </a:solidFill>
          <a:ln w="12700">
            <a:solidFill>
              <a:srgbClr val="17A33E"/>
            </a:solidFill>
            <a:prstDash val="solid"/>
          </a:ln>
        </p:spPr>
      </p:sp>
      <p:sp>
        <p:nvSpPr>
          <p:cNvPr id="17" name="Text 11"/>
          <p:cNvSpPr/>
          <p:nvPr/>
        </p:nvSpPr>
        <p:spPr>
          <a:xfrm>
            <a:off x="576072" y="365188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4</a:t>
            </a:r>
            <a:endParaRPr lang="en-US" sz="1400" dirty="0"/>
          </a:p>
        </p:txBody>
      </p:sp>
      <p:sp>
        <p:nvSpPr>
          <p:cNvPr id="18" name="Text 12"/>
          <p:cNvSpPr/>
          <p:nvPr/>
        </p:nvSpPr>
        <p:spPr>
          <a:xfrm>
            <a:off x="1097280" y="365188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Multimeter Mastery: Step 2</a:t>
            </a:r>
            <a:endParaRPr lang="en-US" sz="1400" dirty="0"/>
          </a:p>
        </p:txBody>
      </p:sp>
      <p:pic>
        <p:nvPicPr>
          <p:cNvPr id="19" name="Image 4" descr="https://djgurnpwsdoqjscwqbsj.supabase.co/storage/v1/object/public/presentation-templates-data/bullet-point4/TOC_box.png">    </p:cNvPr>
          <p:cNvPicPr>
            <a:picLocks noChangeAspect="1"/>
          </p:cNvPicPr>
          <p:nvPr/>
        </p:nvPicPr>
        <p:blipFill>
          <a:blip r:embed="rId6"/>
          <a:stretch>
            <a:fillRect/>
          </a:stretch>
        </p:blipFill>
        <p:spPr>
          <a:xfrm>
            <a:off x="5029200" y="1285875"/>
            <a:ext cx="3474720" cy="514350"/>
          </a:xfrm>
          <a:prstGeom prst="rect">
            <a:avLst/>
          </a:prstGeom>
        </p:spPr>
      </p:pic>
      <p:sp>
        <p:nvSpPr>
          <p:cNvPr id="20" name="Shape 13"/>
          <p:cNvSpPr/>
          <p:nvPr/>
        </p:nvSpPr>
        <p:spPr>
          <a:xfrm>
            <a:off x="4937760" y="1388745"/>
            <a:ext cx="320040" cy="308610"/>
          </a:xfrm>
          <a:prstGeom prst="ellipse">
            <a:avLst/>
          </a:prstGeom>
          <a:solidFill>
            <a:srgbClr val="5EBBAE"/>
          </a:solidFill>
          <a:ln w="12700">
            <a:solidFill>
              <a:srgbClr val="17A33E"/>
            </a:solidFill>
            <a:prstDash val="solid"/>
          </a:ln>
        </p:spPr>
      </p:sp>
      <p:sp>
        <p:nvSpPr>
          <p:cNvPr id="21" name="Text 14"/>
          <p:cNvSpPr/>
          <p:nvPr/>
        </p:nvSpPr>
        <p:spPr>
          <a:xfrm>
            <a:off x="4892040"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5</a:t>
            </a:r>
            <a:endParaRPr lang="en-US" sz="1400" dirty="0"/>
          </a:p>
        </p:txBody>
      </p:sp>
      <p:sp>
        <p:nvSpPr>
          <p:cNvPr id="22" name="Text 15"/>
          <p:cNvSpPr/>
          <p:nvPr/>
        </p:nvSpPr>
        <p:spPr>
          <a:xfrm>
            <a:off x="539496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Voltage Unveiled: Parallel Connection</a:t>
            </a:r>
            <a:endParaRPr lang="en-US" sz="1400" dirty="0"/>
          </a:p>
        </p:txBody>
      </p:sp>
      <p:pic>
        <p:nvPicPr>
          <p:cNvPr id="23" name="Image 5" descr="https://djgurnpwsdoqjscwqbsj.supabase.co/storage/v1/object/public/presentation-templates-data/bullet-point4/TOC_box.png">    </p:cNvPr>
          <p:cNvPicPr>
            <a:picLocks noChangeAspect="1"/>
          </p:cNvPicPr>
          <p:nvPr/>
        </p:nvPicPr>
        <p:blipFill>
          <a:blip r:embed="rId7"/>
          <a:stretch>
            <a:fillRect/>
          </a:stretch>
        </p:blipFill>
        <p:spPr>
          <a:xfrm>
            <a:off x="5029200" y="2057400"/>
            <a:ext cx="3474720" cy="514350"/>
          </a:xfrm>
          <a:prstGeom prst="rect">
            <a:avLst/>
          </a:prstGeom>
        </p:spPr>
      </p:pic>
      <p:sp>
        <p:nvSpPr>
          <p:cNvPr id="24" name="Shape 16"/>
          <p:cNvSpPr/>
          <p:nvPr/>
        </p:nvSpPr>
        <p:spPr>
          <a:xfrm>
            <a:off x="4937760" y="2160270"/>
            <a:ext cx="320040" cy="308610"/>
          </a:xfrm>
          <a:prstGeom prst="ellipse">
            <a:avLst/>
          </a:prstGeom>
          <a:solidFill>
            <a:srgbClr val="5EBBAE"/>
          </a:solidFill>
          <a:ln w="12700">
            <a:solidFill>
              <a:srgbClr val="17A33E"/>
            </a:solidFill>
            <a:prstDash val="solid"/>
          </a:ln>
        </p:spPr>
      </p:sp>
      <p:sp>
        <p:nvSpPr>
          <p:cNvPr id="25" name="Text 17"/>
          <p:cNvSpPr/>
          <p:nvPr/>
        </p:nvSpPr>
        <p:spPr>
          <a:xfrm>
            <a:off x="4892040"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6</a:t>
            </a:r>
            <a:endParaRPr lang="en-US" sz="1400" dirty="0"/>
          </a:p>
        </p:txBody>
      </p:sp>
      <p:sp>
        <p:nvSpPr>
          <p:cNvPr id="26" name="Text 18"/>
          <p:cNvSpPr/>
          <p:nvPr/>
        </p:nvSpPr>
        <p:spPr>
          <a:xfrm>
            <a:off x="539496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Measuring Current: A Step-by-Step Guide</a:t>
            </a:r>
            <a:endParaRPr lang="en-US" sz="1400" dirty="0"/>
          </a:p>
        </p:txBody>
      </p:sp>
      <p:pic>
        <p:nvPicPr>
          <p:cNvPr id="27" name="Image 6" descr="https://djgurnpwsdoqjscwqbsj.supabase.co/storage/v1/object/public/presentation-templates-data/bullet-point4/TOC_box.png">    </p:cNvPr>
          <p:cNvPicPr>
            <a:picLocks noChangeAspect="1"/>
          </p:cNvPicPr>
          <p:nvPr/>
        </p:nvPicPr>
        <p:blipFill>
          <a:blip r:embed="rId8"/>
          <a:stretch>
            <a:fillRect/>
          </a:stretch>
        </p:blipFill>
        <p:spPr>
          <a:xfrm>
            <a:off x="5029200" y="2828925"/>
            <a:ext cx="3474720" cy="514350"/>
          </a:xfrm>
          <a:prstGeom prst="rect">
            <a:avLst/>
          </a:prstGeom>
        </p:spPr>
      </p:pic>
      <p:sp>
        <p:nvSpPr>
          <p:cNvPr id="28" name="Shape 19"/>
          <p:cNvSpPr/>
          <p:nvPr/>
        </p:nvSpPr>
        <p:spPr>
          <a:xfrm>
            <a:off x="4937760" y="2931795"/>
            <a:ext cx="320040" cy="308610"/>
          </a:xfrm>
          <a:prstGeom prst="ellipse">
            <a:avLst/>
          </a:prstGeom>
          <a:solidFill>
            <a:srgbClr val="5EBBAE"/>
          </a:solidFill>
          <a:ln w="12700">
            <a:solidFill>
              <a:srgbClr val="17A33E"/>
            </a:solidFill>
            <a:prstDash val="solid"/>
          </a:ln>
        </p:spPr>
      </p:sp>
      <p:sp>
        <p:nvSpPr>
          <p:cNvPr id="29" name="Text 20"/>
          <p:cNvSpPr/>
          <p:nvPr/>
        </p:nvSpPr>
        <p:spPr>
          <a:xfrm>
            <a:off x="4892040" y="288036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7</a:t>
            </a:r>
            <a:endParaRPr lang="en-US" sz="1400" dirty="0"/>
          </a:p>
        </p:txBody>
      </p:sp>
      <p:sp>
        <p:nvSpPr>
          <p:cNvPr id="30" name="Text 21"/>
          <p:cNvSpPr/>
          <p:nvPr/>
        </p:nvSpPr>
        <p:spPr>
          <a:xfrm>
            <a:off x="5394960" y="288036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Precision Readings: Mastering Meter Selection</a:t>
            </a:r>
            <a:endParaRPr lang="en-US" sz="1400" dirty="0"/>
          </a:p>
        </p:txBody>
      </p:sp>
      <p:pic>
        <p:nvPicPr>
          <p:cNvPr id="31" name="Image 7" descr="https://djgurnpwsdoqjscwqbsj.supabase.co/storage/v1/object/public/presentation-templates-data/bullet-point4/TOC_box.png">    </p:cNvPr>
          <p:cNvPicPr>
            <a:picLocks noChangeAspect="1"/>
          </p:cNvPicPr>
          <p:nvPr/>
        </p:nvPicPr>
        <p:blipFill>
          <a:blip r:embed="rId9"/>
          <a:stretch>
            <a:fillRect/>
          </a:stretch>
        </p:blipFill>
        <p:spPr>
          <a:xfrm>
            <a:off x="5029200" y="3600450"/>
            <a:ext cx="3474720" cy="514350"/>
          </a:xfrm>
          <a:prstGeom prst="rect">
            <a:avLst/>
          </a:prstGeom>
        </p:spPr>
      </p:pic>
      <p:sp>
        <p:nvSpPr>
          <p:cNvPr id="32" name="Shape 22"/>
          <p:cNvSpPr/>
          <p:nvPr/>
        </p:nvSpPr>
        <p:spPr>
          <a:xfrm>
            <a:off x="4937760" y="3703320"/>
            <a:ext cx="320040" cy="308610"/>
          </a:xfrm>
          <a:prstGeom prst="ellipse">
            <a:avLst/>
          </a:prstGeom>
          <a:solidFill>
            <a:srgbClr val="5EBBAE"/>
          </a:solidFill>
          <a:ln w="12700">
            <a:solidFill>
              <a:srgbClr val="17A33E"/>
            </a:solidFill>
            <a:prstDash val="solid"/>
          </a:ln>
        </p:spPr>
      </p:sp>
      <p:sp>
        <p:nvSpPr>
          <p:cNvPr id="33" name="Text 23"/>
          <p:cNvSpPr/>
          <p:nvPr/>
        </p:nvSpPr>
        <p:spPr>
          <a:xfrm>
            <a:off x="4892040" y="365188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8</a:t>
            </a:r>
            <a:endParaRPr lang="en-US" sz="1400" dirty="0"/>
          </a:p>
        </p:txBody>
      </p:sp>
      <p:sp>
        <p:nvSpPr>
          <p:cNvPr id="34" name="Text 24"/>
          <p:cNvSpPr/>
          <p:nvPr/>
        </p:nvSpPr>
        <p:spPr>
          <a:xfrm>
            <a:off x="5394960" y="365188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Multimeter Accuracy Over Time</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2" name="Image 0" descr="https://djgurnpwsdoqjscwqbsj.supabase.co/storage/v1/object/public/presentation-templates-data/bullet-point4/TOC_box.png">    </p:cNvPr>
          <p:cNvPicPr>
            <a:picLocks noChangeAspect="1"/>
          </p:cNvPicPr>
          <p:nvPr/>
        </p:nvPicPr>
        <p:blipFill>
          <a:blip r:embed="rId2"/>
          <a:stretch>
            <a:fillRect/>
          </a:stretch>
        </p:blipFill>
        <p:spPr>
          <a:xfrm>
            <a:off x="731520" y="1285875"/>
            <a:ext cx="3474720" cy="514350"/>
          </a:xfrm>
          <a:prstGeom prst="rect">
            <a:avLst/>
          </a:prstGeom>
        </p:spPr>
      </p:pic>
      <p:sp>
        <p:nvSpPr>
          <p:cNvPr id="3" name="Shape 0"/>
          <p:cNvSpPr/>
          <p:nvPr/>
        </p:nvSpPr>
        <p:spPr>
          <a:xfrm>
            <a:off x="640080" y="1388745"/>
            <a:ext cx="320040" cy="308610"/>
          </a:xfrm>
          <a:prstGeom prst="ellipse">
            <a:avLst/>
          </a:prstGeom>
          <a:solidFill>
            <a:srgbClr val="5EBBAE"/>
          </a:solidFill>
          <a:ln w="12700">
            <a:solidFill>
              <a:srgbClr val="17A33E"/>
            </a:solidFill>
            <a:prstDash val="solid"/>
          </a:ln>
        </p:spPr>
      </p:sp>
      <p:sp>
        <p:nvSpPr>
          <p:cNvPr id="4" name="Text 1"/>
          <p:cNvSpPr/>
          <p:nvPr/>
        </p:nvSpPr>
        <p:spPr>
          <a:xfrm>
            <a:off x="576072"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9</a:t>
            </a:r>
            <a:endParaRPr lang="en-US" sz="1400" dirty="0"/>
          </a:p>
        </p:txBody>
      </p:sp>
      <p:sp>
        <p:nvSpPr>
          <p:cNvPr id="5" name="Text 2"/>
          <p:cNvSpPr/>
          <p:nvPr/>
        </p:nvSpPr>
        <p:spPr>
          <a:xfrm>
            <a:off x="109728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Data Mastery: Analysis &amp; Best Practices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66865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DC Measurement Basics</a:t>
            </a:r>
            <a:endParaRPr lang="en-US" sz="2300" dirty="0"/>
          </a:p>
        </p:txBody>
      </p:sp>
      <p:sp>
        <p:nvSpPr>
          <p:cNvPr id="3" name="Text 1"/>
          <p:cNvSpPr/>
          <p:nvPr/>
        </p:nvSpPr>
        <p:spPr>
          <a:xfrm>
            <a:off x="548640" y="1285875"/>
            <a:ext cx="77724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Direct current flows in one direction, maintaining constant polarity and magnitude over time.</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DC measurements help analyze circuit behavior, troubleshoot issues, and verify design specifications effectively.</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Understanding DC characteristics is crucial for comprehending overall electronic circuit functionality and performance standards.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DC measurement is essential in power supplies, battery testing, and many other electronic applications practically.</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565785"/>
            <a:ext cx="8229600" cy="64008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DC Circuit Essentials</a:t>
            </a:r>
            <a:endParaRPr lang="en-US" sz="2300" dirty="0"/>
          </a:p>
        </p:txBody>
      </p:sp>
      <p:pic>
        <p:nvPicPr>
          <p:cNvPr id="3" name="Image 0" descr="https://djgurnpwsdoqjscwqbsj.supabase.co/storage/v1/object/public/presentation-templates-data/custom3/proscons-box.png">    </p:cNvPr>
          <p:cNvPicPr>
            <a:picLocks noChangeAspect="1"/>
          </p:cNvPicPr>
          <p:nvPr/>
        </p:nvPicPr>
        <p:blipFill>
          <a:blip r:embed="rId2"/>
          <a:stretch>
            <a:fillRect/>
          </a:stretch>
        </p:blipFill>
        <p:spPr>
          <a:xfrm>
            <a:off x="731520" y="1440180"/>
            <a:ext cx="3566160" cy="2931795"/>
          </a:xfrm>
          <a:prstGeom prst="rect">
            <a:avLst/>
          </a:prstGeom>
        </p:spPr>
      </p:pic>
      <p:pic>
        <p:nvPicPr>
          <p:cNvPr id="4" name="Image 1" descr="https://djgurnpwsdoqjscwqbsj.supabase.co/storage/v1/object/public/presentation-templates-data/custom3/proscons-box.png">    </p:cNvPr>
          <p:cNvPicPr>
            <a:picLocks noChangeAspect="1"/>
          </p:cNvPicPr>
          <p:nvPr/>
        </p:nvPicPr>
        <p:blipFill>
          <a:blip r:embed="rId3"/>
          <a:stretch>
            <a:fillRect/>
          </a:stretch>
        </p:blipFill>
        <p:spPr>
          <a:xfrm>
            <a:off x="4663440" y="1440180"/>
            <a:ext cx="3566160" cy="2931795"/>
          </a:xfrm>
          <a:prstGeom prst="rect">
            <a:avLst/>
          </a:prstGeom>
        </p:spPr>
      </p:pic>
      <p:sp>
        <p:nvSpPr>
          <p:cNvPr id="5" name="Text 1"/>
          <p:cNvSpPr/>
          <p:nvPr/>
        </p:nvSpPr>
        <p:spPr>
          <a:xfrm>
            <a:off x="82296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Key Advantages</a:t>
            </a:r>
            <a:endParaRPr lang="en-US" sz="1500" dirty="0"/>
          </a:p>
        </p:txBody>
      </p:sp>
      <p:sp>
        <p:nvSpPr>
          <p:cNvPr id="6" name="Shape 2"/>
          <p:cNvSpPr/>
          <p:nvPr/>
        </p:nvSpPr>
        <p:spPr>
          <a:xfrm>
            <a:off x="3749040" y="1568768"/>
            <a:ext cx="365760" cy="360045"/>
          </a:xfrm>
          <a:prstGeom prst="ellipse">
            <a:avLst/>
          </a:prstGeom>
          <a:solidFill>
            <a:srgbClr val="0A9C85"/>
          </a:solidFill>
          <a:ln w="12700">
            <a:solidFill>
              <a:srgbClr val="0A9C85"/>
            </a:solidFill>
            <a:prstDash val="solid"/>
          </a:ln>
        </p:spPr>
      </p:sp>
      <p:pic>
        <p:nvPicPr>
          <p:cNvPr id="7" name="Image 2" descr="preencoded.png">    </p:cNvPr>
          <p:cNvPicPr>
            <a:picLocks noChangeAspect="1"/>
          </p:cNvPicPr>
          <p:nvPr/>
        </p:nvPicPr>
        <p:blipFill>
          <a:blip r:embed="rId4"/>
          <a:stretch>
            <a:fillRect/>
          </a:stretch>
        </p:blipFill>
        <p:spPr>
          <a:xfrm>
            <a:off x="3840480" y="1625346"/>
            <a:ext cx="182880" cy="205740"/>
          </a:xfrm>
          <a:prstGeom prst="rect">
            <a:avLst/>
          </a:prstGeom>
        </p:spPr>
      </p:pic>
      <p:sp>
        <p:nvSpPr>
          <p:cNvPr id="8" name="Text 3"/>
          <p:cNvSpPr/>
          <p:nvPr/>
        </p:nvSpPr>
        <p:spPr>
          <a:xfrm>
            <a:off x="475488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Potential Drawbacks</a:t>
            </a:r>
            <a:endParaRPr lang="en-US" sz="1500" dirty="0"/>
          </a:p>
        </p:txBody>
      </p:sp>
      <p:sp>
        <p:nvSpPr>
          <p:cNvPr id="9" name="Shape 4"/>
          <p:cNvSpPr/>
          <p:nvPr/>
        </p:nvSpPr>
        <p:spPr>
          <a:xfrm>
            <a:off x="7680960" y="1568768"/>
            <a:ext cx="365760" cy="360045"/>
          </a:xfrm>
          <a:prstGeom prst="ellipse">
            <a:avLst/>
          </a:prstGeom>
          <a:solidFill>
            <a:srgbClr val="DA2828"/>
          </a:solidFill>
          <a:ln w="12700">
            <a:solidFill>
              <a:srgbClr val="DA2828"/>
            </a:solidFill>
            <a:prstDash val="solid"/>
          </a:ln>
        </p:spPr>
      </p:sp>
      <p:pic>
        <p:nvPicPr>
          <p:cNvPr id="10" name="Image 3" descr="preencoded.png">    </p:cNvPr>
          <p:cNvPicPr>
            <a:picLocks noChangeAspect="1"/>
          </p:cNvPicPr>
          <p:nvPr/>
        </p:nvPicPr>
        <p:blipFill>
          <a:blip r:embed="rId5"/>
          <a:stretch>
            <a:fillRect/>
          </a:stretch>
        </p:blipFill>
        <p:spPr>
          <a:xfrm>
            <a:off x="7772400" y="1640777"/>
            <a:ext cx="182880" cy="205740"/>
          </a:xfrm>
          <a:prstGeom prst="rect">
            <a:avLst/>
          </a:prstGeom>
        </p:spPr>
      </p:pic>
      <p:sp>
        <p:nvSpPr>
          <p:cNvPr id="11" name="Text 5"/>
          <p:cNvSpPr/>
          <p:nvPr/>
        </p:nvSpPr>
        <p:spPr>
          <a:xfrm>
            <a:off x="86868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Multimeters offer versatile measurements of voltage, current, and resistance, crucial for circuit analysis and troubleshooting.</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Power supplies provide stable and adjustable DC voltage, ensuring consistent circuit operation during experimentation and development.</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Breadboards enable rapid prototyping and circuit construction without soldering, facilitating experimentation and design iterations.</a:t>
            </a:r>
            <a:endParaRPr lang="en-US" sz="800" dirty="0"/>
          </a:p>
        </p:txBody>
      </p:sp>
      <p:sp>
        <p:nvSpPr>
          <p:cNvPr id="12" name="Text 6"/>
          <p:cNvSpPr/>
          <p:nvPr/>
        </p:nvSpPr>
        <p:spPr>
          <a:xfrm>
            <a:off x="480060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Initial investment in quality tools and equipment can be significant, especially for comprehensive testing and advanced projects.</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Learning to use measurement tools effectively requires time and practice to avoid errors and ensure accurate readings.</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Breadboards are not suitable for high-frequency or high-power circuits due to limited current capacity and parasitic effects.</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1028700"/>
            <a:ext cx="5029200" cy="274320"/>
          </a:xfrm>
          <a:prstGeom prst="rect">
            <a:avLst/>
          </a:prstGeom>
          <a:noFill/>
          <a:ln/>
        </p:spPr>
        <p:txBody>
          <a:bodyPr wrap="square" rtlCol="0" anchor="b"/>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Power Up: Circuit Foundations</a:t>
            </a:r>
            <a:endParaRPr lang="en-US" sz="2300" dirty="0"/>
          </a:p>
        </p:txBody>
      </p:sp>
      <p:pic>
        <p:nvPicPr>
          <p:cNvPr id="3" name="Image 0" descr="https://images.pexels.com/photos/12320170/pexels-photo-12320170.jpeg?auto=compress&amp;cs=tinysrgb&amp;fit=crop&amp;h=1200&amp;w=800">    </p:cNvPr>
          <p:cNvPicPr>
            <a:picLocks noChangeAspect="1"/>
          </p:cNvPicPr>
          <p:nvPr/>
        </p:nvPicPr>
        <p:blipFill>
          <a:blip r:embed="rId2"/>
          <a:stretch>
            <a:fillRect/>
          </a:stretch>
        </p:blipFill>
        <p:spPr>
          <a:xfrm>
            <a:off x="5943600" y="1028700"/>
            <a:ext cx="2468880" cy="3086100"/>
          </a:xfrm>
          <a:prstGeom prst="rect">
            <a:avLst/>
          </a:prstGeom>
        </p:spPr>
      </p:pic>
      <p:sp>
        <p:nvSpPr>
          <p:cNvPr id="4" name="Text 1"/>
          <p:cNvSpPr/>
          <p:nvPr/>
        </p:nvSpPr>
        <p:spPr>
          <a:xfrm>
            <a:off x="6035040" y="3703320"/>
            <a:ext cx="1828800" cy="457200"/>
          </a:xfrm>
          <a:prstGeom prst="rect">
            <a:avLst/>
          </a:prstGeom>
          <a:noFill/>
          <a:ln/>
        </p:spPr>
        <p:txBody>
          <a:bodyPr wrap="square" rtlCol="0" anchor="ctr"/>
          <a:lstStyle/>
          <a:p>
            <a:pPr indent="0" marL="0">
              <a:buNone/>
            </a:pPr>
            <a:r>
              <a:rPr lang="en-US" sz="800" u="sng" dirty="0">
                <a:solidFill>
                  <a:srgbClr val="FFFFFF"/>
                </a:solidFill>
                <a:hlinkClick r:id="rId3" invalidUrl="" action="" tgtFrame="" tooltip="Pexel" history="1" highlightClick="0" endSnd="0">
                  <a:extLst>
                    <a:ext uri="{A12FA001-AC4F-418D-AE19-62706E023703}">
                      <ahyp:hlinkClr xmlns:ahyp="http://schemas.microsoft.com/office/drawing/2018/hyperlinkcolor" val="tx"/>
                    </a:ext>
                  </a:extLst>
                </a:hlinkClick>
              </a:rPr>
              <a:t>Photo by Pexels</a:t>
            </a:r>
            <a:endParaRPr lang="en-US" sz="800" dirty="0"/>
          </a:p>
        </p:txBody>
      </p:sp>
      <p:sp>
        <p:nvSpPr>
          <p:cNvPr id="5" name="Text 2"/>
          <p:cNvSpPr/>
          <p:nvPr/>
        </p:nvSpPr>
        <p:spPr>
          <a:xfrm>
            <a:off x="548640" y="1543050"/>
            <a:ext cx="50292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Understand breadboard connectivity to effectively prototype. Rows and columns create pathways for component interaction.</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Strategic component placement ensures optimal circuit layout. Minimize wire lengths for better signal integrity.</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Precise wiring is paramount for a functional circuit. Double-check connections to prevent shorts and open circuits.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Connect the DC power supply with correct polarity. Confirm voltage level before powering the entire circuit.</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66865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Multimeter Mastery: Step 2</a:t>
            </a:r>
            <a:endParaRPr lang="en-US" sz="2300" dirty="0"/>
          </a:p>
        </p:txBody>
      </p:sp>
      <p:sp>
        <p:nvSpPr>
          <p:cNvPr id="3" name="Text 1"/>
          <p:cNvSpPr/>
          <p:nvPr/>
        </p:nvSpPr>
        <p:spPr>
          <a:xfrm>
            <a:off x="548640" y="1285875"/>
            <a:ext cx="77724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Choose DC voltage or current on your multimeter. This aligns with the target measurement.</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Your desired parameter (voltage/current) dictates the mode. Precision starts with correct selection.</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Confirm the DC setting. Alternating current measurements require a different setting altogether.</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Incorrect mode leads to faulty readings. Double check before probing any circuit elements.</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1028700"/>
            <a:ext cx="5029200" cy="274320"/>
          </a:xfrm>
          <a:prstGeom prst="rect">
            <a:avLst/>
          </a:prstGeom>
          <a:noFill/>
          <a:ln/>
        </p:spPr>
        <p:txBody>
          <a:bodyPr wrap="square" rtlCol="0" anchor="b"/>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Voltage Unveiled: Parallel Connection</a:t>
            </a:r>
            <a:endParaRPr lang="en-US" sz="2300" dirty="0"/>
          </a:p>
        </p:txBody>
      </p:sp>
      <p:pic>
        <p:nvPicPr>
          <p:cNvPr id="3" name="Image 0" descr="https://images.pexels.com/photos/7858245/pexels-photo-7858245.jpeg?auto=compress&amp;cs=tinysrgb&amp;fit=crop&amp;h=1200&amp;w=800">    </p:cNvPr>
          <p:cNvPicPr>
            <a:picLocks noChangeAspect="1"/>
          </p:cNvPicPr>
          <p:nvPr/>
        </p:nvPicPr>
        <p:blipFill>
          <a:blip r:embed="rId2"/>
          <a:stretch>
            <a:fillRect/>
          </a:stretch>
        </p:blipFill>
        <p:spPr>
          <a:xfrm>
            <a:off x="5943600" y="1028700"/>
            <a:ext cx="2468880" cy="3086100"/>
          </a:xfrm>
          <a:prstGeom prst="rect">
            <a:avLst/>
          </a:prstGeom>
        </p:spPr>
      </p:pic>
      <p:sp>
        <p:nvSpPr>
          <p:cNvPr id="4" name="Text 1"/>
          <p:cNvSpPr/>
          <p:nvPr/>
        </p:nvSpPr>
        <p:spPr>
          <a:xfrm>
            <a:off x="6035040" y="3703320"/>
            <a:ext cx="1828800" cy="457200"/>
          </a:xfrm>
          <a:prstGeom prst="rect">
            <a:avLst/>
          </a:prstGeom>
          <a:noFill/>
          <a:ln/>
        </p:spPr>
        <p:txBody>
          <a:bodyPr wrap="square" rtlCol="0" anchor="ctr"/>
          <a:lstStyle/>
          <a:p>
            <a:pPr indent="0" marL="0">
              <a:buNone/>
            </a:pPr>
            <a:r>
              <a:rPr lang="en-US" sz="800" u="sng" dirty="0">
                <a:solidFill>
                  <a:srgbClr val="FFFFFF"/>
                </a:solidFill>
                <a:hlinkClick r:id="rId3" invalidUrl="" action="" tgtFrame="" tooltip="Pexel" history="1" highlightClick="0" endSnd="0">
                  <a:extLst>
                    <a:ext uri="{A12FA001-AC4F-418D-AE19-62706E023703}">
                      <ahyp:hlinkClr xmlns:ahyp="http://schemas.microsoft.com/office/drawing/2018/hyperlinkcolor" val="tx"/>
                    </a:ext>
                  </a:extLst>
                </a:hlinkClick>
              </a:rPr>
              <a:t>Photo by Pexels</a:t>
            </a:r>
            <a:endParaRPr lang="en-US" sz="800" dirty="0"/>
          </a:p>
        </p:txBody>
      </p:sp>
      <p:sp>
        <p:nvSpPr>
          <p:cNvPr id="5" name="Text 2"/>
          <p:cNvSpPr/>
          <p:nvPr/>
        </p:nvSpPr>
        <p:spPr>
          <a:xfrm>
            <a:off x="548640" y="1543050"/>
            <a:ext cx="50292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Connecting in parallel ensures the multimeter experiences the same voltage drop as the component being tested for accuracy.</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Configure your multimeter to the DC or AC voltage range, depending on the circuit's voltage type. Select carefully.</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Place the multimeter probes across the component's terminals, ensuring proper polarity if measuring DC voltage levels.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Observe the multimeter display to read the voltage value across the component. Note down the voltage readings carefully.</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56578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Measuring Current: A Step-by-Step Guide</a:t>
            </a:r>
            <a:endParaRPr lang="en-US" sz="2300" dirty="0"/>
          </a:p>
        </p:txBody>
      </p:sp>
      <p:sp>
        <p:nvSpPr>
          <p:cNvPr id="3" name="Text 1"/>
          <p:cNvSpPr/>
          <p:nvPr/>
        </p:nvSpPr>
        <p:spPr>
          <a:xfrm>
            <a:off x="548640" y="133731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Current Reading</a:t>
            </a:r>
            <a:endParaRPr lang="en-US" sz="1500" dirty="0"/>
          </a:p>
        </p:txBody>
      </p:sp>
      <p:sp>
        <p:nvSpPr>
          <p:cNvPr id="4" name="Text 2"/>
          <p:cNvSpPr/>
          <p:nvPr/>
        </p:nvSpPr>
        <p:spPr>
          <a:xfrm>
            <a:off x="548640" y="221170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Voltage Drop</a:t>
            </a:r>
            <a:endParaRPr lang="en-US" sz="1500" dirty="0"/>
          </a:p>
        </p:txBody>
      </p:sp>
      <p:sp>
        <p:nvSpPr>
          <p:cNvPr id="5" name="Text 3"/>
          <p:cNvSpPr/>
          <p:nvPr/>
        </p:nvSpPr>
        <p:spPr>
          <a:xfrm>
            <a:off x="548640" y="308610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Resistance Load</a:t>
            </a:r>
            <a:endParaRPr lang="en-US" sz="1500" dirty="0"/>
          </a:p>
        </p:txBody>
      </p:sp>
      <p:sp>
        <p:nvSpPr>
          <p:cNvPr id="6" name="Text 4"/>
          <p:cNvSpPr/>
          <p:nvPr/>
        </p:nvSpPr>
        <p:spPr>
          <a:xfrm>
            <a:off x="548640" y="396049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Measurement Error</a:t>
            </a:r>
            <a:endParaRPr lang="en-US" sz="1500" dirty="0"/>
          </a:p>
        </p:txBody>
      </p:sp>
      <p:pic>
        <p:nvPicPr>
          <p:cNvPr id="7" name="Image 0" descr="https://djgurnpwsdoqjscwqbsj.supabase.co/storage/v1/object/public/presentation-templates-data/custom3/box_metrics.png">    </p:cNvPr>
          <p:cNvPicPr>
            <a:picLocks noChangeAspect="1"/>
          </p:cNvPicPr>
          <p:nvPr/>
        </p:nvPicPr>
        <p:blipFill>
          <a:blip r:embed="rId2"/>
          <a:stretch>
            <a:fillRect/>
          </a:stretch>
        </p:blipFill>
        <p:spPr>
          <a:xfrm>
            <a:off x="7132320" y="1260158"/>
            <a:ext cx="1371600" cy="411480"/>
          </a:xfrm>
          <a:prstGeom prst="rect">
            <a:avLst/>
          </a:prstGeom>
        </p:spPr>
      </p:pic>
      <p:pic>
        <p:nvPicPr>
          <p:cNvPr id="8" name="Image 1" descr="https://djgurnpwsdoqjscwqbsj.supabase.co/storage/v1/object/public/presentation-templates-data/custom3/box_metrics.png">    </p:cNvPr>
          <p:cNvPicPr>
            <a:picLocks noChangeAspect="1"/>
          </p:cNvPicPr>
          <p:nvPr/>
        </p:nvPicPr>
        <p:blipFill>
          <a:blip r:embed="rId3"/>
          <a:stretch>
            <a:fillRect/>
          </a:stretch>
        </p:blipFill>
        <p:spPr>
          <a:xfrm>
            <a:off x="7132320" y="2134553"/>
            <a:ext cx="1371600" cy="411480"/>
          </a:xfrm>
          <a:prstGeom prst="rect">
            <a:avLst/>
          </a:prstGeom>
        </p:spPr>
      </p:pic>
      <p:pic>
        <p:nvPicPr>
          <p:cNvPr id="9" name="Image 2" descr="https://djgurnpwsdoqjscwqbsj.supabase.co/storage/v1/object/public/presentation-templates-data/custom3/box_metrics.png">    </p:cNvPr>
          <p:cNvPicPr>
            <a:picLocks noChangeAspect="1"/>
          </p:cNvPicPr>
          <p:nvPr/>
        </p:nvPicPr>
        <p:blipFill>
          <a:blip r:embed="rId4"/>
          <a:stretch>
            <a:fillRect/>
          </a:stretch>
        </p:blipFill>
        <p:spPr>
          <a:xfrm>
            <a:off x="7132320" y="3008948"/>
            <a:ext cx="1371600" cy="411480"/>
          </a:xfrm>
          <a:prstGeom prst="rect">
            <a:avLst/>
          </a:prstGeom>
        </p:spPr>
      </p:pic>
      <p:pic>
        <p:nvPicPr>
          <p:cNvPr id="10" name="Image 3" descr="https://djgurnpwsdoqjscwqbsj.supabase.co/storage/v1/object/public/presentation-templates-data/custom3/box_metrics.png">    </p:cNvPr>
          <p:cNvPicPr>
            <a:picLocks noChangeAspect="1"/>
          </p:cNvPicPr>
          <p:nvPr/>
        </p:nvPicPr>
        <p:blipFill>
          <a:blip r:embed="rId5"/>
          <a:stretch>
            <a:fillRect/>
          </a:stretch>
        </p:blipFill>
        <p:spPr>
          <a:xfrm>
            <a:off x="7132320" y="3883343"/>
            <a:ext cx="1371600" cy="411480"/>
          </a:xfrm>
          <a:prstGeom prst="rect">
            <a:avLst/>
          </a:prstGeom>
        </p:spPr>
      </p:pic>
      <p:sp>
        <p:nvSpPr>
          <p:cNvPr id="11" name="Text 5"/>
          <p:cNvSpPr/>
          <p:nvPr/>
        </p:nvSpPr>
        <p:spPr>
          <a:xfrm>
            <a:off x="7132320" y="126015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0.5A</a:t>
            </a:r>
            <a:endParaRPr lang="en-US" sz="1500" dirty="0"/>
          </a:p>
        </p:txBody>
      </p:sp>
      <p:sp>
        <p:nvSpPr>
          <p:cNvPr id="12" name="Text 6"/>
          <p:cNvSpPr/>
          <p:nvPr/>
        </p:nvSpPr>
        <p:spPr>
          <a:xfrm>
            <a:off x="7132320" y="213455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2.1V</a:t>
            </a:r>
            <a:endParaRPr lang="en-US" sz="1500" dirty="0"/>
          </a:p>
        </p:txBody>
      </p:sp>
      <p:sp>
        <p:nvSpPr>
          <p:cNvPr id="13" name="Text 7"/>
          <p:cNvSpPr/>
          <p:nvPr/>
        </p:nvSpPr>
        <p:spPr>
          <a:xfrm>
            <a:off x="7132320" y="300894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4.2Ω</a:t>
            </a:r>
            <a:endParaRPr lang="en-US" sz="1500" dirty="0"/>
          </a:p>
        </p:txBody>
      </p:sp>
      <p:sp>
        <p:nvSpPr>
          <p:cNvPr id="14" name="Text 8"/>
          <p:cNvSpPr/>
          <p:nvPr/>
        </p:nvSpPr>
        <p:spPr>
          <a:xfrm>
            <a:off x="7132320" y="388334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0.1%</a:t>
            </a:r>
            <a:endParaRPr lang="en-US" sz="1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2025-11-30T11:16:05Z</dcterms:created>
  <dcterms:modified xsi:type="dcterms:W3CDTF">2025-11-30T11:16:05Z</dcterms:modified>
</cp:coreProperties>
</file>