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2.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2.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2.xml"/><Relationship Id="rId7"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image" Target="../media/image-2-7.png"/><Relationship Id="rId8" Type="http://schemas.openxmlformats.org/officeDocument/2006/relationships/image" Target="../media/image-2-8.png"/><Relationship Id="rId9" Type="http://schemas.openxmlformats.org/officeDocument/2006/relationships/image" Target="../media/image-2-9.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2.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2.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jpeg"/><Relationship Id="rId3" Type="http://schemas.openxmlformats.org/officeDocument/2006/relationships/slideLayout" Target="../slideLayouts/slideLayout2.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3657600" y="1543050"/>
            <a:ext cx="1828800" cy="274320"/>
          </a:xfrm>
          <a:prstGeom prst="rect">
            <a:avLst/>
          </a:prstGeom>
          <a:noFill/>
          <a:ln/>
        </p:spPr>
        <p:txBody>
          <a:bodyPr wrap="square" rtlCol="0" anchor="b"/>
          <a:lstStyle/>
          <a:p>
            <a:pPr algn="ct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April 2025</a:t>
            </a:r>
            <a:endParaRPr lang="en-US" sz="1100" dirty="0"/>
          </a:p>
        </p:txBody>
      </p:sp>
      <p:pic>
        <p:nvPicPr>
          <p:cNvPr id="4" name="Image 1" descr="preencoded.png">    </p:cNvPr>
          <p:cNvPicPr>
            <a:picLocks noChangeAspect="1"/>
          </p:cNvPicPr>
          <p:nvPr/>
        </p:nvPicPr>
        <p:blipFill>
          <a:blip r:embed="rId2"/>
          <a:stretch>
            <a:fillRect/>
          </a:stretch>
        </p:blipFill>
        <p:spPr>
          <a:xfrm>
            <a:off x="1828800" y="1800225"/>
            <a:ext cx="5486400" cy="1028700"/>
          </a:xfrm>
          <a:prstGeom prst="rect">
            <a:avLst/>
          </a:prstGeom>
        </p:spPr>
      </p:pic>
      <p:sp>
        <p:nvSpPr>
          <p:cNvPr id="5" name="Text 1"/>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Unlock Your Potential: Mastering Emotional IQ</a:t>
            </a:r>
            <a:endParaRPr lang="en-US" sz="2400" dirty="0"/>
          </a:p>
        </p:txBody>
      </p:sp>
      <p:sp>
        <p:nvSpPr>
          <p:cNvPr id="6" name="Text 2"/>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Navigate Emotions for Peak Personal and Professional Success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Human Connection</a:t>
            </a:r>
            <a:endParaRPr lang="en-US" sz="2300" dirty="0"/>
          </a:p>
        </p:txBody>
      </p:sp>
      <p:pic>
        <p:nvPicPr>
          <p:cNvPr id="3" name="Image 0" descr="preencoded.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preencoded.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The Upside</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The Downside</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Stronger relationships are built through mutual understanding, fostering loyalty and trust in both personal and professional spheres.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Improved teamwork and collaboration arise from a shared sense of purpose and consideration for each member's contributions.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Enhanced problem-solving occurs when diverse perspectives are valued and emotional factors influencing decisions are acknowledged.</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Potential for emotional burnout or fatigue from consistently absorbing and processing the emotions of others, requiring self-care.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Risk of being taken advantage of by individuals who exploit empathetic tendencies for personal gain or manipulation.</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Difficulty making objective decisions when emotions heavily influence judgment, potentially leading to biased outcomes.</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EQ: Logic's Ally</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Self-Awareness Score</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Emotional Accuracy</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Decision Quality</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Gut Instinct</a:t>
            </a:r>
            <a:endParaRPr lang="en-US" sz="1500" dirty="0"/>
          </a:p>
        </p:txBody>
      </p:sp>
      <p:pic>
        <p:nvPicPr>
          <p:cNvPr id="7" name="Image 0" descr="preencoded.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preencoded.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preencoded.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preencoded.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85%</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7/10</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20%</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2k</a:t>
            </a:r>
            <a:endParaRPr lang="en-US"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Boost Your Emotional Intelligence</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EI is not fixed; it can be cultivated.</a:t>
            </a:r>
            <a:endParaRPr lang="en-US" sz="900" dirty="0"/>
          </a:p>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Develop it with practice, skills, and brain awareness.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FFE67F"/>
          </a:solidFill>
          <a:ln w="12700">
            <a:solidFill>
              <a:srgbClr val="FFE67F"/>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Shape 6"/>
          <p:cNvSpPr/>
          <p:nvPr/>
        </p:nvSpPr>
        <p:spPr>
          <a:xfrm>
            <a:off x="6556248" y="2021395"/>
            <a:ext cx="246888" cy="252032"/>
          </a:xfrm>
          <a:prstGeom prst="ellipse">
            <a:avLst/>
          </a:prstGeom>
          <a:solidFill>
            <a:srgbClr val="FFFFFF"/>
          </a:solidFill>
          <a:ln w="12700">
            <a:solidFill>
              <a:srgbClr val="FFFFFF"/>
            </a:solidFill>
            <a:prstDash val="solid"/>
          </a:ln>
        </p:spPr>
      </p:sp>
      <p:sp>
        <p:nvSpPr>
          <p:cNvPr id="9" name="Shape 7"/>
          <p:cNvSpPr/>
          <p:nvPr/>
        </p:nvSpPr>
        <p:spPr>
          <a:xfrm>
            <a:off x="6588252" y="2057400"/>
            <a:ext cx="182880" cy="180023"/>
          </a:xfrm>
          <a:prstGeom prst="ellipse">
            <a:avLst/>
          </a:prstGeom>
          <a:solidFill>
            <a:srgbClr val="FFE67F"/>
          </a:solidFill>
          <a:ln w="12700">
            <a:solidFill>
              <a:srgbClr val="FFE67F"/>
            </a:solidFill>
            <a:prstDash val="solid"/>
          </a:ln>
        </p:spPr>
      </p:sp>
      <p:sp>
        <p:nvSpPr>
          <p:cNvPr id="10" name="Text 8"/>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1" name="Shape 9"/>
          <p:cNvSpPr/>
          <p:nvPr/>
        </p:nvSpPr>
        <p:spPr>
          <a:xfrm>
            <a:off x="6556248" y="3307271"/>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3343275"/>
            <a:ext cx="182880" cy="180023"/>
          </a:xfrm>
          <a:prstGeom prst="ellipse">
            <a:avLst/>
          </a:prstGeom>
          <a:solidFill>
            <a:srgbClr val="FFE67F"/>
          </a:solidFill>
          <a:ln w="12700">
            <a:solidFill>
              <a:srgbClr val="FFE67F"/>
            </a:solidFill>
            <a:prstDash val="solid"/>
          </a:ln>
        </p:spPr>
      </p:sp>
      <p:sp>
        <p:nvSpPr>
          <p:cNvPr id="13" name="Text 11"/>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4663440" y="735521"/>
            <a:ext cx="1709928" cy="180023"/>
          </a:xfrm>
          <a:prstGeom prst="rect">
            <a:avLst/>
          </a:prstGeom>
          <a:noFill/>
          <a:ln/>
        </p:spPr>
        <p:txBody>
          <a:bodyPr wrap="square" rtlCol="0" anchor="ctr"/>
          <a:lstStyle/>
          <a:p>
            <a:pPr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2000</a:t>
            </a:r>
            <a:endParaRPr lang="en-US" sz="800" dirty="0"/>
          </a:p>
        </p:txBody>
      </p:sp>
      <p:sp>
        <p:nvSpPr>
          <p:cNvPr id="15" name="Text 13"/>
          <p:cNvSpPr/>
          <p:nvPr/>
        </p:nvSpPr>
        <p:spPr>
          <a:xfrm>
            <a:off x="4663440" y="1028700"/>
            <a:ext cx="1709928" cy="180023"/>
          </a:xfrm>
          <a:prstGeom prst="rect">
            <a:avLst/>
          </a:prstGeom>
          <a:noFill/>
          <a:ln/>
        </p:spPr>
        <p:txBody>
          <a:bodyPr wrap="square" rtlCol="0" anchor="ctr"/>
          <a:lstStyle/>
          <a:p>
            <a:pPr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Foundation of EI</a:t>
            </a:r>
            <a:endParaRPr lang="en-US" sz="1500" dirty="0"/>
          </a:p>
        </p:txBody>
      </p:sp>
      <p:sp>
        <p:nvSpPr>
          <p:cNvPr id="16" name="Text 14"/>
          <p:cNvSpPr/>
          <p:nvPr/>
        </p:nvSpPr>
        <p:spPr>
          <a:xfrm>
            <a:off x="4663440" y="1285875"/>
            <a:ext cx="1709928" cy="914400"/>
          </a:xfrm>
          <a:prstGeom prst="rect">
            <a:avLst/>
          </a:prstGeom>
          <a:noFill/>
          <a:ln/>
        </p:spPr>
        <p:txBody>
          <a:bodyPr wrap="square" rtlCol="0" anchor="t"/>
          <a:lstStyle/>
          <a:p>
            <a:pPr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Early research highlights EI's potential impact on personal and professional success. Focus on understanding emotions in oneself and others, setting the stage for future skill development and application in various real-world scenarios across career landscapes.</a:t>
            </a:r>
            <a:endParaRPr lang="en-US" sz="700" dirty="0"/>
          </a:p>
        </p:txBody>
      </p:sp>
      <p:sp>
        <p:nvSpPr>
          <p:cNvPr id="17" name="Text 15"/>
          <p:cNvSpPr/>
          <p:nvPr/>
        </p:nvSpPr>
        <p:spPr>
          <a:xfrm>
            <a:off x="6858000" y="2021395"/>
            <a:ext cx="1709928" cy="180023"/>
          </a:xfrm>
          <a:prstGeom prst="rect">
            <a:avLst/>
          </a:prstGeom>
          <a:noFill/>
          <a:ln/>
        </p:spPr>
        <p:txBody>
          <a:bodyPr wrap="square" rtlCol="0" anchor="t"/>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2008</a:t>
            </a:r>
            <a:endParaRPr lang="en-US" sz="800" dirty="0"/>
          </a:p>
        </p:txBody>
      </p:sp>
      <p:sp>
        <p:nvSpPr>
          <p:cNvPr id="18" name="Text 16"/>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Skills Implementation Starts</a:t>
            </a:r>
            <a:endParaRPr lang="en-US" sz="1500" dirty="0"/>
          </a:p>
        </p:txBody>
      </p:sp>
      <p:sp>
        <p:nvSpPr>
          <p:cNvPr id="19" name="Text 17"/>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Introduction of practical EI training programs and workshops in businesses. Participants start to learn self-awareness techniques, empathy building strategies, and conflict resolution methods, enhancing team collaboration and interpersonal relations within the company.</a:t>
            </a:r>
            <a:endParaRPr lang="en-US" sz="700" dirty="0"/>
          </a:p>
        </p:txBody>
      </p:sp>
      <p:sp>
        <p:nvSpPr>
          <p:cNvPr id="20" name="Text 18"/>
          <p:cNvSpPr/>
          <p:nvPr/>
        </p:nvSpPr>
        <p:spPr>
          <a:xfrm>
            <a:off x="4663440" y="3307271"/>
            <a:ext cx="1709928" cy="180023"/>
          </a:xfrm>
          <a:prstGeom prst="rect">
            <a:avLst/>
          </a:prstGeom>
          <a:noFill/>
          <a:ln/>
        </p:spPr>
        <p:txBody>
          <a:bodyPr wrap="square" rtlCol="0" anchor="ctr"/>
          <a:lstStyle/>
          <a:p>
            <a:pPr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2015</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Neuroscience Connection</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Neuroscience research reveals brain mechanisms underpinning emotional responses. This helps individuals understand triggers and manage reactions effectively. Enhanced comprehension paves the way for proactive emotional regulation techniques applicable in everyday work and life.</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Elevate Your EQ: A Path to Growth</a:t>
            </a:r>
            <a:endParaRPr lang="en-US" sz="2300" dirty="0"/>
          </a:p>
        </p:txBody>
      </p:sp>
      <p:pic>
        <p:nvPicPr>
          <p:cNvPr id="3" name="Image 0" descr="preencoded.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1.EI is Malleable</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Emotional intelligence isn't fixed; it's a skill you can actively cultivate and significantly improve over time.</a:t>
            </a:r>
            <a:endParaRPr lang="en-US" sz="900" dirty="0"/>
          </a:p>
        </p:txBody>
      </p:sp>
      <p:pic>
        <p:nvPicPr>
          <p:cNvPr id="6" name="Image 1" descr="preencoded.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2.Identify Weaknesses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Begin by pinpointing the specific areas within your emotional intelligence that require the most attention and development.</a:t>
            </a:r>
            <a:endParaRPr lang="en-US" sz="900" dirty="0"/>
          </a:p>
        </p:txBody>
      </p:sp>
      <p:pic>
        <p:nvPicPr>
          <p:cNvPr id="9" name="Image 2" descr="preencoded.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3.Focus Strategically</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Instead of spreading yourself thin, concentrate your efforts on one area at a time for optimal results.</a:t>
            </a:r>
            <a:endParaRPr lang="en-US" sz="900" dirty="0"/>
          </a:p>
        </p:txBody>
      </p:sp>
      <p:pic>
        <p:nvPicPr>
          <p:cNvPr id="12" name="Image 3" descr="preencoded.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4.Practice Deliberately</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Consciously practice new behaviors and responses in real-world situations to solidify your emotional skills.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4" name="Image 1" descr="preencoded.png">    </p:cNvPr>
          <p:cNvPicPr>
            <a:picLocks noChangeAspect="1"/>
          </p:cNvPicPr>
          <p:nvPr/>
        </p:nvPicPr>
        <p:blipFill>
          <a:blip r:embed="rId2"/>
          <a:stretch>
            <a:fillRect/>
          </a:stretch>
        </p:blipFill>
        <p:spPr>
          <a:xfrm>
            <a:off x="731520" y="1285875"/>
            <a:ext cx="3474720" cy="514350"/>
          </a:xfrm>
          <a:prstGeom prst="rect">
            <a:avLst/>
          </a:prstGeom>
        </p:spPr>
      </p:pic>
      <p:sp>
        <p:nvSpPr>
          <p:cNvPr id="5" name="Shape 1"/>
          <p:cNvSpPr/>
          <p:nvPr/>
        </p:nvSpPr>
        <p:spPr>
          <a:xfrm>
            <a:off x="640080" y="1388745"/>
            <a:ext cx="320040" cy="308610"/>
          </a:xfrm>
          <a:prstGeom prst="ellipse">
            <a:avLst/>
          </a:prstGeom>
          <a:solidFill>
            <a:srgbClr val="FFE67F"/>
          </a:solidFill>
          <a:ln w="12700">
            <a:solidFill>
              <a:srgbClr val="000000"/>
            </a:solidFill>
            <a:prstDash val="solid"/>
          </a:ln>
        </p:spPr>
      </p:sp>
      <p:sp>
        <p:nvSpPr>
          <p:cNvPr id="6"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7"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Emotional Intelligence</a:t>
            </a:r>
            <a:endParaRPr lang="en-US" sz="1400" dirty="0"/>
          </a:p>
        </p:txBody>
      </p:sp>
      <p:pic>
        <p:nvPicPr>
          <p:cNvPr id="8" name="Image 2" descr="preencoded.png">    </p:cNvPr>
          <p:cNvPicPr>
            <a:picLocks noChangeAspect="1"/>
          </p:cNvPicPr>
          <p:nvPr/>
        </p:nvPicPr>
        <p:blipFill>
          <a:blip r:embed="rId3"/>
          <a:stretch>
            <a:fillRect/>
          </a:stretch>
        </p:blipFill>
        <p:spPr>
          <a:xfrm>
            <a:off x="731520" y="2057400"/>
            <a:ext cx="3474720" cy="514350"/>
          </a:xfrm>
          <a:prstGeom prst="rect">
            <a:avLst/>
          </a:prstGeom>
        </p:spPr>
      </p:pic>
      <p:sp>
        <p:nvSpPr>
          <p:cNvPr id="9" name="Shape 4"/>
          <p:cNvSpPr/>
          <p:nvPr/>
        </p:nvSpPr>
        <p:spPr>
          <a:xfrm>
            <a:off x="640080" y="2160270"/>
            <a:ext cx="320040" cy="308610"/>
          </a:xfrm>
          <a:prstGeom prst="ellipse">
            <a:avLst/>
          </a:prstGeom>
          <a:solidFill>
            <a:srgbClr val="FFE67F"/>
          </a:solidFill>
          <a:ln w="12700">
            <a:solidFill>
              <a:srgbClr val="000000"/>
            </a:solidFill>
            <a:prstDash val="solid"/>
          </a:ln>
        </p:spPr>
      </p:sp>
      <p:sp>
        <p:nvSpPr>
          <p:cNvPr id="10"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1"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Emotional Intelligence: The X Factor</a:t>
            </a:r>
            <a:endParaRPr lang="en-US" sz="1400" dirty="0"/>
          </a:p>
        </p:txBody>
      </p:sp>
      <p:pic>
        <p:nvPicPr>
          <p:cNvPr id="12" name="Image 3" descr="preencoded.png">    </p:cNvPr>
          <p:cNvPicPr>
            <a:picLocks noChangeAspect="1"/>
          </p:cNvPicPr>
          <p:nvPr/>
        </p:nvPicPr>
        <p:blipFill>
          <a:blip r:embed="rId4"/>
          <a:stretch>
            <a:fillRect/>
          </a:stretch>
        </p:blipFill>
        <p:spPr>
          <a:xfrm>
            <a:off x="731520" y="2828925"/>
            <a:ext cx="3474720" cy="514350"/>
          </a:xfrm>
          <a:prstGeom prst="rect">
            <a:avLst/>
          </a:prstGeom>
        </p:spPr>
      </p:pic>
      <p:sp>
        <p:nvSpPr>
          <p:cNvPr id="13" name="Shape 7"/>
          <p:cNvSpPr/>
          <p:nvPr/>
        </p:nvSpPr>
        <p:spPr>
          <a:xfrm>
            <a:off x="640080" y="2931795"/>
            <a:ext cx="320040" cy="308610"/>
          </a:xfrm>
          <a:prstGeom prst="ellipse">
            <a:avLst/>
          </a:prstGeom>
          <a:solidFill>
            <a:srgbClr val="FFE67F"/>
          </a:solidFill>
          <a:ln w="12700">
            <a:solidFill>
              <a:srgbClr val="000000"/>
            </a:solidFill>
            <a:prstDash val="solid"/>
          </a:ln>
        </p:spPr>
      </p:sp>
      <p:sp>
        <p:nvSpPr>
          <p:cNvPr id="14"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5"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Emotional Intelligence</a:t>
            </a:r>
            <a:endParaRPr lang="en-US" sz="1400" dirty="0"/>
          </a:p>
        </p:txBody>
      </p:sp>
      <p:pic>
        <p:nvPicPr>
          <p:cNvPr id="16" name="Image 4" descr="preencoded.png">    </p:cNvPr>
          <p:cNvPicPr>
            <a:picLocks noChangeAspect="1"/>
          </p:cNvPicPr>
          <p:nvPr/>
        </p:nvPicPr>
        <p:blipFill>
          <a:blip r:embed="rId5"/>
          <a:stretch>
            <a:fillRect/>
          </a:stretch>
        </p:blipFill>
        <p:spPr>
          <a:xfrm>
            <a:off x="731520" y="3600450"/>
            <a:ext cx="3474720" cy="514350"/>
          </a:xfrm>
          <a:prstGeom prst="rect">
            <a:avLst/>
          </a:prstGeom>
        </p:spPr>
      </p:pic>
      <p:sp>
        <p:nvSpPr>
          <p:cNvPr id="17" name="Shape 10"/>
          <p:cNvSpPr/>
          <p:nvPr/>
        </p:nvSpPr>
        <p:spPr>
          <a:xfrm>
            <a:off x="640080" y="3703320"/>
            <a:ext cx="320040" cy="308610"/>
          </a:xfrm>
          <a:prstGeom prst="ellipse">
            <a:avLst/>
          </a:prstGeom>
          <a:solidFill>
            <a:srgbClr val="FFE67F"/>
          </a:solidFill>
          <a:ln w="12700">
            <a:solidFill>
              <a:srgbClr val="000000"/>
            </a:solidFill>
            <a:prstDash val="solid"/>
          </a:ln>
        </p:spPr>
      </p:sp>
      <p:sp>
        <p:nvSpPr>
          <p:cNvPr id="18"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9"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Inner Mastery: A Path to Conscious Living</a:t>
            </a:r>
            <a:endParaRPr lang="en-US" sz="1400" dirty="0"/>
          </a:p>
        </p:txBody>
      </p:sp>
      <p:pic>
        <p:nvPicPr>
          <p:cNvPr id="20" name="Image 5" descr="preencoded.png">    </p:cNvPr>
          <p:cNvPicPr>
            <a:picLocks noChangeAspect="1"/>
          </p:cNvPicPr>
          <p:nvPr/>
        </p:nvPicPr>
        <p:blipFill>
          <a:blip r:embed="rId6"/>
          <a:stretch>
            <a:fillRect/>
          </a:stretch>
        </p:blipFill>
        <p:spPr>
          <a:xfrm>
            <a:off x="5029200" y="1285875"/>
            <a:ext cx="3474720" cy="514350"/>
          </a:xfrm>
          <a:prstGeom prst="rect">
            <a:avLst/>
          </a:prstGeom>
        </p:spPr>
      </p:pic>
      <p:sp>
        <p:nvSpPr>
          <p:cNvPr id="21" name="Shape 13"/>
          <p:cNvSpPr/>
          <p:nvPr/>
        </p:nvSpPr>
        <p:spPr>
          <a:xfrm>
            <a:off x="4937760" y="1388745"/>
            <a:ext cx="320040" cy="308610"/>
          </a:xfrm>
          <a:prstGeom prst="ellipse">
            <a:avLst/>
          </a:prstGeom>
          <a:solidFill>
            <a:srgbClr val="FFE67F"/>
          </a:solidFill>
          <a:ln w="12700">
            <a:solidFill>
              <a:srgbClr val="000000"/>
            </a:solidFill>
            <a:prstDash val="solid"/>
          </a:ln>
        </p:spPr>
      </p:sp>
      <p:sp>
        <p:nvSpPr>
          <p:cNvPr id="22"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3"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Ignite Your Inner Drive</a:t>
            </a:r>
            <a:endParaRPr lang="en-US" sz="1400" dirty="0"/>
          </a:p>
        </p:txBody>
      </p:sp>
      <p:pic>
        <p:nvPicPr>
          <p:cNvPr id="24" name="Image 6" descr="preencoded.png">    </p:cNvPr>
          <p:cNvPicPr>
            <a:picLocks noChangeAspect="1"/>
          </p:cNvPicPr>
          <p:nvPr/>
        </p:nvPicPr>
        <p:blipFill>
          <a:blip r:embed="rId7"/>
          <a:stretch>
            <a:fillRect/>
          </a:stretch>
        </p:blipFill>
        <p:spPr>
          <a:xfrm>
            <a:off x="5029200" y="2057400"/>
            <a:ext cx="3474720" cy="514350"/>
          </a:xfrm>
          <a:prstGeom prst="rect">
            <a:avLst/>
          </a:prstGeom>
        </p:spPr>
      </p:pic>
      <p:sp>
        <p:nvSpPr>
          <p:cNvPr id="25" name="Shape 16"/>
          <p:cNvSpPr/>
          <p:nvPr/>
        </p:nvSpPr>
        <p:spPr>
          <a:xfrm>
            <a:off x="4937760" y="2160270"/>
            <a:ext cx="320040" cy="308610"/>
          </a:xfrm>
          <a:prstGeom prst="ellipse">
            <a:avLst/>
          </a:prstGeom>
          <a:solidFill>
            <a:srgbClr val="FFE67F"/>
          </a:solidFill>
          <a:ln w="12700">
            <a:solidFill>
              <a:srgbClr val="000000"/>
            </a:solidFill>
            <a:prstDash val="solid"/>
          </a:ln>
        </p:spPr>
      </p:sp>
      <p:sp>
        <p:nvSpPr>
          <p:cNvPr id="26"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7"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Building Bridges: Social Intelligence</a:t>
            </a:r>
            <a:endParaRPr lang="en-US" sz="1400" dirty="0"/>
          </a:p>
        </p:txBody>
      </p:sp>
      <p:pic>
        <p:nvPicPr>
          <p:cNvPr id="28" name="Image 7" descr="preencoded.png">    </p:cNvPr>
          <p:cNvPicPr>
            <a:picLocks noChangeAspect="1"/>
          </p:cNvPicPr>
          <p:nvPr/>
        </p:nvPicPr>
        <p:blipFill>
          <a:blip r:embed="rId8"/>
          <a:stretch>
            <a:fillRect/>
          </a:stretch>
        </p:blipFill>
        <p:spPr>
          <a:xfrm>
            <a:off x="5029200" y="2828925"/>
            <a:ext cx="3474720" cy="514350"/>
          </a:xfrm>
          <a:prstGeom prst="rect">
            <a:avLst/>
          </a:prstGeom>
        </p:spPr>
      </p:pic>
      <p:sp>
        <p:nvSpPr>
          <p:cNvPr id="29" name="Shape 19"/>
          <p:cNvSpPr/>
          <p:nvPr/>
        </p:nvSpPr>
        <p:spPr>
          <a:xfrm>
            <a:off x="4937760" y="2931795"/>
            <a:ext cx="320040" cy="308610"/>
          </a:xfrm>
          <a:prstGeom prst="ellipse">
            <a:avLst/>
          </a:prstGeom>
          <a:solidFill>
            <a:srgbClr val="FFE67F"/>
          </a:solidFill>
          <a:ln w="12700">
            <a:solidFill>
              <a:srgbClr val="000000"/>
            </a:solidFill>
            <a:prstDash val="solid"/>
          </a:ln>
        </p:spPr>
      </p:sp>
      <p:sp>
        <p:nvSpPr>
          <p:cNvPr id="30"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1"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Human Connection</a:t>
            </a:r>
            <a:endParaRPr lang="en-US" sz="1400" dirty="0"/>
          </a:p>
        </p:txBody>
      </p:sp>
      <p:pic>
        <p:nvPicPr>
          <p:cNvPr id="32" name="Image 8" descr="preencoded.png">    </p:cNvPr>
          <p:cNvPicPr>
            <a:picLocks noChangeAspect="1"/>
          </p:cNvPicPr>
          <p:nvPr/>
        </p:nvPicPr>
        <p:blipFill>
          <a:blip r:embed="rId9"/>
          <a:stretch>
            <a:fillRect/>
          </a:stretch>
        </p:blipFill>
        <p:spPr>
          <a:xfrm>
            <a:off x="5029200" y="3600450"/>
            <a:ext cx="3474720" cy="514350"/>
          </a:xfrm>
          <a:prstGeom prst="rect">
            <a:avLst/>
          </a:prstGeom>
        </p:spPr>
      </p:pic>
      <p:sp>
        <p:nvSpPr>
          <p:cNvPr id="33" name="Shape 22"/>
          <p:cNvSpPr/>
          <p:nvPr/>
        </p:nvSpPr>
        <p:spPr>
          <a:xfrm>
            <a:off x="4937760" y="3703320"/>
            <a:ext cx="320040" cy="308610"/>
          </a:xfrm>
          <a:prstGeom prst="ellipse">
            <a:avLst/>
          </a:prstGeom>
          <a:solidFill>
            <a:srgbClr val="FFE67F"/>
          </a:solidFill>
          <a:ln w="12700">
            <a:solidFill>
              <a:srgbClr val="000000"/>
            </a:solidFill>
            <a:prstDash val="solid"/>
          </a:ln>
        </p:spPr>
      </p:sp>
      <p:sp>
        <p:nvSpPr>
          <p:cNvPr id="34"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5"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EQ: Logic's Ally</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4" name="Image 1" descr="preencoded.png">    </p:cNvPr>
          <p:cNvPicPr>
            <a:picLocks noChangeAspect="1"/>
          </p:cNvPicPr>
          <p:nvPr/>
        </p:nvPicPr>
        <p:blipFill>
          <a:blip r:embed="rId2"/>
          <a:stretch>
            <a:fillRect/>
          </a:stretch>
        </p:blipFill>
        <p:spPr>
          <a:xfrm>
            <a:off x="731520" y="1285875"/>
            <a:ext cx="3474720" cy="514350"/>
          </a:xfrm>
          <a:prstGeom prst="rect">
            <a:avLst/>
          </a:prstGeom>
        </p:spPr>
      </p:pic>
      <p:sp>
        <p:nvSpPr>
          <p:cNvPr id="5" name="Shape 1"/>
          <p:cNvSpPr/>
          <p:nvPr/>
        </p:nvSpPr>
        <p:spPr>
          <a:xfrm>
            <a:off x="640080" y="1388745"/>
            <a:ext cx="320040" cy="308610"/>
          </a:xfrm>
          <a:prstGeom prst="ellipse">
            <a:avLst/>
          </a:prstGeom>
          <a:solidFill>
            <a:srgbClr val="FFE67F"/>
          </a:solidFill>
          <a:ln w="12700">
            <a:solidFill>
              <a:srgbClr val="000000"/>
            </a:solidFill>
            <a:prstDash val="solid"/>
          </a:ln>
        </p:spPr>
      </p:sp>
      <p:sp>
        <p:nvSpPr>
          <p:cNvPr id="6"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7"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Boost Your Emotional Intelligence</a:t>
            </a:r>
            <a:endParaRPr lang="en-US" sz="1400" dirty="0"/>
          </a:p>
        </p:txBody>
      </p:sp>
      <p:pic>
        <p:nvPicPr>
          <p:cNvPr id="8" name="Image 2" descr="preencoded.png">    </p:cNvPr>
          <p:cNvPicPr>
            <a:picLocks noChangeAspect="1"/>
          </p:cNvPicPr>
          <p:nvPr/>
        </p:nvPicPr>
        <p:blipFill>
          <a:blip r:embed="rId3"/>
          <a:stretch>
            <a:fillRect/>
          </a:stretch>
        </p:blipFill>
        <p:spPr>
          <a:xfrm>
            <a:off x="731520" y="2057400"/>
            <a:ext cx="3474720" cy="514350"/>
          </a:xfrm>
          <a:prstGeom prst="rect">
            <a:avLst/>
          </a:prstGeom>
        </p:spPr>
      </p:pic>
      <p:sp>
        <p:nvSpPr>
          <p:cNvPr id="9" name="Shape 4"/>
          <p:cNvSpPr/>
          <p:nvPr/>
        </p:nvSpPr>
        <p:spPr>
          <a:xfrm>
            <a:off x="640080" y="2160270"/>
            <a:ext cx="320040" cy="308610"/>
          </a:xfrm>
          <a:prstGeom prst="ellipse">
            <a:avLst/>
          </a:prstGeom>
          <a:solidFill>
            <a:srgbClr val="FFE67F"/>
          </a:solidFill>
          <a:ln w="12700">
            <a:solidFill>
              <a:srgbClr val="000000"/>
            </a:solidFill>
            <a:prstDash val="solid"/>
          </a:ln>
        </p:spPr>
      </p:sp>
      <p:sp>
        <p:nvSpPr>
          <p:cNvPr id="10"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10</a:t>
            </a:r>
            <a:endParaRPr lang="en-US" sz="1400" dirty="0"/>
          </a:p>
        </p:txBody>
      </p:sp>
      <p:sp>
        <p:nvSpPr>
          <p:cNvPr id="11"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Elevate Your EQ: A Path to Growth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Emotional Intelligence</a:t>
            </a:r>
            <a:endParaRPr lang="en-US" sz="2300" dirty="0"/>
          </a:p>
        </p:txBody>
      </p:sp>
      <p:pic>
        <p:nvPicPr>
          <p:cNvPr id="3" name="Image 0" descr="preencoded.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1.Defining EI</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Emotional intelligence is understanding and managing emotions effectively for improved relationships and self-awareness.</a:t>
            </a:r>
            <a:endParaRPr lang="en-US" sz="900" dirty="0"/>
          </a:p>
        </p:txBody>
      </p:sp>
      <p:pic>
        <p:nvPicPr>
          <p:cNvPr id="6" name="Image 1" descr="preencoded.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2.Self-Awareness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Recognizing your own emotions, strengths, weaknesses, values, and impact on others is crucial for growth.</a:t>
            </a:r>
            <a:endParaRPr lang="en-US" sz="900" dirty="0"/>
          </a:p>
        </p:txBody>
      </p:sp>
      <p:pic>
        <p:nvPicPr>
          <p:cNvPr id="9" name="Image 2" descr="preencoded.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3.Self-Regulation</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Managing your emotions and impulses effectively; thinking before reacting and adapting to change.</a:t>
            </a:r>
            <a:endParaRPr lang="en-US" sz="900" dirty="0"/>
          </a:p>
        </p:txBody>
      </p:sp>
      <p:pic>
        <p:nvPicPr>
          <p:cNvPr id="12" name="Image 3" descr="preencoded.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4.Social Skills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Building rapport, managing relationships, and communicating effectively are key social intelligence aspects.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Emotional Intelligence: The X Factor</a:t>
            </a:r>
            <a:endParaRPr lang="en-US" sz="2300" dirty="0"/>
          </a:p>
        </p:txBody>
      </p:sp>
      <p:pic>
        <p:nvPicPr>
          <p:cNvPr id="3" name="Image 0" descr="preencoded.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preencoded.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Key Benefits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Downsides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Enhanced self-awareness allows for better understanding of one's own emotions and triggers, leading to improved self-management and decision-making.</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Stronger interpersonal skills foster deeper connections with colleagues and clients, facilitating collaboration and building trust for successful outcomes.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Improved communication skills enable clearer and more persuasive messaging, minimizing misunderstandings and maximizing the impact of interactions.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Over-analyzing emotions can lead to paralysis by analysis, hindering quick decision-making and responsiveness in fast-paced environments.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Excessive focus on others' feelings may result in neglecting one's own needs and boundaries, potentially leading to burnout and resentment.</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Misinterpreting emotional cues can create misunderstandings and strained relationships, despite best intentions and genuine empathy.</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Emotional Intelligence</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Being present and aware of your thoughts, feelings, and sensations without judgment. Essential for emotional regulation.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Recognizing your emotions, strengths, weaknesses, values, and motivations; the bedrock of emotional intelligence.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Managing your emotions effectively, controlling impulses, and adapting to changing circumstances in a healthy manner.</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Driving yourself to achieve goals, overcome obstacles, and maintain a positive outlook, regardless of challenges.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Inner Mastery: A Path to Conscious Living</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Mindfulness anchors you in the present, reducing reactivity and boosting awareness of your inner world.</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Understand your strengths and weaknesses to leverage potential and proactively address areas for growth.</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Master your emotions. Control reactions and choose responses that align with your goals and values.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Make decisions based on mindful awareness, leading to more aligned and beneficial outcomes in life.</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41148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Ignite Your Inner Drive</a:t>
            </a:r>
            <a:endParaRPr lang="en-US" sz="2300" dirty="0"/>
          </a:p>
        </p:txBody>
      </p:sp>
      <p:pic>
        <p:nvPicPr>
          <p:cNvPr id="3" name="Image 0" descr="https://images.pexels.com/photos/7793687/pexels-photo-7793687.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548640" y="1543050"/>
            <a:ext cx="41148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Ground your ambitions in reality. Understand limitations and potential roadblocks to build a solid foundation for success and avoid discouragement.</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Define your goals with precision. Clarity eliminates ambiguity, allowing for focused effort and efficient resource allocation towards desired outcomes.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Set goals that stretch you but remain within reach. Small victories build momentum and foster a sense of accomplishment, fueling further progress.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Regularly monitor your progress towards goals. This provides valuable insights, enabling timely adjustments and reinforces positive habits and behaviors.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Building Bridges: Social Intelligence</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Identify and understand your own feelings to better perceive those of others.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Cultivate empathy to connect with others on a deeper, more meaningful level.</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Improve communication skills to clearly convey your thoughts and understand others' perspectives.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Foster stronger interpersonal connections by building trust and rapport with others.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2025-04-16T14:06:21Z</dcterms:created>
  <dcterms:modified xsi:type="dcterms:W3CDTF">2025-04-16T14:06:21Z</dcterms:modified>
</cp:coreProperties>
</file>