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Default Extension="jpg" ContentType="image/jpg"/>
  <Default Extension="svg" ContentType="image/svg+xml"/>
  <Default Extension="png" ContentType="image/png"/>
  <Default Extension="gif" ContentType="image/gif"/>
  <Default Extension="m4v" ContentType="video/mp4"/>
  <Default Extension="mp4" ContentType="video/mp4"/>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s/slide1.xml" ContentType="application/vnd.openxmlformats-officedocument.presentationml.slide+xml"/>
  <Override PartName="/ppt/slideMasters/slideMaster2.xml" ContentType="application/vnd.openxmlformats-officedocument.presentationml.slideMaster+xml"/>
  <Override PartName="/ppt/slides/slide2.xml" ContentType="application/vnd.openxmlformats-officedocument.presentationml.slide+xml"/>
  <Override PartName="/ppt/slideMasters/slideMaster3.xml" ContentType="application/vnd.openxmlformats-officedocument.presentationml.slideMaster+xml"/>
  <Override PartName="/ppt/slides/slide3.xml" ContentType="application/vnd.openxmlformats-officedocument.presentationml.slide+xml"/>
  <Override PartName="/ppt/slideMasters/slideMaster4.xml" ContentType="application/vnd.openxmlformats-officedocument.presentationml.slideMaster+xml"/>
  <Override PartName="/ppt/slides/slide4.xml" ContentType="application/vnd.openxmlformats-officedocument.presentationml.slide+xml"/>
  <Override PartName="/ppt/slideMasters/slideMaster5.xml" ContentType="application/vnd.openxmlformats-officedocument.presentationml.slideMaster+xml"/>
  <Override PartName="/ppt/slides/slide5.xml" ContentType="application/vnd.openxmlformats-officedocument.presentationml.slide+xml"/>
  <Override PartName="/ppt/slideMasters/slideMaster6.xml" ContentType="application/vnd.openxmlformats-officedocument.presentationml.slideMaster+xml"/>
  <Override PartName="/ppt/slides/slide6.xml" ContentType="application/vnd.openxmlformats-officedocument.presentationml.slide+xml"/>
  <Override PartName="/ppt/slideMasters/slideMaster7.xml" ContentType="application/vnd.openxmlformats-officedocument.presentationml.slideMaster+xml"/>
  <Override PartName="/ppt/slides/slide7.xml" ContentType="application/vnd.openxmlformats-officedocument.presentationml.slide+xml"/>
  <Override PartName="/ppt/slideMasters/slideMaster8.xml" ContentType="application/vnd.openxmlformats-officedocument.presentationml.slideMaster+xml"/>
  <Override PartName="/ppt/slides/slide8.xml" ContentType="application/vnd.openxmlformats-officedocument.presentationml.slide+xml"/>
  <Override PartName="/ppt/slideMasters/slideMaster9.xml" ContentType="application/vnd.openxmlformats-officedocument.presentationml.slideMaster+xml"/>
  <Override PartName="/ppt/slides/slide9.xml" ContentType="application/vnd.openxmlformats-officedocument.presentationml.slide+xml"/>
  <Override PartName="/ppt/slideMasters/slideMaster10.xml" ContentType="application/vnd.openxmlformats-officedocument.presentationml.slideMaster+xml"/>
  <Override PartName="/ppt/slides/slide10.xml" ContentType="application/vnd.openxmlformats-officedocument.presentationml.slide+xml"/>
  <Override PartName="/ppt/slideMasters/slideMaster11.xml" ContentType="application/vnd.openxmlformats-officedocument.presentationml.slideMaster+xml"/>
  <Override PartName="/ppt/slides/slide11.xml" ContentType="application/vnd.openxmlformats-officedocument.presentationml.slide+xml"/>
  <Override PartName="/ppt/slideMasters/slideMaster12.xml" ContentType="application/vnd.openxmlformats-officedocument.presentationml.slideMaster+xml"/>
  <Override PartName="/ppt/slides/slide12.xml" ContentType="application/vnd.openxmlformats-officedocument.presentationml.slide+xml"/>
  <Override PartName="/ppt/slideMasters/slideMaster13.xml" ContentType="application/vnd.openxmlformats-officedocument.presentationml.slideMaster+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
		<Relationship Id="rId1" Type="http://schemas.openxmlformats.org/officeDocument/2006/relationships/extended-properties" Target="docProps/app.xml"/>
		<Relationship Id="rId2" Type="http://schemas.openxmlformats.org/package/2006/relationships/metadata/core-properties" Target="docProps/core.xml"/>
		<Relationship Id="rId3"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notesMasterIdLst>
    <p:notesMasterId r:id="rId15"/>
  </p:notesMasterIdLst>
  <p:sldSz cx="9144000" cy="5143500"/>
  <p:notesSz cx="51435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2F153-3F37-0F45-9E97-73ACFA13230C}" type="datetimeFigureOut">
              <a:rPr lang="en-US"/>
              <a:t>7/23/19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9CC1-C706-0F49-92D6-E571CC5EEA8F}" type="slidenum">
              <a:rPr lang="en-US"/>
              <a:t>‹#›</a:t>
            </a:fld>
            <a:endParaRPr lang="en-US"/>
          </a:p>
        </p:txBody>
      </p:sp>
    </p:spTree>
    <p:extLst>
      <p:ext uri="{BB962C8B-B14F-4D97-AF65-F5344CB8AC3E}">
        <p14:creationId xmlns:p14="http://schemas.microsoft.com/office/powerpoint/2010/main" val="102408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MASTER_SLIDE">
    <p:bg>
      <p:bgPr>
        <a:solidFill>
          <a:srgbClr val="FFFFFF"/>
        </a:solidFill>
      </p:bgPr>
    </p:bg>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MASTER_SLIDE">
    <p:bg>
      <p:bgPr>
        <a:solidFill>
          <a:srgbClr val="FFFFFF"/>
        </a:solidFill>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STER_SLIDE">
    <p:bg>
      <p:bgPr>
        <a:solidFill>
          <a:srgbClr val="FFFFFF"/>
        </a:solidFill>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MASTER_SLIDE">
    <p:bg>
      <p:bgPr>
        <a:solidFill>
          <a:srgbClr val="FFFFFF"/>
        </a:solidFill>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MASTER_SLIDE">
    <p:bg>
      <p:bgPr>
        <a:solidFill>
          <a:srgbClr val="FFFFFF"/>
        </a:solidFill>
      </p:bgPr>
    </p:bg>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MASTER_SLIDE">
    <p:bg>
      <p:bgPr>
        <a:solidFill>
          <a:srgbClr val="FFFFFF"/>
        </a:solidFill>
      </p:bgPr>
    </p:bg>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MASTER_SLIDE">
    <p:bg>
      <p:bgPr>
        <a:solidFill>
          <a:srgbClr val="FFFFFF"/>
        </a:solidFill>
      </p:bgPr>
    </p:bg>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ASTER_SLIDE">
    <p:bg>
      <p:bgPr>
        <a:solidFill>
          <a:srgbClr val="FFFFFF"/>
        </a:solidFill>
      </p:bgPr>
    </p:bg>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MASTER_SLIDE">
    <p:bg>
      <p:bgPr>
        <a:solidFill>
          <a:srgbClr val="FFFFFF"/>
        </a:solidFill>
      </p:bgPr>
    </p:bg>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MASTER_SLIDE">
    <p:bg>
      <p:bgPr>
        <a:solidFill>
          <a:srgbClr val="FFFFFF"/>
        </a:solidFill>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1.png"/><Relationship Id="rId2" Type="http://schemas.openxmlformats.org/officeDocument/2006/relationships/image" Target="../media/image-1-2.png"/><Relationship Id="rId3" Type="http://schemas.openxmlformats.org/officeDocument/2006/relationships/slideLayout" Target="../slideLayouts/slideLayout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image" Target="../media/Slide-10-image-1.png"/><Relationship Id="rId2" Type="http://schemas.openxmlformats.org/officeDocument/2006/relationships/slideLayout" Target="../slideLayouts/slideLayout2.xml"/><Relationship Id="rId3"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image" Target="../media/Slide-11-image-1.png"/><Relationship Id="rId2" Type="http://schemas.openxmlformats.org/officeDocument/2006/relationships/image" Target="../media/image-11-2.png"/><Relationship Id="rId3" Type="http://schemas.openxmlformats.org/officeDocument/2006/relationships/image" Target="../media/image-11-3.png"/><Relationship Id="rId4" Type="http://schemas.openxmlformats.org/officeDocument/2006/relationships/image" Target="../media/image-11-4.png"/><Relationship Id="rId5" Type="http://schemas.openxmlformats.org/officeDocument/2006/relationships/image" Target="../media/image-11-5.png"/><Relationship Id="rId6" Type="http://schemas.openxmlformats.org/officeDocument/2006/relationships/slideLayout" Target="../slideLayouts/slideLayout2.xml"/><Relationship Id="rId7"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image" Target="../media/Slide-12-image-1.png"/><Relationship Id="rId2" Type="http://schemas.openxmlformats.org/officeDocument/2006/relationships/image" Target="../media/image-12-2.png"/><Relationship Id="rId3" Type="http://schemas.openxmlformats.org/officeDocument/2006/relationships/image" Target="../media/image-12-3.png"/><Relationship Id="rId4" Type="http://schemas.openxmlformats.org/officeDocument/2006/relationships/image" Target="../media/image-12-4.png"/><Relationship Id="rId5" Type="http://schemas.openxmlformats.org/officeDocument/2006/relationships/image" Target="../media/image-12-5.png"/><Relationship Id="rId6" Type="http://schemas.openxmlformats.org/officeDocument/2006/relationships/slideLayout" Target="../slideLayouts/slideLayout2.xml"/><Relationship Id="rId7"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image" Target="../media/Slide-13-image-1.png"/><Relationship Id="rId2" Type="http://schemas.openxmlformats.org/officeDocument/2006/relationships/slideLayout" Target="../slideLayouts/slideLayout2.xml"/><Relationship Id="rId3"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image" Target="../media/image-2-1.png"/><Relationship Id="rId2" Type="http://schemas.openxmlformats.org/officeDocument/2006/relationships/image" Target="../media/image-2-2.png"/><Relationship Id="rId3" Type="http://schemas.openxmlformats.org/officeDocument/2006/relationships/image" Target="../media/image-2-3.png"/><Relationship Id="rId4" Type="http://schemas.openxmlformats.org/officeDocument/2006/relationships/image" Target="../media/image-2-4.png"/><Relationship Id="rId5" Type="http://schemas.openxmlformats.org/officeDocument/2006/relationships/image" Target="../media/image-2-5.png"/><Relationship Id="rId6" Type="http://schemas.openxmlformats.org/officeDocument/2006/relationships/image" Target="../media/image-2-6.png"/><Relationship Id="rId7" Type="http://schemas.openxmlformats.org/officeDocument/2006/relationships/image" Target="../media/image-2-7.png"/><Relationship Id="rId8" Type="http://schemas.openxmlformats.org/officeDocument/2006/relationships/image" Target="../media/image-2-8.png"/><Relationship Id="rId9" Type="http://schemas.openxmlformats.org/officeDocument/2006/relationships/image" Target="../media/image-2-9.png"/><Relationship Id="rId10" Type="http://schemas.openxmlformats.org/officeDocument/2006/relationships/slideLayout" Target="../slideLayouts/slideLayout1.xml"/><Relationship Id="rId11"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image" Target="../media/image-3-1.png"/><Relationship Id="rId2" Type="http://schemas.openxmlformats.org/officeDocument/2006/relationships/image" Target="../media/image-3-2.png"/><Relationship Id="rId3" Type="http://schemas.openxmlformats.org/officeDocument/2006/relationships/image" Target="../media/image-3-3.png"/><Relationship Id="rId4" Type="http://schemas.openxmlformats.org/officeDocument/2006/relationships/slideLayout" Target="../slideLayouts/slideLayout1.xml"/><Relationship Id="rId5"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image" Target="../media/Slide-4-image-1.png"/><Relationship Id="rId2" Type="http://schemas.openxmlformats.org/officeDocument/2006/relationships/image" Target="../media/image-4-2.png"/><Relationship Id="rId3" Type="http://schemas.openxmlformats.org/officeDocument/2006/relationships/image" Target="../media/image-4-3.png"/><Relationship Id="rId4" Type="http://schemas.openxmlformats.org/officeDocument/2006/relationships/image" Target="../media/image-4-4.png"/><Relationship Id="rId5" Type="http://schemas.openxmlformats.org/officeDocument/2006/relationships/image" Target="../media/image-4-5.png"/><Relationship Id="rId6" Type="http://schemas.openxmlformats.org/officeDocument/2006/relationships/slideLayout" Target="../slideLayouts/slideLayout2.xml"/><Relationship Id="rId7"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image" Target="../media/Slide-5-image-1.png"/><Relationship Id="rId2" Type="http://schemas.openxmlformats.org/officeDocument/2006/relationships/image" Target="../media/image-5-2.png"/><Relationship Id="rId3" Type="http://schemas.openxmlformats.org/officeDocument/2006/relationships/image" Target="../media/image-5-3.png"/><Relationship Id="rId4" Type="http://schemas.openxmlformats.org/officeDocument/2006/relationships/image" Target="../media/image-5-4.png"/><Relationship Id="rId5" Type="http://schemas.openxmlformats.org/officeDocument/2006/relationships/image" Target="../media/image-5-5.png"/><Relationship Id="rId6" Type="http://schemas.openxmlformats.org/officeDocument/2006/relationships/slideLayout" Target="../slideLayouts/slideLayout2.xml"/><Relationship Id="rId7"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image" Target="../media/Slide-6-image-1.png"/><Relationship Id="rId2" Type="http://schemas.openxmlformats.org/officeDocument/2006/relationships/image" Target="../media/image-6-2.png"/><Relationship Id="rId3" Type="http://schemas.openxmlformats.org/officeDocument/2006/relationships/image" Target="../media/image-6-3.png"/><Relationship Id="rId4" Type="http://schemas.openxmlformats.org/officeDocument/2006/relationships/image" Target="../media/image-6-4.png"/><Relationship Id="rId5" Type="http://schemas.openxmlformats.org/officeDocument/2006/relationships/image" Target="../media/image-6-5.png"/><Relationship Id="rId6" Type="http://schemas.openxmlformats.org/officeDocument/2006/relationships/slideLayout" Target="../slideLayouts/slideLayout2.xml"/><Relationship Id="rId7"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image" Target="../media/Slide-7-image-1.png"/><Relationship Id="rId2" Type="http://schemas.openxmlformats.org/officeDocument/2006/relationships/image" Target="../media/image-7-2.jpeg"/><Relationship Id="rId3" Type="http://schemas.openxmlformats.org/officeDocument/2006/relationships/slideLayout" Target="../slideLayouts/slideLayout2.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image" Target="../media/Slide-8-image-1.png"/><Relationship Id="rId2" Type="http://schemas.openxmlformats.org/officeDocument/2006/relationships/image" Target="../media/image-8-2.png"/><Relationship Id="rId3" Type="http://schemas.openxmlformats.org/officeDocument/2006/relationships/image" Target="../media/image-8-3.png"/><Relationship Id="rId4" Type="http://schemas.openxmlformats.org/officeDocument/2006/relationships/image" Target="../media/image-8-4.png"/><Relationship Id="rId5" Type="http://schemas.openxmlformats.org/officeDocument/2006/relationships/image" Target="../media/image-8-5.png"/><Relationship Id="rId6" Type="http://schemas.openxmlformats.org/officeDocument/2006/relationships/slideLayout" Target="../slideLayouts/slideLayout2.xml"/><Relationship Id="rId7"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image" Target="../media/Slide-9-image-1.png"/><Relationship Id="rId2" Type="http://schemas.openxmlformats.org/officeDocument/2006/relationships/slideLayout" Target="../slideLayouts/slideLayout2.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pic>
        <p:nvPicPr>
          <p:cNvPr id="2" name="Image 0" descr="preencoded.png">    </p:cNvPr>
          <p:cNvPicPr>
            <a:picLocks noChangeAspect="1"/>
          </p:cNvPicPr>
          <p:nvPr/>
        </p:nvPicPr>
        <p:blipFill>
          <a:blip r:embed="rId1"/>
          <a:stretch>
            <a:fillRect/>
          </a:stretch>
        </p:blipFill>
        <p:spPr>
          <a:xfrm>
            <a:off x="0" y="0"/>
            <a:ext cx="9144000" cy="5143500"/>
          </a:xfrm>
          <a:prstGeom prst="rect">
            <a:avLst/>
          </a:prstGeom>
        </p:spPr>
      </p:pic>
      <p:sp>
        <p:nvSpPr>
          <p:cNvPr id="3" name="Text 0"/>
          <p:cNvSpPr/>
          <p:nvPr/>
        </p:nvSpPr>
        <p:spPr>
          <a:xfrm>
            <a:off x="3657600" y="1543050"/>
            <a:ext cx="1828800" cy="274320"/>
          </a:xfrm>
          <a:prstGeom prst="rect">
            <a:avLst/>
          </a:prstGeom>
          <a:noFill/>
          <a:ln/>
        </p:spPr>
        <p:txBody>
          <a:bodyPr wrap="square" rtlCol="0" anchor="b"/>
          <a:lstStyle/>
          <a:p>
            <a:pPr algn="ctr" indent="0" marL="0">
              <a:buNone/>
            </a:pPr>
            <a:r>
              <a:rPr lang="en-US" sz="1100" dirty="0">
                <a:solidFill>
                  <a:srgbClr val="000000"/>
                </a:solidFill>
                <a:latin typeface="Plus Jakarta Sans Light" pitchFamily="34" charset="0"/>
                <a:ea typeface="Plus Jakarta Sans Light" pitchFamily="34" charset="-122"/>
                <a:cs typeface="Plus Jakarta Sans Light" pitchFamily="34" charset="-120"/>
              </a:rPr>
              <a:t>April 2025</a:t>
            </a:r>
            <a:endParaRPr lang="en-US" sz="1100" dirty="0"/>
          </a:p>
        </p:txBody>
      </p:sp>
      <p:pic>
        <p:nvPicPr>
          <p:cNvPr id="4" name="Image 1" descr="preencoded.png">    </p:cNvPr>
          <p:cNvPicPr>
            <a:picLocks noChangeAspect="1"/>
          </p:cNvPicPr>
          <p:nvPr/>
        </p:nvPicPr>
        <p:blipFill>
          <a:blip r:embed="rId2"/>
          <a:stretch>
            <a:fillRect/>
          </a:stretch>
        </p:blipFill>
        <p:spPr>
          <a:xfrm>
            <a:off x="1828800" y="1800225"/>
            <a:ext cx="5486400" cy="1028700"/>
          </a:xfrm>
          <a:prstGeom prst="rect">
            <a:avLst/>
          </a:prstGeom>
        </p:spPr>
      </p:pic>
      <p:sp>
        <p:nvSpPr>
          <p:cNvPr id="5" name="Text 1"/>
          <p:cNvSpPr/>
          <p:nvPr/>
        </p:nvSpPr>
        <p:spPr>
          <a:xfrm>
            <a:off x="1828800" y="1800225"/>
            <a:ext cx="5486400" cy="1028700"/>
          </a:xfrm>
          <a:prstGeom prst="rect">
            <a:avLst/>
          </a:prstGeom>
          <a:noFill/>
          <a:ln/>
        </p:spPr>
        <p:txBody>
          <a:bodyPr wrap="square" rtlCol="0" anchor="ctr"/>
          <a:lstStyle/>
          <a:p>
            <a:pPr algn="ctr" indent="0" marL="0">
              <a:buNone/>
            </a:pPr>
            <a:r>
              <a:rPr lang="en-US" sz="2400" b="1" dirty="0">
                <a:solidFill>
                  <a:srgbClr val="000000"/>
                </a:solidFill>
                <a:latin typeface="Plus Jakarta Sans" pitchFamily="34" charset="0"/>
                <a:ea typeface="Plus Jakarta Sans" pitchFamily="34" charset="-122"/>
                <a:cs typeface="Plus Jakarta Sans" pitchFamily="34" charset="-120"/>
              </a:rPr>
              <a:t>Unearthing Canada's Resources: A Mining Overview</a:t>
            </a:r>
            <a:endParaRPr lang="en-US" sz="2400" dirty="0"/>
          </a:p>
        </p:txBody>
      </p:sp>
      <p:sp>
        <p:nvSpPr>
          <p:cNvPr id="6" name="Text 2"/>
          <p:cNvSpPr/>
          <p:nvPr/>
        </p:nvSpPr>
        <p:spPr>
          <a:xfrm>
            <a:off x="2743200" y="2983230"/>
            <a:ext cx="3657600" cy="514350"/>
          </a:xfrm>
          <a:prstGeom prst="rect">
            <a:avLst/>
          </a:prstGeom>
          <a:noFill/>
          <a:ln/>
        </p:spPr>
        <p:txBody>
          <a:bodyPr wrap="square" rtlCol="0" anchor="t"/>
          <a:lstStyle/>
          <a:p>
            <a:pPr algn="ctr" indent="0" marL="0">
              <a:lnSpc>
                <a:spcPts val="1300"/>
              </a:lnSpc>
              <a:buNone/>
            </a:pPr>
            <a:r>
              <a:rPr lang="en-US" sz="1100" dirty="0">
                <a:solidFill>
                  <a:srgbClr val="000000"/>
                </a:solidFill>
                <a:latin typeface="Plus Jakarta Sans Light" pitchFamily="34" charset="0"/>
                <a:ea typeface="Plus Jakarta Sans Light" pitchFamily="34" charset="-122"/>
                <a:cs typeface="Plus Jakarta Sans Light" pitchFamily="34" charset="-120"/>
              </a:rPr>
              <a:t>Exploring the opportunities, challenges and future of mining in Canada</a:t>
            </a:r>
            <a:endParaRPr lang="en-US" sz="11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p:nvPr/>
        </p:nvSpPr>
        <p:spPr>
          <a:xfrm>
            <a:off x="548640" y="668655"/>
            <a:ext cx="8229600" cy="274320"/>
          </a:xfrm>
          <a:prstGeom prst="rect">
            <a:avLst/>
          </a:prstGeom>
          <a:noFill/>
          <a:ln/>
        </p:spPr>
        <p:txBody>
          <a:bodyPr wrap="square" rtlCol="0" anchor="ctr"/>
          <a:lstStyle/>
          <a:p>
            <a:pPr indent="0" marL="0">
              <a:lnSpc>
                <a:spcPts val="3500"/>
              </a:lnSpc>
              <a:buNone/>
            </a:pPr>
            <a:r>
              <a:rPr lang="en-US" sz="2300" b="1" dirty="0">
                <a:solidFill>
                  <a:srgbClr val="000000"/>
                </a:solidFill>
                <a:latin typeface="Plus Jakarta Sans" pitchFamily="34" charset="0"/>
                <a:ea typeface="Plus Jakarta Sans" pitchFamily="34" charset="-122"/>
                <a:cs typeface="Plus Jakarta Sans" pitchFamily="34" charset="-120"/>
              </a:rPr>
              <a:t>Mining's Tech Revolution</a:t>
            </a:r>
            <a:endParaRPr lang="en-US" sz="2300" dirty="0"/>
          </a:p>
        </p:txBody>
      </p:sp>
      <p:sp>
        <p:nvSpPr>
          <p:cNvPr id="3" name="Text 1"/>
          <p:cNvSpPr/>
          <p:nvPr/>
        </p:nvSpPr>
        <p:spPr>
          <a:xfrm>
            <a:off x="548640" y="1285875"/>
            <a:ext cx="7772400" cy="0"/>
          </a:xfrm>
          <a:prstGeom prst="rect">
            <a:avLst/>
          </a:prstGeom>
          <a:noFill/>
          <a:ln/>
        </p:spPr>
        <p:txBody>
          <a:bodyPr wrap="square" rtlCol="0" anchor="t"/>
          <a:lstStyle/>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Automated systems boost productivity, offering precise control and consistent performance in various mining operations.</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Data analysis drives smarter decisions, optimizing resource allocation and predicting potential equipment failures effectively.</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Remote sensing techniques enhance exploration, providing detailed geological data for efficient mineral discovery and mapping.</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Robotics minimize human risks in dangerous environments, performing tasks such as surveying and material handling safely.</a:t>
            </a:r>
            <a:endParaRPr lang="en-US"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11">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p:nvPr/>
        </p:nvSpPr>
        <p:spPr>
          <a:xfrm>
            <a:off x="640080" y="668655"/>
            <a:ext cx="8229600" cy="457200"/>
          </a:xfrm>
          <a:prstGeom prst="rect">
            <a:avLst/>
          </a:prstGeom>
          <a:noFill/>
          <a:ln/>
        </p:spPr>
        <p:txBody>
          <a:bodyPr wrap="square" rtlCol="0" anchor="ctr"/>
          <a:lstStyle/>
          <a:p>
            <a:pPr indent="0" marL="0">
              <a:lnSpc>
                <a:spcPts val="3500"/>
              </a:lnSpc>
              <a:buNone/>
            </a:pPr>
            <a:r>
              <a:rPr lang="en-US" sz="2300" b="1" dirty="0">
                <a:solidFill>
                  <a:srgbClr val="000000"/>
                </a:solidFill>
                <a:latin typeface="Plus Jakarta Sans" pitchFamily="34" charset="0"/>
                <a:ea typeface="Plus Jakarta Sans" pitchFamily="34" charset="-122"/>
                <a:cs typeface="Plus Jakarta Sans" pitchFamily="34" charset="-120"/>
              </a:rPr>
              <a:t>Building Bridges: Mining &amp; Community</a:t>
            </a:r>
            <a:endParaRPr lang="en-US" sz="2300" dirty="0"/>
          </a:p>
        </p:txBody>
      </p:sp>
      <p:pic>
        <p:nvPicPr>
          <p:cNvPr id="3" name="Image 0" descr="preencoded.png">    </p:cNvPr>
          <p:cNvPicPr>
            <a:picLocks noChangeAspect="1"/>
          </p:cNvPicPr>
          <p:nvPr/>
        </p:nvPicPr>
        <p:blipFill>
          <a:blip r:embed="rId2"/>
          <a:stretch>
            <a:fillRect/>
          </a:stretch>
        </p:blipFill>
        <p:spPr>
          <a:xfrm>
            <a:off x="731520" y="1440180"/>
            <a:ext cx="3657600" cy="1285875"/>
          </a:xfrm>
          <a:prstGeom prst="rect">
            <a:avLst/>
          </a:prstGeom>
        </p:spPr>
      </p:pic>
      <p:sp>
        <p:nvSpPr>
          <p:cNvPr id="4" name="Text 1"/>
          <p:cNvSpPr/>
          <p:nvPr/>
        </p:nvSpPr>
        <p:spPr>
          <a:xfrm>
            <a:off x="822960" y="1594485"/>
            <a:ext cx="3474720" cy="365760"/>
          </a:xfrm>
          <a:prstGeom prst="rect">
            <a:avLst/>
          </a:prstGeom>
          <a:noFill/>
          <a:ln/>
        </p:spPr>
        <p:txBody>
          <a:bodyPr wrap="square" rtlCol="0" anchor="ctr"/>
          <a:lstStyle/>
          <a:p>
            <a:pPr indent="0" marL="0">
              <a:buNone/>
            </a:pPr>
            <a:r>
              <a:rPr lang="en-US" sz="1500" b="1" dirty="0">
                <a:solidFill>
                  <a:srgbClr val="000000"/>
                </a:solidFill>
                <a:latin typeface="Plus Jakarta Sans" pitchFamily="34" charset="0"/>
                <a:ea typeface="Plus Jakarta Sans" pitchFamily="34" charset="-122"/>
                <a:cs typeface="Plus Jakarta Sans" pitchFamily="34" charset="-120"/>
              </a:rPr>
              <a:t>1.Open Dialogue</a:t>
            </a:r>
            <a:endParaRPr lang="en-US" sz="1500" dirty="0"/>
          </a:p>
        </p:txBody>
      </p:sp>
      <p:sp>
        <p:nvSpPr>
          <p:cNvPr id="5" name="Text 2"/>
          <p:cNvSpPr/>
          <p:nvPr/>
        </p:nvSpPr>
        <p:spPr>
          <a:xfrm>
            <a:off x="822960" y="2057400"/>
            <a:ext cx="3474720" cy="640080"/>
          </a:xfrm>
          <a:prstGeom prst="rect">
            <a:avLst/>
          </a:prstGeom>
          <a:noFill/>
          <a:ln/>
        </p:spPr>
        <p:txBody>
          <a:bodyPr wrap="square" rtlCol="0" anchor="t"/>
          <a:lstStyle/>
          <a:p>
            <a:pPr indent="0" marL="0">
              <a:buNone/>
            </a:pPr>
            <a:r>
              <a:rPr lang="en-US" sz="900" dirty="0">
                <a:solidFill>
                  <a:srgbClr val="000000"/>
                </a:solidFill>
                <a:latin typeface="Plus Jakarta Sans Light" pitchFamily="34" charset="0"/>
                <a:ea typeface="Plus Jakarta Sans Light" pitchFamily="34" charset="-122"/>
                <a:cs typeface="Plus Jakarta Sans Light" pitchFamily="34" charset="-120"/>
              </a:rPr>
              <a:t>Establish transparent communication channels for ongoing information sharing and addressing community concerns proactively.</a:t>
            </a:r>
            <a:endParaRPr lang="en-US" sz="900" dirty="0"/>
          </a:p>
        </p:txBody>
      </p:sp>
      <p:pic>
        <p:nvPicPr>
          <p:cNvPr id="6" name="Image 1" descr="preencoded.png">    </p:cNvPr>
          <p:cNvPicPr>
            <a:picLocks noChangeAspect="1"/>
          </p:cNvPicPr>
          <p:nvPr/>
        </p:nvPicPr>
        <p:blipFill>
          <a:blip r:embed="rId3"/>
          <a:stretch>
            <a:fillRect/>
          </a:stretch>
        </p:blipFill>
        <p:spPr>
          <a:xfrm>
            <a:off x="4572000" y="1440180"/>
            <a:ext cx="3657600" cy="1285875"/>
          </a:xfrm>
          <a:prstGeom prst="rect">
            <a:avLst/>
          </a:prstGeom>
        </p:spPr>
      </p:pic>
      <p:sp>
        <p:nvSpPr>
          <p:cNvPr id="7" name="Text 3"/>
          <p:cNvSpPr/>
          <p:nvPr/>
        </p:nvSpPr>
        <p:spPr>
          <a:xfrm>
            <a:off x="4663440" y="1594485"/>
            <a:ext cx="3474720" cy="365760"/>
          </a:xfrm>
          <a:prstGeom prst="rect">
            <a:avLst/>
          </a:prstGeom>
          <a:noFill/>
          <a:ln/>
        </p:spPr>
        <p:txBody>
          <a:bodyPr wrap="square" rtlCol="0" anchor="ctr"/>
          <a:lstStyle/>
          <a:p>
            <a:pPr indent="0" marL="0">
              <a:buNone/>
            </a:pPr>
            <a:r>
              <a:rPr lang="en-US" sz="1500" b="1" dirty="0">
                <a:solidFill>
                  <a:srgbClr val="000000"/>
                </a:solidFill>
                <a:latin typeface="Plus Jakarta Sans" pitchFamily="34" charset="0"/>
                <a:ea typeface="Plus Jakarta Sans" pitchFamily="34" charset="-122"/>
                <a:cs typeface="Plus Jakarta Sans" pitchFamily="34" charset="-120"/>
              </a:rPr>
              <a:t>2.Mutual Respect</a:t>
            </a:r>
            <a:endParaRPr lang="en-US" sz="1500" dirty="0"/>
          </a:p>
        </p:txBody>
      </p:sp>
      <p:sp>
        <p:nvSpPr>
          <p:cNvPr id="8" name="Text 4"/>
          <p:cNvSpPr/>
          <p:nvPr/>
        </p:nvSpPr>
        <p:spPr>
          <a:xfrm>
            <a:off x="4663440" y="2057400"/>
            <a:ext cx="3474720" cy="640080"/>
          </a:xfrm>
          <a:prstGeom prst="rect">
            <a:avLst/>
          </a:prstGeom>
          <a:noFill/>
          <a:ln/>
        </p:spPr>
        <p:txBody>
          <a:bodyPr wrap="square" rtlCol="0" anchor="t"/>
          <a:lstStyle/>
          <a:p>
            <a:pPr indent="0" marL="0">
              <a:buNone/>
            </a:pPr>
            <a:r>
              <a:rPr lang="en-US" sz="900" dirty="0">
                <a:solidFill>
                  <a:srgbClr val="000000"/>
                </a:solidFill>
                <a:latin typeface="Plus Jakarta Sans Light" pitchFamily="34" charset="0"/>
                <a:ea typeface="Plus Jakarta Sans Light" pitchFamily="34" charset="-122"/>
                <a:cs typeface="Plus Jakarta Sans Light" pitchFamily="34" charset="-120"/>
              </a:rPr>
              <a:t>Acknowledge and value the cultural heritage and rights of Indigenous communities impacted by mining activities.</a:t>
            </a:r>
            <a:endParaRPr lang="en-US" sz="900" dirty="0"/>
          </a:p>
        </p:txBody>
      </p:sp>
      <p:pic>
        <p:nvPicPr>
          <p:cNvPr id="9" name="Image 2" descr="preencoded.png">    </p:cNvPr>
          <p:cNvPicPr>
            <a:picLocks noChangeAspect="1"/>
          </p:cNvPicPr>
          <p:nvPr/>
        </p:nvPicPr>
        <p:blipFill>
          <a:blip r:embed="rId4"/>
          <a:stretch>
            <a:fillRect/>
          </a:stretch>
        </p:blipFill>
        <p:spPr>
          <a:xfrm>
            <a:off x="731520" y="3086100"/>
            <a:ext cx="3657600" cy="1285875"/>
          </a:xfrm>
          <a:prstGeom prst="rect">
            <a:avLst/>
          </a:prstGeom>
        </p:spPr>
      </p:pic>
      <p:sp>
        <p:nvSpPr>
          <p:cNvPr id="10" name="Text 5"/>
          <p:cNvSpPr/>
          <p:nvPr/>
        </p:nvSpPr>
        <p:spPr>
          <a:xfrm>
            <a:off x="822960" y="3240405"/>
            <a:ext cx="3474720" cy="365760"/>
          </a:xfrm>
          <a:prstGeom prst="rect">
            <a:avLst/>
          </a:prstGeom>
          <a:noFill/>
          <a:ln/>
        </p:spPr>
        <p:txBody>
          <a:bodyPr wrap="square" rtlCol="0" anchor="ctr"/>
          <a:lstStyle/>
          <a:p>
            <a:pPr indent="0" marL="0">
              <a:buNone/>
            </a:pPr>
            <a:r>
              <a:rPr lang="en-US" sz="1500" b="1" dirty="0">
                <a:solidFill>
                  <a:srgbClr val="000000"/>
                </a:solidFill>
                <a:latin typeface="Plus Jakarta Sans" pitchFamily="34" charset="0"/>
                <a:ea typeface="Plus Jakarta Sans" pitchFamily="34" charset="-122"/>
                <a:cs typeface="Plus Jakarta Sans" pitchFamily="34" charset="-120"/>
              </a:rPr>
              <a:t>3.Shared Benefits</a:t>
            </a:r>
            <a:endParaRPr lang="en-US" sz="1500" dirty="0"/>
          </a:p>
        </p:txBody>
      </p:sp>
      <p:sp>
        <p:nvSpPr>
          <p:cNvPr id="11" name="Text 6"/>
          <p:cNvSpPr/>
          <p:nvPr/>
        </p:nvSpPr>
        <p:spPr>
          <a:xfrm>
            <a:off x="822960" y="3651885"/>
            <a:ext cx="3474720" cy="640080"/>
          </a:xfrm>
          <a:prstGeom prst="rect">
            <a:avLst/>
          </a:prstGeom>
          <a:noFill/>
          <a:ln/>
        </p:spPr>
        <p:txBody>
          <a:bodyPr wrap="square" rtlCol="0" anchor="t"/>
          <a:lstStyle/>
          <a:p>
            <a:pPr indent="0" marL="0">
              <a:buNone/>
            </a:pPr>
            <a:r>
              <a:rPr lang="en-US" sz="900" dirty="0">
                <a:solidFill>
                  <a:srgbClr val="000000"/>
                </a:solidFill>
                <a:latin typeface="Plus Jakarta Sans Light" pitchFamily="34" charset="0"/>
                <a:ea typeface="Plus Jakarta Sans Light" pitchFamily="34" charset="-122"/>
                <a:cs typeface="Plus Jakarta Sans Light" pitchFamily="34" charset="-120"/>
              </a:rPr>
              <a:t>Collaborate to create economic opportunities and ensure that communities benefit directly from mining operations.</a:t>
            </a:r>
            <a:endParaRPr lang="en-US" sz="900" dirty="0"/>
          </a:p>
        </p:txBody>
      </p:sp>
      <p:pic>
        <p:nvPicPr>
          <p:cNvPr id="12" name="Image 3" descr="preencoded.png">    </p:cNvPr>
          <p:cNvPicPr>
            <a:picLocks noChangeAspect="1"/>
          </p:cNvPicPr>
          <p:nvPr/>
        </p:nvPicPr>
        <p:blipFill>
          <a:blip r:embed="rId5"/>
          <a:stretch>
            <a:fillRect/>
          </a:stretch>
        </p:blipFill>
        <p:spPr>
          <a:xfrm>
            <a:off x="4572000" y="3086100"/>
            <a:ext cx="3657600" cy="1285875"/>
          </a:xfrm>
          <a:prstGeom prst="rect">
            <a:avLst/>
          </a:prstGeom>
        </p:spPr>
      </p:pic>
      <p:sp>
        <p:nvSpPr>
          <p:cNvPr id="13" name="Text 7"/>
          <p:cNvSpPr/>
          <p:nvPr/>
        </p:nvSpPr>
        <p:spPr>
          <a:xfrm>
            <a:off x="4663440" y="3240405"/>
            <a:ext cx="3474720" cy="365760"/>
          </a:xfrm>
          <a:prstGeom prst="rect">
            <a:avLst/>
          </a:prstGeom>
          <a:noFill/>
          <a:ln/>
        </p:spPr>
        <p:txBody>
          <a:bodyPr wrap="square" rtlCol="0" anchor="ctr"/>
          <a:lstStyle/>
          <a:p>
            <a:pPr indent="0" marL="0">
              <a:buNone/>
            </a:pPr>
            <a:r>
              <a:rPr lang="en-US" sz="1500" b="1" dirty="0">
                <a:solidFill>
                  <a:srgbClr val="000000"/>
                </a:solidFill>
                <a:latin typeface="Plus Jakarta Sans" pitchFamily="34" charset="0"/>
                <a:ea typeface="Plus Jakarta Sans" pitchFamily="34" charset="-122"/>
                <a:cs typeface="Plus Jakarta Sans" pitchFamily="34" charset="-120"/>
              </a:rPr>
              <a:t>4.Environmental Stewardship</a:t>
            </a:r>
            <a:endParaRPr lang="en-US" sz="1500" dirty="0"/>
          </a:p>
        </p:txBody>
      </p:sp>
      <p:sp>
        <p:nvSpPr>
          <p:cNvPr id="14" name="Text 8"/>
          <p:cNvSpPr/>
          <p:nvPr/>
        </p:nvSpPr>
        <p:spPr>
          <a:xfrm>
            <a:off x="4663440" y="3651885"/>
            <a:ext cx="3474720" cy="640080"/>
          </a:xfrm>
          <a:prstGeom prst="rect">
            <a:avLst/>
          </a:prstGeom>
          <a:noFill/>
          <a:ln/>
        </p:spPr>
        <p:txBody>
          <a:bodyPr wrap="square" rtlCol="0" anchor="t"/>
          <a:lstStyle/>
          <a:p>
            <a:pPr indent="0" marL="0">
              <a:buNone/>
            </a:pPr>
            <a:r>
              <a:rPr lang="en-US" sz="900" dirty="0">
                <a:solidFill>
                  <a:srgbClr val="000000"/>
                </a:solidFill>
                <a:latin typeface="Plus Jakarta Sans Light" pitchFamily="34" charset="0"/>
                <a:ea typeface="Plus Jakarta Sans Light" pitchFamily="34" charset="-122"/>
                <a:cs typeface="Plus Jakarta Sans Light" pitchFamily="34" charset="-120"/>
              </a:rPr>
              <a:t>Implement responsible environmental practices that minimize impacts on traditional lands and natural resources.</a:t>
            </a:r>
            <a:endParaRPr lang="en-US" sz="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 12">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p:nvPr/>
        </p:nvSpPr>
        <p:spPr>
          <a:xfrm>
            <a:off x="640080" y="565785"/>
            <a:ext cx="8229600" cy="640080"/>
          </a:xfrm>
          <a:prstGeom prst="rect">
            <a:avLst/>
          </a:prstGeom>
          <a:noFill/>
          <a:ln/>
        </p:spPr>
        <p:txBody>
          <a:bodyPr wrap="square" rtlCol="0" anchor="ctr"/>
          <a:lstStyle/>
          <a:p>
            <a:pPr indent="0" marL="0">
              <a:lnSpc>
                <a:spcPts val="3500"/>
              </a:lnSpc>
              <a:buNone/>
            </a:pPr>
            <a:r>
              <a:rPr lang="en-US" sz="2300" b="1" dirty="0">
                <a:solidFill>
                  <a:srgbClr val="000000"/>
                </a:solidFill>
                <a:latin typeface="Plus Jakarta Sans" pitchFamily="34" charset="0"/>
                <a:ea typeface="Plus Jakarta Sans" pitchFamily="34" charset="-122"/>
                <a:cs typeface="Plus Jakarta Sans" pitchFamily="34" charset="-120"/>
              </a:rPr>
              <a:t>Mining Industry: Weighing the Scales</a:t>
            </a:r>
            <a:endParaRPr lang="en-US" sz="2300" dirty="0"/>
          </a:p>
        </p:txBody>
      </p:sp>
      <p:pic>
        <p:nvPicPr>
          <p:cNvPr id="3" name="Image 0" descr="preencoded.png">    </p:cNvPr>
          <p:cNvPicPr>
            <a:picLocks noChangeAspect="1"/>
          </p:cNvPicPr>
          <p:nvPr/>
        </p:nvPicPr>
        <p:blipFill>
          <a:blip r:embed="rId2"/>
          <a:stretch>
            <a:fillRect/>
          </a:stretch>
        </p:blipFill>
        <p:spPr>
          <a:xfrm>
            <a:off x="731520" y="1440180"/>
            <a:ext cx="3566160" cy="2931795"/>
          </a:xfrm>
          <a:prstGeom prst="rect">
            <a:avLst/>
          </a:prstGeom>
        </p:spPr>
      </p:pic>
      <p:pic>
        <p:nvPicPr>
          <p:cNvPr id="4" name="Image 1" descr="preencoded.png">    </p:cNvPr>
          <p:cNvPicPr>
            <a:picLocks noChangeAspect="1"/>
          </p:cNvPicPr>
          <p:nvPr/>
        </p:nvPicPr>
        <p:blipFill>
          <a:blip r:embed="rId3"/>
          <a:stretch>
            <a:fillRect/>
          </a:stretch>
        </p:blipFill>
        <p:spPr>
          <a:xfrm>
            <a:off x="4663440" y="1440180"/>
            <a:ext cx="3566160" cy="2931795"/>
          </a:xfrm>
          <a:prstGeom prst="rect">
            <a:avLst/>
          </a:prstGeom>
        </p:spPr>
      </p:pic>
      <p:sp>
        <p:nvSpPr>
          <p:cNvPr id="5" name="Text 1"/>
          <p:cNvSpPr/>
          <p:nvPr/>
        </p:nvSpPr>
        <p:spPr>
          <a:xfrm>
            <a:off x="822960" y="1543050"/>
            <a:ext cx="2743200" cy="488633"/>
          </a:xfrm>
          <a:prstGeom prst="rect">
            <a:avLst/>
          </a:prstGeom>
          <a:noFill/>
          <a:ln/>
        </p:spPr>
        <p:txBody>
          <a:bodyPr wrap="square" rtlCol="0" anchor="ctr"/>
          <a:lstStyle/>
          <a:p>
            <a:pPr indent="0" marL="0">
              <a:buNone/>
            </a:pPr>
            <a:r>
              <a:rPr lang="en-US" sz="1500" b="1" dirty="0">
                <a:solidFill>
                  <a:srgbClr val="000000"/>
                </a:solidFill>
                <a:latin typeface="Plus Jakarta Sans" pitchFamily="34" charset="0"/>
                <a:ea typeface="Plus Jakarta Sans" pitchFamily="34" charset="-122"/>
                <a:cs typeface="Plus Jakarta Sans" pitchFamily="34" charset="-120"/>
              </a:rPr>
              <a:t>Potential Benefits</a:t>
            </a:r>
            <a:endParaRPr lang="en-US" sz="1500" dirty="0"/>
          </a:p>
        </p:txBody>
      </p:sp>
      <p:sp>
        <p:nvSpPr>
          <p:cNvPr id="6" name="Shape 2"/>
          <p:cNvSpPr/>
          <p:nvPr/>
        </p:nvSpPr>
        <p:spPr>
          <a:xfrm>
            <a:off x="3749040" y="1568768"/>
            <a:ext cx="365760" cy="360045"/>
          </a:xfrm>
          <a:prstGeom prst="ellipse">
            <a:avLst/>
          </a:prstGeom>
          <a:solidFill>
            <a:srgbClr val="0A9C85"/>
          </a:solidFill>
          <a:ln w="12700">
            <a:solidFill>
              <a:srgbClr val="0A9C85"/>
            </a:solidFill>
            <a:prstDash val="solid"/>
          </a:ln>
        </p:spPr>
      </p:sp>
      <p:pic>
        <p:nvPicPr>
          <p:cNvPr id="7" name="Image 2" descr="preencoded.png">    </p:cNvPr>
          <p:cNvPicPr>
            <a:picLocks noChangeAspect="1"/>
          </p:cNvPicPr>
          <p:nvPr/>
        </p:nvPicPr>
        <p:blipFill>
          <a:blip r:embed="rId4"/>
          <a:stretch>
            <a:fillRect/>
          </a:stretch>
        </p:blipFill>
        <p:spPr>
          <a:xfrm>
            <a:off x="3840480" y="1625346"/>
            <a:ext cx="182880" cy="205740"/>
          </a:xfrm>
          <a:prstGeom prst="rect">
            <a:avLst/>
          </a:prstGeom>
        </p:spPr>
      </p:pic>
      <p:sp>
        <p:nvSpPr>
          <p:cNvPr id="8" name="Text 3"/>
          <p:cNvSpPr/>
          <p:nvPr/>
        </p:nvSpPr>
        <p:spPr>
          <a:xfrm>
            <a:off x="4754880" y="1543050"/>
            <a:ext cx="2743200" cy="488633"/>
          </a:xfrm>
          <a:prstGeom prst="rect">
            <a:avLst/>
          </a:prstGeom>
          <a:noFill/>
          <a:ln/>
        </p:spPr>
        <p:txBody>
          <a:bodyPr wrap="square" rtlCol="0" anchor="ctr"/>
          <a:lstStyle/>
          <a:p>
            <a:pPr indent="0" marL="0">
              <a:buNone/>
            </a:pPr>
            <a:r>
              <a:rPr lang="en-US" sz="1500" b="1" dirty="0">
                <a:solidFill>
                  <a:srgbClr val="000000"/>
                </a:solidFill>
                <a:latin typeface="Plus Jakarta Sans" pitchFamily="34" charset="0"/>
                <a:ea typeface="Plus Jakarta Sans" pitchFamily="34" charset="-122"/>
                <a:cs typeface="Plus Jakarta Sans" pitchFamily="34" charset="-120"/>
              </a:rPr>
              <a:t>Key Challenges</a:t>
            </a:r>
            <a:endParaRPr lang="en-US" sz="1500" dirty="0"/>
          </a:p>
        </p:txBody>
      </p:sp>
      <p:sp>
        <p:nvSpPr>
          <p:cNvPr id="9" name="Shape 4"/>
          <p:cNvSpPr/>
          <p:nvPr/>
        </p:nvSpPr>
        <p:spPr>
          <a:xfrm>
            <a:off x="7680960" y="1568768"/>
            <a:ext cx="365760" cy="360045"/>
          </a:xfrm>
          <a:prstGeom prst="ellipse">
            <a:avLst/>
          </a:prstGeom>
          <a:solidFill>
            <a:srgbClr val="DA2828"/>
          </a:solidFill>
          <a:ln w="12700">
            <a:solidFill>
              <a:srgbClr val="DA2828"/>
            </a:solidFill>
            <a:prstDash val="solid"/>
          </a:ln>
        </p:spPr>
      </p:sp>
      <p:pic>
        <p:nvPicPr>
          <p:cNvPr id="10" name="Image 3" descr="preencoded.png">    </p:cNvPr>
          <p:cNvPicPr>
            <a:picLocks noChangeAspect="1"/>
          </p:cNvPicPr>
          <p:nvPr/>
        </p:nvPicPr>
        <p:blipFill>
          <a:blip r:embed="rId5"/>
          <a:stretch>
            <a:fillRect/>
          </a:stretch>
        </p:blipFill>
        <p:spPr>
          <a:xfrm>
            <a:off x="7772400" y="1640777"/>
            <a:ext cx="182880" cy="205740"/>
          </a:xfrm>
          <a:prstGeom prst="rect">
            <a:avLst/>
          </a:prstGeom>
        </p:spPr>
      </p:pic>
      <p:sp>
        <p:nvSpPr>
          <p:cNvPr id="11" name="Text 5"/>
          <p:cNvSpPr/>
          <p:nvPr/>
        </p:nvSpPr>
        <p:spPr>
          <a:xfrm>
            <a:off x="868680" y="2160270"/>
            <a:ext cx="3200400" cy="0"/>
          </a:xfrm>
          <a:prstGeom prst="rect">
            <a:avLst/>
          </a:prstGeom>
          <a:noFill/>
          <a:ln/>
        </p:spPr>
        <p:txBody>
          <a:bodyPr wrap="square" rtlCol="0" anchor="t"/>
          <a:lstStyle/>
          <a:p>
            <a:pPr marL="342900" indent="-342900">
              <a:lnSpc>
                <a:spcPts val="1200"/>
              </a:lnSpc>
              <a:spcAft>
                <a:spcPts val="1200"/>
              </a:spcAft>
              <a:buSzPct val="100000"/>
              <a:buFont typeface="+mj-lt"/>
              <a:buAutoNum type="arabicPeriod" startAt="1"/>
            </a:pPr>
            <a:r>
              <a:rPr lang="en-US" sz="800" dirty="0">
                <a:solidFill>
                  <a:srgbClr val="000000"/>
                </a:solidFill>
                <a:latin typeface="Plus Jakarta Sans Light" pitchFamily="34" charset="0"/>
                <a:ea typeface="Plus Jakarta Sans Light" pitchFamily="34" charset="-122"/>
                <a:cs typeface="Plus Jakarta Sans Light" pitchFamily="34" charset="-120"/>
              </a:rPr>
              <a:t>Provides essential raw materials for various industries, driving economic growth and supporting manufacturing sectors globally.</a:t>
            </a:r>
            <a:endParaRPr lang="en-US" sz="800" dirty="0"/>
          </a:p>
          <a:p>
            <a:pPr marL="342900" indent="-342900">
              <a:lnSpc>
                <a:spcPts val="1200"/>
              </a:lnSpc>
              <a:spcAft>
                <a:spcPts val="1200"/>
              </a:spcAft>
              <a:buSzPct val="100000"/>
              <a:buFont typeface="+mj-lt"/>
              <a:buAutoNum type="arabicPeriod" startAt="1"/>
            </a:pPr>
            <a:r>
              <a:rPr lang="en-US" sz="800" dirty="0">
                <a:solidFill>
                  <a:srgbClr val="000000"/>
                </a:solidFill>
                <a:latin typeface="Plus Jakarta Sans Light" pitchFamily="34" charset="0"/>
                <a:ea typeface="Plus Jakarta Sans Light" pitchFamily="34" charset="-122"/>
                <a:cs typeface="Plus Jakarta Sans Light" pitchFamily="34" charset="-120"/>
              </a:rPr>
              <a:t>Creates significant employment opportunities in extraction, processing, and related support services, especially in rural areas.</a:t>
            </a:r>
            <a:endParaRPr lang="en-US" sz="800" dirty="0"/>
          </a:p>
          <a:p>
            <a:pPr marL="342900" indent="-342900">
              <a:lnSpc>
                <a:spcPts val="1200"/>
              </a:lnSpc>
              <a:spcAft>
                <a:spcPts val="1200"/>
              </a:spcAft>
              <a:buSzPct val="100000"/>
              <a:buFont typeface="+mj-lt"/>
              <a:buAutoNum type="arabicPeriod" startAt="1"/>
            </a:pPr>
            <a:r>
              <a:rPr lang="en-US" sz="800" dirty="0">
                <a:solidFill>
                  <a:srgbClr val="000000"/>
                </a:solidFill>
                <a:latin typeface="Plus Jakarta Sans Light" pitchFamily="34" charset="0"/>
                <a:ea typeface="Plus Jakarta Sans Light" pitchFamily="34" charset="-122"/>
                <a:cs typeface="Plus Jakarta Sans Light" pitchFamily="34" charset="-120"/>
              </a:rPr>
              <a:t>Generates substantial revenue for governments through taxes and royalties, funding public services and infrastructure projects.</a:t>
            </a:r>
            <a:endParaRPr lang="en-US" sz="800" dirty="0"/>
          </a:p>
        </p:txBody>
      </p:sp>
      <p:sp>
        <p:nvSpPr>
          <p:cNvPr id="12" name="Text 6"/>
          <p:cNvSpPr/>
          <p:nvPr/>
        </p:nvSpPr>
        <p:spPr>
          <a:xfrm>
            <a:off x="4800600" y="2160270"/>
            <a:ext cx="3200400" cy="0"/>
          </a:xfrm>
          <a:prstGeom prst="rect">
            <a:avLst/>
          </a:prstGeom>
          <a:noFill/>
          <a:ln/>
        </p:spPr>
        <p:txBody>
          <a:bodyPr wrap="square" rtlCol="0" anchor="t"/>
          <a:lstStyle/>
          <a:p>
            <a:pPr marL="342900" indent="-342900">
              <a:lnSpc>
                <a:spcPts val="1200"/>
              </a:lnSpc>
              <a:spcAft>
                <a:spcPts val="1200"/>
              </a:spcAft>
              <a:buSzPct val="100000"/>
              <a:buFont typeface="+mj-lt"/>
              <a:buAutoNum type="arabicPeriod" startAt="1"/>
            </a:pPr>
            <a:r>
              <a:rPr lang="en-US" sz="800" dirty="0">
                <a:solidFill>
                  <a:srgbClr val="000000"/>
                </a:solidFill>
                <a:latin typeface="Plus Jakarta Sans Light" pitchFamily="34" charset="0"/>
                <a:ea typeface="Plus Jakarta Sans Light" pitchFamily="34" charset="-122"/>
                <a:cs typeface="Plus Jakarta Sans Light" pitchFamily="34" charset="-120"/>
              </a:rPr>
              <a:t>Volatile commodity prices create economic instability, impacting profitability and investment decisions within the sector.</a:t>
            </a:r>
            <a:endParaRPr lang="en-US" sz="800" dirty="0"/>
          </a:p>
          <a:p>
            <a:pPr marL="342900" indent="-342900">
              <a:lnSpc>
                <a:spcPts val="1200"/>
              </a:lnSpc>
              <a:spcAft>
                <a:spcPts val="1200"/>
              </a:spcAft>
              <a:buSzPct val="100000"/>
              <a:buFont typeface="+mj-lt"/>
              <a:buAutoNum type="arabicPeriod" startAt="1"/>
            </a:pPr>
            <a:r>
              <a:rPr lang="en-US" sz="800" dirty="0">
                <a:solidFill>
                  <a:srgbClr val="000000"/>
                </a:solidFill>
                <a:latin typeface="Plus Jakarta Sans Light" pitchFamily="34" charset="0"/>
                <a:ea typeface="Plus Jakarta Sans Light" pitchFamily="34" charset="-122"/>
                <a:cs typeface="Plus Jakarta Sans Light" pitchFamily="34" charset="-120"/>
              </a:rPr>
              <a:t>Insufficient infrastructure, like transportation networks and energy supply, hinders efficient operations and increases costs.</a:t>
            </a:r>
            <a:endParaRPr lang="en-US" sz="800" dirty="0"/>
          </a:p>
          <a:p>
            <a:pPr marL="342900" indent="-342900">
              <a:lnSpc>
                <a:spcPts val="1200"/>
              </a:lnSpc>
              <a:spcAft>
                <a:spcPts val="1200"/>
              </a:spcAft>
              <a:buSzPct val="100000"/>
              <a:buFont typeface="+mj-lt"/>
              <a:buAutoNum type="arabicPeriod" startAt="1"/>
            </a:pPr>
            <a:r>
              <a:rPr lang="en-US" sz="800" dirty="0">
                <a:solidFill>
                  <a:srgbClr val="000000"/>
                </a:solidFill>
                <a:latin typeface="Plus Jakarta Sans Light" pitchFamily="34" charset="0"/>
                <a:ea typeface="Plus Jakarta Sans Light" pitchFamily="34" charset="-122"/>
                <a:cs typeface="Plus Jakarta Sans Light" pitchFamily="34" charset="-120"/>
              </a:rPr>
              <a:t>Significant environmental impact including habitat destruction, water pollution, and greenhouse gas emissions requires careful mitigation.</a:t>
            </a:r>
            <a:endParaRPr lang="en-US" sz="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 13">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p:nvPr/>
        </p:nvSpPr>
        <p:spPr>
          <a:xfrm>
            <a:off x="640080" y="1028700"/>
            <a:ext cx="3017520" cy="457200"/>
          </a:xfrm>
          <a:prstGeom prst="rect">
            <a:avLst/>
          </a:prstGeom>
          <a:noFill/>
          <a:ln/>
        </p:spPr>
        <p:txBody>
          <a:bodyPr wrap="square" rtlCol="0" anchor="b"/>
          <a:lstStyle/>
          <a:p>
            <a:pPr indent="0" marL="0">
              <a:buNone/>
            </a:pPr>
            <a:r>
              <a:rPr lang="en-US" sz="2300" b="1" dirty="0">
                <a:solidFill>
                  <a:srgbClr val="000000"/>
                </a:solidFill>
                <a:latin typeface="Plus Jakarta Sans" pitchFamily="34" charset="0"/>
                <a:ea typeface="Plus Jakarta Sans" pitchFamily="34" charset="-122"/>
                <a:cs typeface="Plus Jakarta Sans" pitchFamily="34" charset="-120"/>
              </a:rPr>
              <a:t>Canada's Mining Future</a:t>
            </a:r>
            <a:endParaRPr lang="en-US" sz="2300" dirty="0"/>
          </a:p>
        </p:txBody>
      </p:sp>
      <p:sp>
        <p:nvSpPr>
          <p:cNvPr id="3" name="Text 1"/>
          <p:cNvSpPr/>
          <p:nvPr/>
        </p:nvSpPr>
        <p:spPr>
          <a:xfrm>
            <a:off x="640080" y="1645920"/>
            <a:ext cx="3017520" cy="914400"/>
          </a:xfrm>
          <a:prstGeom prst="rect">
            <a:avLst/>
          </a:prstGeom>
          <a:noFill/>
          <a:ln/>
        </p:spPr>
        <p:txBody>
          <a:bodyPr wrap="square" rtlCol="0" anchor="t"/>
          <a:lstStyle/>
          <a:p>
            <a:pPr indent="0" marL="0">
              <a:lnSpc>
                <a:spcPts val="1300"/>
              </a:lnSpc>
              <a:buNone/>
            </a:pPr>
            <a:r>
              <a:rPr lang="en-US" sz="900" dirty="0">
                <a:solidFill>
                  <a:srgbClr val="000000"/>
                </a:solidFill>
                <a:latin typeface="Plus Jakarta Sans Light" pitchFamily="34" charset="0"/>
                <a:ea typeface="Plus Jakarta Sans Light" pitchFamily="34" charset="-122"/>
                <a:cs typeface="Plus Jakarta Sans Light" pitchFamily="34" charset="-120"/>
              </a:rPr>
              <a:t>Canada's mining industry has strong prospects.</a:t>
            </a:r>
            <a:endParaRPr lang="en-US" sz="900" dirty="0"/>
          </a:p>
          <a:p>
            <a:pPr indent="0" marL="0">
              <a:lnSpc>
                <a:spcPts val="1300"/>
              </a:lnSpc>
              <a:buNone/>
            </a:pPr>
            <a:r>
              <a:rPr lang="en-US" sz="900" dirty="0">
                <a:solidFill>
                  <a:srgbClr val="000000"/>
                </a:solidFill>
                <a:latin typeface="Plus Jakarta Sans Light" pitchFamily="34" charset="0"/>
                <a:ea typeface="Plus Jakarta Sans Light" pitchFamily="34" charset="-122"/>
                <a:cs typeface="Plus Jakarta Sans Light" pitchFamily="34" charset="-120"/>
              </a:rPr>
              <a:t>Global demand drives critical mineral growth.</a:t>
            </a:r>
            <a:endParaRPr lang="en-US" sz="900" dirty="0"/>
          </a:p>
        </p:txBody>
      </p:sp>
      <p:sp>
        <p:nvSpPr>
          <p:cNvPr id="4" name="Shape 2"/>
          <p:cNvSpPr/>
          <p:nvPr/>
        </p:nvSpPr>
        <p:spPr>
          <a:xfrm>
            <a:off x="6675120" y="298323"/>
            <a:ext cx="0" cy="4526280"/>
          </a:xfrm>
          <a:prstGeom prst="line">
            <a:avLst/>
          </a:prstGeom>
          <a:noFill/>
          <a:ln w="25400">
            <a:solidFill>
              <a:srgbClr val="000000"/>
            </a:solidFill>
            <a:prstDash val="solid"/>
          </a:ln>
        </p:spPr>
      </p:sp>
      <p:sp>
        <p:nvSpPr>
          <p:cNvPr id="5" name="Shape 3"/>
          <p:cNvSpPr/>
          <p:nvPr/>
        </p:nvSpPr>
        <p:spPr>
          <a:xfrm>
            <a:off x="6556248" y="735521"/>
            <a:ext cx="246888" cy="252032"/>
          </a:xfrm>
          <a:prstGeom prst="ellipse">
            <a:avLst/>
          </a:prstGeom>
          <a:solidFill>
            <a:srgbClr val="FFFFFF"/>
          </a:solidFill>
          <a:ln w="12700">
            <a:solidFill>
              <a:srgbClr val="FFFFFF"/>
            </a:solidFill>
            <a:prstDash val="solid"/>
          </a:ln>
        </p:spPr>
      </p:sp>
      <p:sp>
        <p:nvSpPr>
          <p:cNvPr id="6" name="Shape 4"/>
          <p:cNvSpPr/>
          <p:nvPr/>
        </p:nvSpPr>
        <p:spPr>
          <a:xfrm>
            <a:off x="6588252" y="771525"/>
            <a:ext cx="182880" cy="180023"/>
          </a:xfrm>
          <a:prstGeom prst="ellipse">
            <a:avLst/>
          </a:prstGeom>
          <a:solidFill>
            <a:srgbClr val="FFE67F"/>
          </a:solidFill>
          <a:ln w="12700">
            <a:solidFill>
              <a:srgbClr val="FFE67F"/>
            </a:solidFill>
            <a:prstDash val="solid"/>
          </a:ln>
        </p:spPr>
      </p:sp>
      <p:sp>
        <p:nvSpPr>
          <p:cNvPr id="7" name="Text 5"/>
          <p:cNvSpPr/>
          <p:nvPr/>
        </p:nvSpPr>
        <p:spPr>
          <a:xfrm>
            <a:off x="6588252" y="771525"/>
            <a:ext cx="182880" cy="180023"/>
          </a:xfrm>
          <a:prstGeom prst="rect">
            <a:avLst/>
          </a:prstGeom>
          <a:noFill/>
          <a:ln/>
        </p:spPr>
        <p:txBody>
          <a:bodyPr wrap="square" rtlCol="0" anchor="ctr"/>
          <a:lstStyle/>
          <a:p>
            <a:pPr algn="ctr" indent="0" marL="0">
              <a:buNone/>
            </a:pPr>
            <a:r>
              <a:rPr lang="en-US" sz="1000" b="1" dirty="0">
                <a:solidFill>
                  <a:srgbClr val="000000"/>
                </a:solidFill>
                <a:latin typeface="Plus Jakarta Sans" pitchFamily="34" charset="0"/>
                <a:ea typeface="Plus Jakarta Sans" pitchFamily="34" charset="-122"/>
                <a:cs typeface="Plus Jakarta Sans" pitchFamily="34" charset="-120"/>
              </a:rPr>
              <a:t>✓</a:t>
            </a:r>
            <a:endParaRPr lang="en-US" sz="1000" dirty="0"/>
          </a:p>
        </p:txBody>
      </p:sp>
      <p:sp>
        <p:nvSpPr>
          <p:cNvPr id="8" name="Shape 6"/>
          <p:cNvSpPr/>
          <p:nvPr/>
        </p:nvSpPr>
        <p:spPr>
          <a:xfrm>
            <a:off x="6556248" y="2021395"/>
            <a:ext cx="246888" cy="252032"/>
          </a:xfrm>
          <a:prstGeom prst="ellipse">
            <a:avLst/>
          </a:prstGeom>
          <a:solidFill>
            <a:srgbClr val="FFFFFF"/>
          </a:solidFill>
          <a:ln w="12700">
            <a:solidFill>
              <a:srgbClr val="FFFFFF"/>
            </a:solidFill>
            <a:prstDash val="solid"/>
          </a:ln>
        </p:spPr>
      </p:sp>
      <p:sp>
        <p:nvSpPr>
          <p:cNvPr id="9" name="Shape 7"/>
          <p:cNvSpPr/>
          <p:nvPr/>
        </p:nvSpPr>
        <p:spPr>
          <a:xfrm>
            <a:off x="6588252" y="2057400"/>
            <a:ext cx="182880" cy="180023"/>
          </a:xfrm>
          <a:prstGeom prst="ellipse">
            <a:avLst/>
          </a:prstGeom>
          <a:solidFill>
            <a:srgbClr val="FFE67F"/>
          </a:solidFill>
          <a:ln w="12700">
            <a:solidFill>
              <a:srgbClr val="FFE67F"/>
            </a:solidFill>
            <a:prstDash val="solid"/>
          </a:ln>
        </p:spPr>
      </p:sp>
      <p:sp>
        <p:nvSpPr>
          <p:cNvPr id="10" name="Text 8"/>
          <p:cNvSpPr/>
          <p:nvPr/>
        </p:nvSpPr>
        <p:spPr>
          <a:xfrm>
            <a:off x="6588252" y="2057400"/>
            <a:ext cx="182880" cy="180023"/>
          </a:xfrm>
          <a:prstGeom prst="rect">
            <a:avLst/>
          </a:prstGeom>
          <a:noFill/>
          <a:ln/>
        </p:spPr>
        <p:txBody>
          <a:bodyPr wrap="square" rtlCol="0" anchor="ctr"/>
          <a:lstStyle/>
          <a:p>
            <a:pPr algn="ctr" indent="0" marL="0">
              <a:buNone/>
            </a:pPr>
            <a:r>
              <a:rPr lang="en-US" sz="1000" b="1" dirty="0">
                <a:solidFill>
                  <a:srgbClr val="000000"/>
                </a:solidFill>
                <a:latin typeface="Plus Jakarta Sans" pitchFamily="34" charset="0"/>
                <a:ea typeface="Plus Jakarta Sans" pitchFamily="34" charset="-122"/>
                <a:cs typeface="Plus Jakarta Sans" pitchFamily="34" charset="-120"/>
              </a:rPr>
              <a:t>✓</a:t>
            </a:r>
            <a:endParaRPr lang="en-US" sz="1000" dirty="0"/>
          </a:p>
        </p:txBody>
      </p:sp>
      <p:sp>
        <p:nvSpPr>
          <p:cNvPr id="11" name="Shape 9"/>
          <p:cNvSpPr/>
          <p:nvPr/>
        </p:nvSpPr>
        <p:spPr>
          <a:xfrm>
            <a:off x="6556248" y="3307271"/>
            <a:ext cx="246888" cy="252032"/>
          </a:xfrm>
          <a:prstGeom prst="ellipse">
            <a:avLst/>
          </a:prstGeom>
          <a:solidFill>
            <a:srgbClr val="FFFFFF"/>
          </a:solidFill>
          <a:ln w="12700">
            <a:solidFill>
              <a:srgbClr val="FFFFFF"/>
            </a:solidFill>
            <a:prstDash val="solid"/>
          </a:ln>
        </p:spPr>
      </p:sp>
      <p:sp>
        <p:nvSpPr>
          <p:cNvPr id="12" name="Shape 10"/>
          <p:cNvSpPr/>
          <p:nvPr/>
        </p:nvSpPr>
        <p:spPr>
          <a:xfrm>
            <a:off x="6588252" y="3343275"/>
            <a:ext cx="182880" cy="180023"/>
          </a:xfrm>
          <a:prstGeom prst="ellipse">
            <a:avLst/>
          </a:prstGeom>
          <a:solidFill>
            <a:srgbClr val="FFE67F"/>
          </a:solidFill>
          <a:ln w="12700">
            <a:solidFill>
              <a:srgbClr val="FFE67F"/>
            </a:solidFill>
            <a:prstDash val="solid"/>
          </a:ln>
        </p:spPr>
      </p:sp>
      <p:sp>
        <p:nvSpPr>
          <p:cNvPr id="13" name="Text 11"/>
          <p:cNvSpPr/>
          <p:nvPr/>
        </p:nvSpPr>
        <p:spPr>
          <a:xfrm>
            <a:off x="6588252" y="3343275"/>
            <a:ext cx="182880" cy="180023"/>
          </a:xfrm>
          <a:prstGeom prst="rect">
            <a:avLst/>
          </a:prstGeom>
          <a:noFill/>
          <a:ln/>
        </p:spPr>
        <p:txBody>
          <a:bodyPr wrap="square" rtlCol="0" anchor="ctr"/>
          <a:lstStyle/>
          <a:p>
            <a:pPr algn="ctr" indent="0" marL="0">
              <a:buNone/>
            </a:pPr>
            <a:r>
              <a:rPr lang="en-US" sz="1000" b="1" dirty="0">
                <a:solidFill>
                  <a:srgbClr val="000000"/>
                </a:solidFill>
                <a:latin typeface="Plus Jakarta Sans" pitchFamily="34" charset="0"/>
                <a:ea typeface="Plus Jakarta Sans" pitchFamily="34" charset="-122"/>
                <a:cs typeface="Plus Jakarta Sans" pitchFamily="34" charset="-120"/>
              </a:rPr>
              <a:t>✓</a:t>
            </a:r>
            <a:endParaRPr lang="en-US" sz="1000" dirty="0"/>
          </a:p>
        </p:txBody>
      </p:sp>
      <p:sp>
        <p:nvSpPr>
          <p:cNvPr id="14" name="Text 12"/>
          <p:cNvSpPr/>
          <p:nvPr/>
        </p:nvSpPr>
        <p:spPr>
          <a:xfrm>
            <a:off x="4663440" y="735521"/>
            <a:ext cx="1709928" cy="180023"/>
          </a:xfrm>
          <a:prstGeom prst="rect">
            <a:avLst/>
          </a:prstGeom>
          <a:noFill/>
          <a:ln/>
        </p:spPr>
        <p:txBody>
          <a:bodyPr wrap="square" rtlCol="0" anchor="ctr"/>
          <a:lstStyle/>
          <a:p>
            <a:pPr indent="0" marL="0">
              <a:buNone/>
            </a:pPr>
            <a:r>
              <a:rPr lang="en-US" sz="800" dirty="0">
                <a:solidFill>
                  <a:srgbClr val="000000"/>
                </a:solidFill>
                <a:latin typeface="Plus Jakarta Sans Light" pitchFamily="34" charset="0"/>
                <a:ea typeface="Plus Jakarta Sans Light" pitchFamily="34" charset="-122"/>
                <a:cs typeface="Plus Jakarta Sans Light" pitchFamily="34" charset="-120"/>
              </a:rPr>
              <a:t>2020</a:t>
            </a:r>
            <a:endParaRPr lang="en-US" sz="800" dirty="0"/>
          </a:p>
        </p:txBody>
      </p:sp>
      <p:sp>
        <p:nvSpPr>
          <p:cNvPr id="15" name="Text 13"/>
          <p:cNvSpPr/>
          <p:nvPr/>
        </p:nvSpPr>
        <p:spPr>
          <a:xfrm>
            <a:off x="4663440" y="1028700"/>
            <a:ext cx="1709928" cy="180023"/>
          </a:xfrm>
          <a:prstGeom prst="rect">
            <a:avLst/>
          </a:prstGeom>
          <a:noFill/>
          <a:ln/>
        </p:spPr>
        <p:txBody>
          <a:bodyPr wrap="square" rtlCol="0" anchor="ctr"/>
          <a:lstStyle/>
          <a:p>
            <a:pPr indent="0" marL="0">
              <a:lnSpc>
                <a:spcPts val="1500"/>
              </a:lnSpc>
              <a:buNone/>
            </a:pPr>
            <a:r>
              <a:rPr lang="en-US" sz="1500" b="1" dirty="0">
                <a:solidFill>
                  <a:srgbClr val="000000"/>
                </a:solidFill>
                <a:latin typeface="Plus Jakarta Sans SemiBold" pitchFamily="34" charset="0"/>
                <a:ea typeface="Plus Jakarta Sans SemiBold" pitchFamily="34" charset="-122"/>
                <a:cs typeface="Plus Jakarta Sans SemiBold" pitchFamily="34" charset="-120"/>
              </a:rPr>
              <a:t>Critical Minerals List</a:t>
            </a:r>
            <a:endParaRPr lang="en-US" sz="1500" dirty="0"/>
          </a:p>
        </p:txBody>
      </p:sp>
      <p:sp>
        <p:nvSpPr>
          <p:cNvPr id="16" name="Text 14"/>
          <p:cNvSpPr/>
          <p:nvPr/>
        </p:nvSpPr>
        <p:spPr>
          <a:xfrm>
            <a:off x="4663440" y="1285875"/>
            <a:ext cx="1709928" cy="914400"/>
          </a:xfrm>
          <a:prstGeom prst="rect">
            <a:avLst/>
          </a:prstGeom>
          <a:noFill/>
          <a:ln/>
        </p:spPr>
        <p:txBody>
          <a:bodyPr wrap="square" rtlCol="0" anchor="t"/>
          <a:lstStyle/>
          <a:p>
            <a:pPr indent="0" marL="0">
              <a:lnSpc>
                <a:spcPts val="900"/>
              </a:lnSpc>
              <a:buNone/>
            </a:pPr>
            <a:r>
              <a:rPr lang="en-US" sz="700" dirty="0">
                <a:solidFill>
                  <a:srgbClr val="000000"/>
                </a:solidFill>
                <a:latin typeface="Plus Jakarta Sans Light" pitchFamily="34" charset="0"/>
                <a:ea typeface="Plus Jakarta Sans Light" pitchFamily="34" charset="-122"/>
                <a:cs typeface="Plus Jakarta Sans Light" pitchFamily="34" charset="-120"/>
              </a:rPr>
              <a:t>Canada identifies 31 minerals critical for economic and national security. This list prioritizes investment and development, highlighting the importance of a secure domestic supply chain for essential resources used in manufacturing and technology.</a:t>
            </a:r>
            <a:endParaRPr lang="en-US" sz="700" dirty="0"/>
          </a:p>
        </p:txBody>
      </p:sp>
      <p:sp>
        <p:nvSpPr>
          <p:cNvPr id="17" name="Text 15"/>
          <p:cNvSpPr/>
          <p:nvPr/>
        </p:nvSpPr>
        <p:spPr>
          <a:xfrm>
            <a:off x="6858000" y="2021395"/>
            <a:ext cx="1709928" cy="180023"/>
          </a:xfrm>
          <a:prstGeom prst="rect">
            <a:avLst/>
          </a:prstGeom>
          <a:noFill/>
          <a:ln/>
        </p:spPr>
        <p:txBody>
          <a:bodyPr wrap="square" rtlCol="0" anchor="t"/>
          <a:lstStyle/>
          <a:p>
            <a:pPr algn="l" indent="0" marL="0">
              <a:buNone/>
            </a:pPr>
            <a:r>
              <a:rPr lang="en-US" sz="800" dirty="0">
                <a:solidFill>
                  <a:srgbClr val="000000"/>
                </a:solidFill>
                <a:latin typeface="Plus Jakarta Sans Light" pitchFamily="34" charset="0"/>
                <a:ea typeface="Plus Jakarta Sans Light" pitchFamily="34" charset="-122"/>
                <a:cs typeface="Plus Jakarta Sans Light" pitchFamily="34" charset="-120"/>
              </a:rPr>
              <a:t>2021</a:t>
            </a:r>
            <a:endParaRPr lang="en-US" sz="800" dirty="0"/>
          </a:p>
        </p:txBody>
      </p:sp>
      <p:sp>
        <p:nvSpPr>
          <p:cNvPr id="18" name="Text 16"/>
          <p:cNvSpPr/>
          <p:nvPr/>
        </p:nvSpPr>
        <p:spPr>
          <a:xfrm>
            <a:off x="6858000" y="2314575"/>
            <a:ext cx="1709928" cy="180023"/>
          </a:xfrm>
          <a:prstGeom prst="rect">
            <a:avLst/>
          </a:prstGeom>
          <a:noFill/>
          <a:ln/>
        </p:spPr>
        <p:txBody>
          <a:bodyPr wrap="square" rtlCol="0" anchor="ctr"/>
          <a:lstStyle/>
          <a:p>
            <a:pPr algn="l" indent="0" marL="0">
              <a:lnSpc>
                <a:spcPts val="1500"/>
              </a:lnSpc>
              <a:buNone/>
            </a:pPr>
            <a:r>
              <a:rPr lang="en-US" sz="1500" b="1" dirty="0">
                <a:solidFill>
                  <a:srgbClr val="000000"/>
                </a:solidFill>
                <a:latin typeface="Plus Jakarta Sans SemiBold" pitchFamily="34" charset="0"/>
                <a:ea typeface="Plus Jakarta Sans SemiBold" pitchFamily="34" charset="-122"/>
                <a:cs typeface="Plus Jakarta Sans SemiBold" pitchFamily="34" charset="-120"/>
              </a:rPr>
              <a:t>Battery Metals Boom</a:t>
            </a:r>
            <a:endParaRPr lang="en-US" sz="1500" dirty="0"/>
          </a:p>
        </p:txBody>
      </p:sp>
      <p:sp>
        <p:nvSpPr>
          <p:cNvPr id="19" name="Text 17"/>
          <p:cNvSpPr/>
          <p:nvPr/>
        </p:nvSpPr>
        <p:spPr>
          <a:xfrm>
            <a:off x="6858000" y="2571750"/>
            <a:ext cx="1709928" cy="914400"/>
          </a:xfrm>
          <a:prstGeom prst="rect">
            <a:avLst/>
          </a:prstGeom>
          <a:noFill/>
          <a:ln/>
        </p:spPr>
        <p:txBody>
          <a:bodyPr wrap="square" rtlCol="0" anchor="t"/>
          <a:lstStyle/>
          <a:p>
            <a:pPr algn="l" indent="0" marL="0">
              <a:lnSpc>
                <a:spcPts val="900"/>
              </a:lnSpc>
              <a:buNone/>
            </a:pPr>
            <a:r>
              <a:rPr lang="en-US" sz="700" dirty="0">
                <a:solidFill>
                  <a:srgbClr val="000000"/>
                </a:solidFill>
                <a:latin typeface="Plus Jakarta Sans Light" pitchFamily="34" charset="0"/>
                <a:ea typeface="Plus Jakarta Sans Light" pitchFamily="34" charset="-122"/>
                <a:cs typeface="Plus Jakarta Sans Light" pitchFamily="34" charset="-120"/>
              </a:rPr>
              <a:t>Increased demand for electric vehicles drives investment in Canadian lithium, nickel, and cobalt projects. Mining companies expand exploration and development activities to meet the growing need for battery metals in North America and globally, promising economic growth.</a:t>
            </a:r>
            <a:endParaRPr lang="en-US" sz="700" dirty="0"/>
          </a:p>
        </p:txBody>
      </p:sp>
      <p:sp>
        <p:nvSpPr>
          <p:cNvPr id="20" name="Text 18"/>
          <p:cNvSpPr/>
          <p:nvPr/>
        </p:nvSpPr>
        <p:spPr>
          <a:xfrm>
            <a:off x="4663440" y="3307271"/>
            <a:ext cx="1709928" cy="180023"/>
          </a:xfrm>
          <a:prstGeom prst="rect">
            <a:avLst/>
          </a:prstGeom>
          <a:noFill/>
          <a:ln/>
        </p:spPr>
        <p:txBody>
          <a:bodyPr wrap="square" rtlCol="0" anchor="ctr"/>
          <a:lstStyle/>
          <a:p>
            <a:pPr indent="0" marL="0">
              <a:buNone/>
            </a:pPr>
            <a:r>
              <a:rPr lang="en-US" sz="800" dirty="0">
                <a:solidFill>
                  <a:srgbClr val="000000"/>
                </a:solidFill>
                <a:latin typeface="Plus Jakarta Sans Light" pitchFamily="34" charset="0"/>
                <a:ea typeface="Plus Jakarta Sans Light" pitchFamily="34" charset="-122"/>
                <a:cs typeface="Plus Jakarta Sans Light" pitchFamily="34" charset="-120"/>
              </a:rPr>
              <a:t>2022</a:t>
            </a:r>
            <a:endParaRPr lang="en-US" sz="800" dirty="0"/>
          </a:p>
        </p:txBody>
      </p:sp>
      <p:sp>
        <p:nvSpPr>
          <p:cNvPr id="21" name="Text 19"/>
          <p:cNvSpPr/>
          <p:nvPr/>
        </p:nvSpPr>
        <p:spPr>
          <a:xfrm>
            <a:off x="4663440" y="3600450"/>
            <a:ext cx="1709928" cy="180023"/>
          </a:xfrm>
          <a:prstGeom prst="rect">
            <a:avLst/>
          </a:prstGeom>
          <a:noFill/>
          <a:ln/>
        </p:spPr>
        <p:txBody>
          <a:bodyPr wrap="square" rtlCol="0" anchor="ctr"/>
          <a:lstStyle/>
          <a:p>
            <a:pPr indent="0" marL="0">
              <a:lnSpc>
                <a:spcPts val="1500"/>
              </a:lnSpc>
              <a:buNone/>
            </a:pPr>
            <a:r>
              <a:rPr lang="en-US" sz="1500" b="1" dirty="0">
                <a:solidFill>
                  <a:srgbClr val="000000"/>
                </a:solidFill>
                <a:latin typeface="Plus Jakarta Sans SemiBold" pitchFamily="34" charset="0"/>
                <a:ea typeface="Plus Jakarta Sans SemiBold" pitchFamily="34" charset="-122"/>
                <a:cs typeface="Plus Jakarta Sans SemiBold" pitchFamily="34" charset="-120"/>
              </a:rPr>
              <a:t>Indigenous Partnerships Grow</a:t>
            </a:r>
            <a:endParaRPr lang="en-US" sz="1500" dirty="0"/>
          </a:p>
        </p:txBody>
      </p:sp>
      <p:sp>
        <p:nvSpPr>
          <p:cNvPr id="22" name="Text 20"/>
          <p:cNvSpPr/>
          <p:nvPr/>
        </p:nvSpPr>
        <p:spPr>
          <a:xfrm>
            <a:off x="4663440" y="3857625"/>
            <a:ext cx="1709928" cy="914400"/>
          </a:xfrm>
          <a:prstGeom prst="rect">
            <a:avLst/>
          </a:prstGeom>
          <a:noFill/>
          <a:ln/>
        </p:spPr>
        <p:txBody>
          <a:bodyPr wrap="square" rtlCol="0" anchor="t"/>
          <a:lstStyle/>
          <a:p>
            <a:pPr indent="0" marL="0">
              <a:lnSpc>
                <a:spcPts val="900"/>
              </a:lnSpc>
              <a:buNone/>
            </a:pPr>
            <a:r>
              <a:rPr lang="en-US" sz="700" dirty="0">
                <a:solidFill>
                  <a:srgbClr val="000000"/>
                </a:solidFill>
                <a:latin typeface="Plus Jakarta Sans Light" pitchFamily="34" charset="0"/>
                <a:ea typeface="Plus Jakarta Sans Light" pitchFamily="34" charset="-122"/>
                <a:cs typeface="Plus Jakarta Sans Light" pitchFamily="34" charset="-120"/>
              </a:rPr>
              <a:t>Canadian mining companies increasingly prioritize partnerships with Indigenous communities. Agreements focus on environmental stewardship, shared economic benefits, and respect for Indigenous rights, fostering sustainable mining practices and reconciliation efforts across the country.</a:t>
            </a:r>
            <a:endParaRPr lang="en-US" sz="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spTree>
      <p:nvGrpSpPr>
        <p:cNvPr id="1" name=""/>
        <p:cNvGrpSpPr/>
        <p:nvPr/>
      </p:nvGrpSpPr>
      <p:grpSpPr>
        <a:xfrm>
          <a:off x="0" y="0"/>
          <a:ext cx="0" cy="0"/>
          <a:chOff x="0" y="0"/>
          <a:chExt cx="0" cy="0"/>
        </a:xfrm>
      </p:grpSpPr>
      <p:pic>
        <p:nvPicPr>
          <p:cNvPr id="2" name="Image 0" descr="preencoded.png">    </p:cNvPr>
          <p:cNvPicPr>
            <a:picLocks noChangeAspect="1"/>
          </p:cNvPicPr>
          <p:nvPr/>
        </p:nvPicPr>
        <p:blipFill>
          <a:blip r:embed="rId1"/>
          <a:stretch>
            <a:fillRect/>
          </a:stretch>
        </p:blipFill>
        <p:spPr>
          <a:xfrm>
            <a:off x="0" y="0"/>
            <a:ext cx="9144000" cy="5143500"/>
          </a:xfrm>
          <a:prstGeom prst="rect">
            <a:avLst/>
          </a:prstGeom>
        </p:spPr>
      </p:pic>
      <p:sp>
        <p:nvSpPr>
          <p:cNvPr id="3" name="Text 0"/>
          <p:cNvSpPr/>
          <p:nvPr/>
        </p:nvSpPr>
        <p:spPr>
          <a:xfrm>
            <a:off x="576072" y="668655"/>
            <a:ext cx="7680960" cy="274320"/>
          </a:xfrm>
          <a:prstGeom prst="rect">
            <a:avLst/>
          </a:prstGeom>
          <a:noFill/>
          <a:ln/>
        </p:spPr>
        <p:txBody>
          <a:bodyPr wrap="square" rtlCol="0" anchor="ctr"/>
          <a:lstStyle/>
          <a:p>
            <a:pPr algn="l" indent="0" marL="0">
              <a:buNone/>
            </a:pPr>
            <a:r>
              <a:rPr lang="en-US" sz="2300" b="1" dirty="0">
                <a:solidFill>
                  <a:srgbClr val="000000"/>
                </a:solidFill>
                <a:latin typeface="Plus Jakarta Sans" pitchFamily="34" charset="0"/>
                <a:ea typeface="Plus Jakarta Sans" pitchFamily="34" charset="-122"/>
                <a:cs typeface="Plus Jakarta Sans" pitchFamily="34" charset="-120"/>
              </a:rPr>
              <a:t>Table of Contents</a:t>
            </a:r>
            <a:endParaRPr lang="en-US" sz="2300" dirty="0"/>
          </a:p>
        </p:txBody>
      </p:sp>
      <p:pic>
        <p:nvPicPr>
          <p:cNvPr id="4" name="Image 1" descr="preencoded.png">    </p:cNvPr>
          <p:cNvPicPr>
            <a:picLocks noChangeAspect="1"/>
          </p:cNvPicPr>
          <p:nvPr/>
        </p:nvPicPr>
        <p:blipFill>
          <a:blip r:embed="rId2"/>
          <a:stretch>
            <a:fillRect/>
          </a:stretch>
        </p:blipFill>
        <p:spPr>
          <a:xfrm>
            <a:off x="731520" y="1285875"/>
            <a:ext cx="3474720" cy="514350"/>
          </a:xfrm>
          <a:prstGeom prst="rect">
            <a:avLst/>
          </a:prstGeom>
        </p:spPr>
      </p:pic>
      <p:sp>
        <p:nvSpPr>
          <p:cNvPr id="5" name="Shape 1"/>
          <p:cNvSpPr/>
          <p:nvPr/>
        </p:nvSpPr>
        <p:spPr>
          <a:xfrm>
            <a:off x="640080" y="1388745"/>
            <a:ext cx="320040" cy="308610"/>
          </a:xfrm>
          <a:prstGeom prst="ellipse">
            <a:avLst/>
          </a:prstGeom>
          <a:solidFill>
            <a:srgbClr val="FFE67F"/>
          </a:solidFill>
          <a:ln w="12700">
            <a:solidFill>
              <a:srgbClr val="000000"/>
            </a:solidFill>
            <a:prstDash val="solid"/>
          </a:ln>
        </p:spPr>
      </p:sp>
      <p:sp>
        <p:nvSpPr>
          <p:cNvPr id="6" name="Text 2"/>
          <p:cNvSpPr/>
          <p:nvPr/>
        </p:nvSpPr>
        <p:spPr>
          <a:xfrm>
            <a:off x="576072" y="1337310"/>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1</a:t>
            </a:r>
            <a:endParaRPr lang="en-US" sz="1400" dirty="0"/>
          </a:p>
        </p:txBody>
      </p:sp>
      <p:sp>
        <p:nvSpPr>
          <p:cNvPr id="7" name="Text 3"/>
          <p:cNvSpPr/>
          <p:nvPr/>
        </p:nvSpPr>
        <p:spPr>
          <a:xfrm>
            <a:off x="1097280" y="1337310"/>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Canada: Mining Giant</a:t>
            </a:r>
            <a:endParaRPr lang="en-US" sz="1400" dirty="0"/>
          </a:p>
        </p:txBody>
      </p:sp>
      <p:pic>
        <p:nvPicPr>
          <p:cNvPr id="8" name="Image 2" descr="preencoded.png">    </p:cNvPr>
          <p:cNvPicPr>
            <a:picLocks noChangeAspect="1"/>
          </p:cNvPicPr>
          <p:nvPr/>
        </p:nvPicPr>
        <p:blipFill>
          <a:blip r:embed="rId3"/>
          <a:stretch>
            <a:fillRect/>
          </a:stretch>
        </p:blipFill>
        <p:spPr>
          <a:xfrm>
            <a:off x="731520" y="2057400"/>
            <a:ext cx="3474720" cy="514350"/>
          </a:xfrm>
          <a:prstGeom prst="rect">
            <a:avLst/>
          </a:prstGeom>
        </p:spPr>
      </p:pic>
      <p:sp>
        <p:nvSpPr>
          <p:cNvPr id="9" name="Shape 4"/>
          <p:cNvSpPr/>
          <p:nvPr/>
        </p:nvSpPr>
        <p:spPr>
          <a:xfrm>
            <a:off x="640080" y="2160270"/>
            <a:ext cx="320040" cy="308610"/>
          </a:xfrm>
          <a:prstGeom prst="ellipse">
            <a:avLst/>
          </a:prstGeom>
          <a:solidFill>
            <a:srgbClr val="FFE67F"/>
          </a:solidFill>
          <a:ln w="12700">
            <a:solidFill>
              <a:srgbClr val="000000"/>
            </a:solidFill>
            <a:prstDash val="solid"/>
          </a:ln>
        </p:spPr>
      </p:sp>
      <p:sp>
        <p:nvSpPr>
          <p:cNvPr id="10" name="Text 5"/>
          <p:cNvSpPr/>
          <p:nvPr/>
        </p:nvSpPr>
        <p:spPr>
          <a:xfrm>
            <a:off x="576072" y="2108835"/>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2</a:t>
            </a:r>
            <a:endParaRPr lang="en-US" sz="1400" dirty="0"/>
          </a:p>
        </p:txBody>
      </p:sp>
      <p:sp>
        <p:nvSpPr>
          <p:cNvPr id="11" name="Text 6"/>
          <p:cNvSpPr/>
          <p:nvPr/>
        </p:nvSpPr>
        <p:spPr>
          <a:xfrm>
            <a:off x="1097280" y="2108835"/>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Canada's Mineral Wealth</a:t>
            </a:r>
            <a:endParaRPr lang="en-US" sz="1400" dirty="0"/>
          </a:p>
        </p:txBody>
      </p:sp>
      <p:pic>
        <p:nvPicPr>
          <p:cNvPr id="12" name="Image 3" descr="preencoded.png">    </p:cNvPr>
          <p:cNvPicPr>
            <a:picLocks noChangeAspect="1"/>
          </p:cNvPicPr>
          <p:nvPr/>
        </p:nvPicPr>
        <p:blipFill>
          <a:blip r:embed="rId4"/>
          <a:stretch>
            <a:fillRect/>
          </a:stretch>
        </p:blipFill>
        <p:spPr>
          <a:xfrm>
            <a:off x="731520" y="2828925"/>
            <a:ext cx="3474720" cy="514350"/>
          </a:xfrm>
          <a:prstGeom prst="rect">
            <a:avLst/>
          </a:prstGeom>
        </p:spPr>
      </p:pic>
      <p:sp>
        <p:nvSpPr>
          <p:cNvPr id="13" name="Shape 7"/>
          <p:cNvSpPr/>
          <p:nvPr/>
        </p:nvSpPr>
        <p:spPr>
          <a:xfrm>
            <a:off x="640080" y="2931795"/>
            <a:ext cx="320040" cy="308610"/>
          </a:xfrm>
          <a:prstGeom prst="ellipse">
            <a:avLst/>
          </a:prstGeom>
          <a:solidFill>
            <a:srgbClr val="FFE67F"/>
          </a:solidFill>
          <a:ln w="12700">
            <a:solidFill>
              <a:srgbClr val="000000"/>
            </a:solidFill>
            <a:prstDash val="solid"/>
          </a:ln>
        </p:spPr>
      </p:sp>
      <p:sp>
        <p:nvSpPr>
          <p:cNvPr id="14" name="Text 8"/>
          <p:cNvSpPr/>
          <p:nvPr/>
        </p:nvSpPr>
        <p:spPr>
          <a:xfrm>
            <a:off x="576072" y="2880360"/>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3</a:t>
            </a:r>
            <a:endParaRPr lang="en-US" sz="1400" dirty="0"/>
          </a:p>
        </p:txBody>
      </p:sp>
      <p:sp>
        <p:nvSpPr>
          <p:cNvPr id="15" name="Text 9"/>
          <p:cNvSpPr/>
          <p:nvPr/>
        </p:nvSpPr>
        <p:spPr>
          <a:xfrm>
            <a:off x="1097280" y="2880360"/>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Mining: A Canadian Economic Pillar</a:t>
            </a:r>
            <a:endParaRPr lang="en-US" sz="1400" dirty="0"/>
          </a:p>
        </p:txBody>
      </p:sp>
      <p:pic>
        <p:nvPicPr>
          <p:cNvPr id="16" name="Image 4" descr="preencoded.png">    </p:cNvPr>
          <p:cNvPicPr>
            <a:picLocks noChangeAspect="1"/>
          </p:cNvPicPr>
          <p:nvPr/>
        </p:nvPicPr>
        <p:blipFill>
          <a:blip r:embed="rId5"/>
          <a:stretch>
            <a:fillRect/>
          </a:stretch>
        </p:blipFill>
        <p:spPr>
          <a:xfrm>
            <a:off x="731520" y="3600450"/>
            <a:ext cx="3474720" cy="514350"/>
          </a:xfrm>
          <a:prstGeom prst="rect">
            <a:avLst/>
          </a:prstGeom>
        </p:spPr>
      </p:pic>
      <p:sp>
        <p:nvSpPr>
          <p:cNvPr id="17" name="Shape 10"/>
          <p:cNvSpPr/>
          <p:nvPr/>
        </p:nvSpPr>
        <p:spPr>
          <a:xfrm>
            <a:off x="640080" y="3703320"/>
            <a:ext cx="320040" cy="308610"/>
          </a:xfrm>
          <a:prstGeom prst="ellipse">
            <a:avLst/>
          </a:prstGeom>
          <a:solidFill>
            <a:srgbClr val="FFE67F"/>
          </a:solidFill>
          <a:ln w="12700">
            <a:solidFill>
              <a:srgbClr val="000000"/>
            </a:solidFill>
            <a:prstDash val="solid"/>
          </a:ln>
        </p:spPr>
      </p:sp>
      <p:sp>
        <p:nvSpPr>
          <p:cNvPr id="18" name="Text 11"/>
          <p:cNvSpPr/>
          <p:nvPr/>
        </p:nvSpPr>
        <p:spPr>
          <a:xfrm>
            <a:off x="576072" y="3651885"/>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4</a:t>
            </a:r>
            <a:endParaRPr lang="en-US" sz="1400" dirty="0"/>
          </a:p>
        </p:txBody>
      </p:sp>
      <p:sp>
        <p:nvSpPr>
          <p:cNvPr id="19" name="Text 12"/>
          <p:cNvSpPr/>
          <p:nvPr/>
        </p:nvSpPr>
        <p:spPr>
          <a:xfrm>
            <a:off x="1097280" y="3651885"/>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Canada's Mining Landscape</a:t>
            </a:r>
            <a:endParaRPr lang="en-US" sz="1400" dirty="0"/>
          </a:p>
        </p:txBody>
      </p:sp>
      <p:pic>
        <p:nvPicPr>
          <p:cNvPr id="20" name="Image 5" descr="preencoded.png">    </p:cNvPr>
          <p:cNvPicPr>
            <a:picLocks noChangeAspect="1"/>
          </p:cNvPicPr>
          <p:nvPr/>
        </p:nvPicPr>
        <p:blipFill>
          <a:blip r:embed="rId6"/>
          <a:stretch>
            <a:fillRect/>
          </a:stretch>
        </p:blipFill>
        <p:spPr>
          <a:xfrm>
            <a:off x="5029200" y="1285875"/>
            <a:ext cx="3474720" cy="514350"/>
          </a:xfrm>
          <a:prstGeom prst="rect">
            <a:avLst/>
          </a:prstGeom>
        </p:spPr>
      </p:pic>
      <p:sp>
        <p:nvSpPr>
          <p:cNvPr id="21" name="Shape 13"/>
          <p:cNvSpPr/>
          <p:nvPr/>
        </p:nvSpPr>
        <p:spPr>
          <a:xfrm>
            <a:off x="4937760" y="1388745"/>
            <a:ext cx="320040" cy="308610"/>
          </a:xfrm>
          <a:prstGeom prst="ellipse">
            <a:avLst/>
          </a:prstGeom>
          <a:solidFill>
            <a:srgbClr val="FFE67F"/>
          </a:solidFill>
          <a:ln w="12700">
            <a:solidFill>
              <a:srgbClr val="000000"/>
            </a:solidFill>
            <a:prstDash val="solid"/>
          </a:ln>
        </p:spPr>
      </p:sp>
      <p:sp>
        <p:nvSpPr>
          <p:cNvPr id="22" name="Text 14"/>
          <p:cNvSpPr/>
          <p:nvPr/>
        </p:nvSpPr>
        <p:spPr>
          <a:xfrm>
            <a:off x="4892040" y="1337310"/>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5</a:t>
            </a:r>
            <a:endParaRPr lang="en-US" sz="1400" dirty="0"/>
          </a:p>
        </p:txBody>
      </p:sp>
      <p:sp>
        <p:nvSpPr>
          <p:cNvPr id="23" name="Text 15"/>
          <p:cNvSpPr/>
          <p:nvPr/>
        </p:nvSpPr>
        <p:spPr>
          <a:xfrm>
            <a:off x="5394960" y="1337310"/>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Sustainable Mining: A Balanced View</a:t>
            </a:r>
            <a:endParaRPr lang="en-US" sz="1400" dirty="0"/>
          </a:p>
        </p:txBody>
      </p:sp>
      <p:pic>
        <p:nvPicPr>
          <p:cNvPr id="24" name="Image 6" descr="preencoded.png">    </p:cNvPr>
          <p:cNvPicPr>
            <a:picLocks noChangeAspect="1"/>
          </p:cNvPicPr>
          <p:nvPr/>
        </p:nvPicPr>
        <p:blipFill>
          <a:blip r:embed="rId7"/>
          <a:stretch>
            <a:fillRect/>
          </a:stretch>
        </p:blipFill>
        <p:spPr>
          <a:xfrm>
            <a:off x="5029200" y="2057400"/>
            <a:ext cx="3474720" cy="514350"/>
          </a:xfrm>
          <a:prstGeom prst="rect">
            <a:avLst/>
          </a:prstGeom>
        </p:spPr>
      </p:pic>
      <p:sp>
        <p:nvSpPr>
          <p:cNvPr id="25" name="Shape 16"/>
          <p:cNvSpPr/>
          <p:nvPr/>
        </p:nvSpPr>
        <p:spPr>
          <a:xfrm>
            <a:off x="4937760" y="2160270"/>
            <a:ext cx="320040" cy="308610"/>
          </a:xfrm>
          <a:prstGeom prst="ellipse">
            <a:avLst/>
          </a:prstGeom>
          <a:solidFill>
            <a:srgbClr val="FFE67F"/>
          </a:solidFill>
          <a:ln w="12700">
            <a:solidFill>
              <a:srgbClr val="000000"/>
            </a:solidFill>
            <a:prstDash val="solid"/>
          </a:ln>
        </p:spPr>
      </p:sp>
      <p:sp>
        <p:nvSpPr>
          <p:cNvPr id="26" name="Text 17"/>
          <p:cNvSpPr/>
          <p:nvPr/>
        </p:nvSpPr>
        <p:spPr>
          <a:xfrm>
            <a:off x="4892040" y="2108835"/>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6</a:t>
            </a:r>
            <a:endParaRPr lang="en-US" sz="1400" dirty="0"/>
          </a:p>
        </p:txBody>
      </p:sp>
      <p:sp>
        <p:nvSpPr>
          <p:cNvPr id="27" name="Text 18"/>
          <p:cNvSpPr/>
          <p:nvPr/>
        </p:nvSpPr>
        <p:spPr>
          <a:xfrm>
            <a:off x="5394960" y="2108835"/>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Canada's Mining Landscape: Regulation &amp; Responsibility</a:t>
            </a:r>
            <a:endParaRPr lang="en-US" sz="1400" dirty="0"/>
          </a:p>
        </p:txBody>
      </p:sp>
      <p:pic>
        <p:nvPicPr>
          <p:cNvPr id="28" name="Image 7" descr="preencoded.png">    </p:cNvPr>
          <p:cNvPicPr>
            <a:picLocks noChangeAspect="1"/>
          </p:cNvPicPr>
          <p:nvPr/>
        </p:nvPicPr>
        <p:blipFill>
          <a:blip r:embed="rId8"/>
          <a:stretch>
            <a:fillRect/>
          </a:stretch>
        </p:blipFill>
        <p:spPr>
          <a:xfrm>
            <a:off x="5029200" y="2828925"/>
            <a:ext cx="3474720" cy="514350"/>
          </a:xfrm>
          <a:prstGeom prst="rect">
            <a:avLst/>
          </a:prstGeom>
        </p:spPr>
      </p:pic>
      <p:sp>
        <p:nvSpPr>
          <p:cNvPr id="29" name="Shape 19"/>
          <p:cNvSpPr/>
          <p:nvPr/>
        </p:nvSpPr>
        <p:spPr>
          <a:xfrm>
            <a:off x="4937760" y="2931795"/>
            <a:ext cx="320040" cy="308610"/>
          </a:xfrm>
          <a:prstGeom prst="ellipse">
            <a:avLst/>
          </a:prstGeom>
          <a:solidFill>
            <a:srgbClr val="FFE67F"/>
          </a:solidFill>
          <a:ln w="12700">
            <a:solidFill>
              <a:srgbClr val="000000"/>
            </a:solidFill>
            <a:prstDash val="solid"/>
          </a:ln>
        </p:spPr>
      </p:sp>
      <p:sp>
        <p:nvSpPr>
          <p:cNvPr id="30" name="Text 20"/>
          <p:cNvSpPr/>
          <p:nvPr/>
        </p:nvSpPr>
        <p:spPr>
          <a:xfrm>
            <a:off x="4892040" y="2880360"/>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7</a:t>
            </a:r>
            <a:endParaRPr lang="en-US" sz="1400" dirty="0"/>
          </a:p>
        </p:txBody>
      </p:sp>
      <p:sp>
        <p:nvSpPr>
          <p:cNvPr id="31" name="Text 21"/>
          <p:cNvSpPr/>
          <p:nvPr/>
        </p:nvSpPr>
        <p:spPr>
          <a:xfrm>
            <a:off x="5394960" y="2880360"/>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Mining's Tech Revolution</a:t>
            </a:r>
            <a:endParaRPr lang="en-US" sz="1400" dirty="0"/>
          </a:p>
        </p:txBody>
      </p:sp>
      <p:pic>
        <p:nvPicPr>
          <p:cNvPr id="32" name="Image 8" descr="preencoded.png">    </p:cNvPr>
          <p:cNvPicPr>
            <a:picLocks noChangeAspect="1"/>
          </p:cNvPicPr>
          <p:nvPr/>
        </p:nvPicPr>
        <p:blipFill>
          <a:blip r:embed="rId9"/>
          <a:stretch>
            <a:fillRect/>
          </a:stretch>
        </p:blipFill>
        <p:spPr>
          <a:xfrm>
            <a:off x="5029200" y="3600450"/>
            <a:ext cx="3474720" cy="514350"/>
          </a:xfrm>
          <a:prstGeom prst="rect">
            <a:avLst/>
          </a:prstGeom>
        </p:spPr>
      </p:pic>
      <p:sp>
        <p:nvSpPr>
          <p:cNvPr id="33" name="Shape 22"/>
          <p:cNvSpPr/>
          <p:nvPr/>
        </p:nvSpPr>
        <p:spPr>
          <a:xfrm>
            <a:off x="4937760" y="3703320"/>
            <a:ext cx="320040" cy="308610"/>
          </a:xfrm>
          <a:prstGeom prst="ellipse">
            <a:avLst/>
          </a:prstGeom>
          <a:solidFill>
            <a:srgbClr val="FFE67F"/>
          </a:solidFill>
          <a:ln w="12700">
            <a:solidFill>
              <a:srgbClr val="000000"/>
            </a:solidFill>
            <a:prstDash val="solid"/>
          </a:ln>
        </p:spPr>
      </p:sp>
      <p:sp>
        <p:nvSpPr>
          <p:cNvPr id="34" name="Text 23"/>
          <p:cNvSpPr/>
          <p:nvPr/>
        </p:nvSpPr>
        <p:spPr>
          <a:xfrm>
            <a:off x="4892040" y="3651885"/>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8</a:t>
            </a:r>
            <a:endParaRPr lang="en-US" sz="1400" dirty="0"/>
          </a:p>
        </p:txBody>
      </p:sp>
      <p:sp>
        <p:nvSpPr>
          <p:cNvPr id="35" name="Text 24"/>
          <p:cNvSpPr/>
          <p:nvPr/>
        </p:nvSpPr>
        <p:spPr>
          <a:xfrm>
            <a:off x="5394960" y="3651885"/>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Building Bridges: Mining &amp; Community</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spTree>
      <p:nvGrpSpPr>
        <p:cNvPr id="1" name=""/>
        <p:cNvGrpSpPr/>
        <p:nvPr/>
      </p:nvGrpSpPr>
      <p:grpSpPr>
        <a:xfrm>
          <a:off x="0" y="0"/>
          <a:ext cx="0" cy="0"/>
          <a:chOff x="0" y="0"/>
          <a:chExt cx="0" cy="0"/>
        </a:xfrm>
      </p:grpSpPr>
      <p:pic>
        <p:nvPicPr>
          <p:cNvPr id="2" name="Image 0" descr="preencoded.png">    </p:cNvPr>
          <p:cNvPicPr>
            <a:picLocks noChangeAspect="1"/>
          </p:cNvPicPr>
          <p:nvPr/>
        </p:nvPicPr>
        <p:blipFill>
          <a:blip r:embed="rId1"/>
          <a:stretch>
            <a:fillRect/>
          </a:stretch>
        </p:blipFill>
        <p:spPr>
          <a:xfrm>
            <a:off x="0" y="0"/>
            <a:ext cx="9144000" cy="5143500"/>
          </a:xfrm>
          <a:prstGeom prst="rect">
            <a:avLst/>
          </a:prstGeom>
        </p:spPr>
      </p:pic>
      <p:sp>
        <p:nvSpPr>
          <p:cNvPr id="3" name="Text 0"/>
          <p:cNvSpPr/>
          <p:nvPr/>
        </p:nvSpPr>
        <p:spPr>
          <a:xfrm>
            <a:off x="576072" y="668655"/>
            <a:ext cx="7680960" cy="274320"/>
          </a:xfrm>
          <a:prstGeom prst="rect">
            <a:avLst/>
          </a:prstGeom>
          <a:noFill/>
          <a:ln/>
        </p:spPr>
        <p:txBody>
          <a:bodyPr wrap="square" rtlCol="0" anchor="ctr"/>
          <a:lstStyle/>
          <a:p>
            <a:pPr algn="l" indent="0" marL="0">
              <a:buNone/>
            </a:pPr>
            <a:r>
              <a:rPr lang="en-US" sz="2300" b="1" dirty="0">
                <a:solidFill>
                  <a:srgbClr val="000000"/>
                </a:solidFill>
                <a:latin typeface="Plus Jakarta Sans" pitchFamily="34" charset="0"/>
                <a:ea typeface="Plus Jakarta Sans" pitchFamily="34" charset="-122"/>
                <a:cs typeface="Plus Jakarta Sans" pitchFamily="34" charset="-120"/>
              </a:rPr>
              <a:t>Table of Contents</a:t>
            </a:r>
            <a:endParaRPr lang="en-US" sz="2300" dirty="0"/>
          </a:p>
        </p:txBody>
      </p:sp>
      <p:pic>
        <p:nvPicPr>
          <p:cNvPr id="4" name="Image 1" descr="preencoded.png">    </p:cNvPr>
          <p:cNvPicPr>
            <a:picLocks noChangeAspect="1"/>
          </p:cNvPicPr>
          <p:nvPr/>
        </p:nvPicPr>
        <p:blipFill>
          <a:blip r:embed="rId2"/>
          <a:stretch>
            <a:fillRect/>
          </a:stretch>
        </p:blipFill>
        <p:spPr>
          <a:xfrm>
            <a:off x="731520" y="1285875"/>
            <a:ext cx="3474720" cy="514350"/>
          </a:xfrm>
          <a:prstGeom prst="rect">
            <a:avLst/>
          </a:prstGeom>
        </p:spPr>
      </p:pic>
      <p:sp>
        <p:nvSpPr>
          <p:cNvPr id="5" name="Shape 1"/>
          <p:cNvSpPr/>
          <p:nvPr/>
        </p:nvSpPr>
        <p:spPr>
          <a:xfrm>
            <a:off x="640080" y="1388745"/>
            <a:ext cx="320040" cy="308610"/>
          </a:xfrm>
          <a:prstGeom prst="ellipse">
            <a:avLst/>
          </a:prstGeom>
          <a:solidFill>
            <a:srgbClr val="FFE67F"/>
          </a:solidFill>
          <a:ln w="12700">
            <a:solidFill>
              <a:srgbClr val="000000"/>
            </a:solidFill>
            <a:prstDash val="solid"/>
          </a:ln>
        </p:spPr>
      </p:sp>
      <p:sp>
        <p:nvSpPr>
          <p:cNvPr id="6" name="Text 2"/>
          <p:cNvSpPr/>
          <p:nvPr/>
        </p:nvSpPr>
        <p:spPr>
          <a:xfrm>
            <a:off x="576072" y="1337310"/>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9</a:t>
            </a:r>
            <a:endParaRPr lang="en-US" sz="1400" dirty="0"/>
          </a:p>
        </p:txBody>
      </p:sp>
      <p:sp>
        <p:nvSpPr>
          <p:cNvPr id="7" name="Text 3"/>
          <p:cNvSpPr/>
          <p:nvPr/>
        </p:nvSpPr>
        <p:spPr>
          <a:xfrm>
            <a:off x="1097280" y="1337310"/>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Mining Industry: Weighing the Scales</a:t>
            </a:r>
            <a:endParaRPr lang="en-US" sz="1400" dirty="0"/>
          </a:p>
        </p:txBody>
      </p:sp>
      <p:pic>
        <p:nvPicPr>
          <p:cNvPr id="8" name="Image 2" descr="preencoded.png">    </p:cNvPr>
          <p:cNvPicPr>
            <a:picLocks noChangeAspect="1"/>
          </p:cNvPicPr>
          <p:nvPr/>
        </p:nvPicPr>
        <p:blipFill>
          <a:blip r:embed="rId3"/>
          <a:stretch>
            <a:fillRect/>
          </a:stretch>
        </p:blipFill>
        <p:spPr>
          <a:xfrm>
            <a:off x="731520" y="2057400"/>
            <a:ext cx="3474720" cy="514350"/>
          </a:xfrm>
          <a:prstGeom prst="rect">
            <a:avLst/>
          </a:prstGeom>
        </p:spPr>
      </p:pic>
      <p:sp>
        <p:nvSpPr>
          <p:cNvPr id="9" name="Shape 4"/>
          <p:cNvSpPr/>
          <p:nvPr/>
        </p:nvSpPr>
        <p:spPr>
          <a:xfrm>
            <a:off x="640080" y="2160270"/>
            <a:ext cx="320040" cy="308610"/>
          </a:xfrm>
          <a:prstGeom prst="ellipse">
            <a:avLst/>
          </a:prstGeom>
          <a:solidFill>
            <a:srgbClr val="FFE67F"/>
          </a:solidFill>
          <a:ln w="12700">
            <a:solidFill>
              <a:srgbClr val="000000"/>
            </a:solidFill>
            <a:prstDash val="solid"/>
          </a:ln>
        </p:spPr>
      </p:sp>
      <p:sp>
        <p:nvSpPr>
          <p:cNvPr id="10" name="Text 5"/>
          <p:cNvSpPr/>
          <p:nvPr/>
        </p:nvSpPr>
        <p:spPr>
          <a:xfrm>
            <a:off x="576072" y="2108835"/>
            <a:ext cx="457200" cy="411480"/>
          </a:xfrm>
          <a:prstGeom prst="rect">
            <a:avLst/>
          </a:prstGeom>
          <a:noFill/>
          <a:ln/>
        </p:spPr>
        <p:txBody>
          <a:bodyPr wrap="square" rtlCol="0" anchor="ctr"/>
          <a:lstStyle/>
          <a:p>
            <a:pPr algn="ctr" indent="0" marL="0">
              <a:buNone/>
            </a:pPr>
            <a:r>
              <a:rPr lang="en-US" sz="1400" b="1" dirty="0">
                <a:solidFill>
                  <a:srgbClr val="000000"/>
                </a:solidFill>
                <a:latin typeface="Plus Jakarta Sans" pitchFamily="34" charset="0"/>
                <a:ea typeface="Plus Jakarta Sans" pitchFamily="34" charset="-122"/>
                <a:cs typeface="Plus Jakarta Sans" pitchFamily="34" charset="-120"/>
              </a:rPr>
              <a:t>10</a:t>
            </a:r>
            <a:endParaRPr lang="en-US" sz="1400" dirty="0"/>
          </a:p>
        </p:txBody>
      </p:sp>
      <p:sp>
        <p:nvSpPr>
          <p:cNvPr id="11" name="Text 6"/>
          <p:cNvSpPr/>
          <p:nvPr/>
        </p:nvSpPr>
        <p:spPr>
          <a:xfrm>
            <a:off x="1097280" y="2108835"/>
            <a:ext cx="3108960" cy="411480"/>
          </a:xfrm>
          <a:prstGeom prst="rect">
            <a:avLst/>
          </a:prstGeom>
          <a:noFill/>
          <a:ln/>
        </p:spPr>
        <p:txBody>
          <a:bodyPr wrap="square" rtlCol="0" anchor="ctr"/>
          <a:lstStyle/>
          <a:p>
            <a:pPr algn="l" indent="0" marL="0">
              <a:buNone/>
            </a:pPr>
            <a:r>
              <a:rPr lang="en-US" sz="1400" b="1" dirty="0">
                <a:solidFill>
                  <a:srgbClr val="000000"/>
                </a:solidFill>
                <a:latin typeface="Plus Jakarta Sans" pitchFamily="34" charset="0"/>
                <a:ea typeface="Plus Jakarta Sans" pitchFamily="34" charset="-122"/>
                <a:cs typeface="Plus Jakarta Sans" pitchFamily="34" charset="-120"/>
              </a:rPr>
              <a:t>Canada's Mining Future</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p:nvPr/>
        </p:nvSpPr>
        <p:spPr>
          <a:xfrm>
            <a:off x="640080" y="668655"/>
            <a:ext cx="8229600" cy="457200"/>
          </a:xfrm>
          <a:prstGeom prst="rect">
            <a:avLst/>
          </a:prstGeom>
          <a:noFill/>
          <a:ln/>
        </p:spPr>
        <p:txBody>
          <a:bodyPr wrap="square" rtlCol="0" anchor="ctr"/>
          <a:lstStyle/>
          <a:p>
            <a:pPr indent="0" marL="0">
              <a:lnSpc>
                <a:spcPts val="3500"/>
              </a:lnSpc>
              <a:buNone/>
            </a:pPr>
            <a:r>
              <a:rPr lang="en-US" sz="2300" b="1" dirty="0">
                <a:solidFill>
                  <a:srgbClr val="000000"/>
                </a:solidFill>
                <a:latin typeface="Plus Jakarta Sans" pitchFamily="34" charset="0"/>
                <a:ea typeface="Plus Jakarta Sans" pitchFamily="34" charset="-122"/>
                <a:cs typeface="Plus Jakarta Sans" pitchFamily="34" charset="-120"/>
              </a:rPr>
              <a:t>Canada: Mining Giant</a:t>
            </a:r>
            <a:endParaRPr lang="en-US" sz="2300" dirty="0"/>
          </a:p>
        </p:txBody>
      </p:sp>
      <p:pic>
        <p:nvPicPr>
          <p:cNvPr id="3" name="Image 0" descr="preencoded.png">    </p:cNvPr>
          <p:cNvPicPr>
            <a:picLocks noChangeAspect="1"/>
          </p:cNvPicPr>
          <p:nvPr/>
        </p:nvPicPr>
        <p:blipFill>
          <a:blip r:embed="rId2"/>
          <a:stretch>
            <a:fillRect/>
          </a:stretch>
        </p:blipFill>
        <p:spPr>
          <a:xfrm>
            <a:off x="731520" y="1440180"/>
            <a:ext cx="3657600" cy="1285875"/>
          </a:xfrm>
          <a:prstGeom prst="rect">
            <a:avLst/>
          </a:prstGeom>
        </p:spPr>
      </p:pic>
      <p:sp>
        <p:nvSpPr>
          <p:cNvPr id="4" name="Text 1"/>
          <p:cNvSpPr/>
          <p:nvPr/>
        </p:nvSpPr>
        <p:spPr>
          <a:xfrm>
            <a:off x="822960" y="1594485"/>
            <a:ext cx="3474720" cy="365760"/>
          </a:xfrm>
          <a:prstGeom prst="rect">
            <a:avLst/>
          </a:prstGeom>
          <a:noFill/>
          <a:ln/>
        </p:spPr>
        <p:txBody>
          <a:bodyPr wrap="square" rtlCol="0" anchor="ctr"/>
          <a:lstStyle/>
          <a:p>
            <a:pPr indent="0" marL="0">
              <a:buNone/>
            </a:pPr>
            <a:r>
              <a:rPr lang="en-US" sz="1500" b="1" dirty="0">
                <a:solidFill>
                  <a:srgbClr val="000000"/>
                </a:solidFill>
                <a:latin typeface="Plus Jakarta Sans" pitchFamily="34" charset="0"/>
                <a:ea typeface="Plus Jakarta Sans" pitchFamily="34" charset="-122"/>
                <a:cs typeface="Plus Jakarta Sans" pitchFamily="34" charset="-120"/>
              </a:rPr>
              <a:t>1.Global Leader</a:t>
            </a:r>
            <a:endParaRPr lang="en-US" sz="1500" dirty="0"/>
          </a:p>
        </p:txBody>
      </p:sp>
      <p:sp>
        <p:nvSpPr>
          <p:cNvPr id="5" name="Text 2"/>
          <p:cNvSpPr/>
          <p:nvPr/>
        </p:nvSpPr>
        <p:spPr>
          <a:xfrm>
            <a:off x="822960" y="2057400"/>
            <a:ext cx="3474720" cy="640080"/>
          </a:xfrm>
          <a:prstGeom prst="rect">
            <a:avLst/>
          </a:prstGeom>
          <a:noFill/>
          <a:ln/>
        </p:spPr>
        <p:txBody>
          <a:bodyPr wrap="square" rtlCol="0" anchor="t"/>
          <a:lstStyle/>
          <a:p>
            <a:pPr indent="0" marL="0">
              <a:buNone/>
            </a:pPr>
            <a:r>
              <a:rPr lang="en-US" sz="900" dirty="0">
                <a:solidFill>
                  <a:srgbClr val="000000"/>
                </a:solidFill>
                <a:latin typeface="Plus Jakarta Sans Light" pitchFamily="34" charset="0"/>
                <a:ea typeface="Plus Jakarta Sans Light" pitchFamily="34" charset="-122"/>
                <a:cs typeface="Plus Jakarta Sans Light" pitchFamily="34" charset="-120"/>
              </a:rPr>
              <a:t>Canada ranks among the world's top mining nations, known for its expertise and resources.</a:t>
            </a:r>
            <a:endParaRPr lang="en-US" sz="900" dirty="0"/>
          </a:p>
        </p:txBody>
      </p:sp>
      <p:pic>
        <p:nvPicPr>
          <p:cNvPr id="6" name="Image 1" descr="preencoded.png">    </p:cNvPr>
          <p:cNvPicPr>
            <a:picLocks noChangeAspect="1"/>
          </p:cNvPicPr>
          <p:nvPr/>
        </p:nvPicPr>
        <p:blipFill>
          <a:blip r:embed="rId3"/>
          <a:stretch>
            <a:fillRect/>
          </a:stretch>
        </p:blipFill>
        <p:spPr>
          <a:xfrm>
            <a:off x="4572000" y="1440180"/>
            <a:ext cx="3657600" cy="1285875"/>
          </a:xfrm>
          <a:prstGeom prst="rect">
            <a:avLst/>
          </a:prstGeom>
        </p:spPr>
      </p:pic>
      <p:sp>
        <p:nvSpPr>
          <p:cNvPr id="7" name="Text 3"/>
          <p:cNvSpPr/>
          <p:nvPr/>
        </p:nvSpPr>
        <p:spPr>
          <a:xfrm>
            <a:off x="4663440" y="1594485"/>
            <a:ext cx="3474720" cy="365760"/>
          </a:xfrm>
          <a:prstGeom prst="rect">
            <a:avLst/>
          </a:prstGeom>
          <a:noFill/>
          <a:ln/>
        </p:spPr>
        <p:txBody>
          <a:bodyPr wrap="square" rtlCol="0" anchor="ctr"/>
          <a:lstStyle/>
          <a:p>
            <a:pPr indent="0" marL="0">
              <a:buNone/>
            </a:pPr>
            <a:r>
              <a:rPr lang="en-US" sz="1500" b="1" dirty="0">
                <a:solidFill>
                  <a:srgbClr val="000000"/>
                </a:solidFill>
                <a:latin typeface="Plus Jakarta Sans" pitchFamily="34" charset="0"/>
                <a:ea typeface="Plus Jakarta Sans" pitchFamily="34" charset="-122"/>
                <a:cs typeface="Plus Jakarta Sans" pitchFamily="34" charset="-120"/>
              </a:rPr>
              <a:t>2.Rich History</a:t>
            </a:r>
            <a:endParaRPr lang="en-US" sz="1500" dirty="0"/>
          </a:p>
        </p:txBody>
      </p:sp>
      <p:sp>
        <p:nvSpPr>
          <p:cNvPr id="8" name="Text 4"/>
          <p:cNvSpPr/>
          <p:nvPr/>
        </p:nvSpPr>
        <p:spPr>
          <a:xfrm>
            <a:off x="4663440" y="2057400"/>
            <a:ext cx="3474720" cy="640080"/>
          </a:xfrm>
          <a:prstGeom prst="rect">
            <a:avLst/>
          </a:prstGeom>
          <a:noFill/>
          <a:ln/>
        </p:spPr>
        <p:txBody>
          <a:bodyPr wrap="square" rtlCol="0" anchor="t"/>
          <a:lstStyle/>
          <a:p>
            <a:pPr indent="0" marL="0">
              <a:buNone/>
            </a:pPr>
            <a:r>
              <a:rPr lang="en-US" sz="900" dirty="0">
                <a:solidFill>
                  <a:srgbClr val="000000"/>
                </a:solidFill>
                <a:latin typeface="Plus Jakarta Sans Light" pitchFamily="34" charset="0"/>
                <a:ea typeface="Plus Jakarta Sans Light" pitchFamily="34" charset="-122"/>
                <a:cs typeface="Plus Jakarta Sans Light" pitchFamily="34" charset="-120"/>
              </a:rPr>
              <a:t>Mining has deep roots in Canada, shaping its development and contributing to its identity.</a:t>
            </a:r>
            <a:endParaRPr lang="en-US" sz="900" dirty="0"/>
          </a:p>
        </p:txBody>
      </p:sp>
      <p:pic>
        <p:nvPicPr>
          <p:cNvPr id="9" name="Image 2" descr="preencoded.png">    </p:cNvPr>
          <p:cNvPicPr>
            <a:picLocks noChangeAspect="1"/>
          </p:cNvPicPr>
          <p:nvPr/>
        </p:nvPicPr>
        <p:blipFill>
          <a:blip r:embed="rId4"/>
          <a:stretch>
            <a:fillRect/>
          </a:stretch>
        </p:blipFill>
        <p:spPr>
          <a:xfrm>
            <a:off x="731520" y="3086100"/>
            <a:ext cx="3657600" cy="1285875"/>
          </a:xfrm>
          <a:prstGeom prst="rect">
            <a:avLst/>
          </a:prstGeom>
        </p:spPr>
      </p:pic>
      <p:sp>
        <p:nvSpPr>
          <p:cNvPr id="10" name="Text 5"/>
          <p:cNvSpPr/>
          <p:nvPr/>
        </p:nvSpPr>
        <p:spPr>
          <a:xfrm>
            <a:off x="822960" y="3240405"/>
            <a:ext cx="3474720" cy="365760"/>
          </a:xfrm>
          <a:prstGeom prst="rect">
            <a:avLst/>
          </a:prstGeom>
          <a:noFill/>
          <a:ln/>
        </p:spPr>
        <p:txBody>
          <a:bodyPr wrap="square" rtlCol="0" anchor="ctr"/>
          <a:lstStyle/>
          <a:p>
            <a:pPr indent="0" marL="0">
              <a:buNone/>
            </a:pPr>
            <a:r>
              <a:rPr lang="en-US" sz="1500" b="1" dirty="0">
                <a:solidFill>
                  <a:srgbClr val="000000"/>
                </a:solidFill>
                <a:latin typeface="Plus Jakarta Sans" pitchFamily="34" charset="0"/>
                <a:ea typeface="Plus Jakarta Sans" pitchFamily="34" charset="-122"/>
                <a:cs typeface="Plus Jakarta Sans" pitchFamily="34" charset="-120"/>
              </a:rPr>
              <a:t>3.Economic Impact</a:t>
            </a:r>
            <a:endParaRPr lang="en-US" sz="1500" dirty="0"/>
          </a:p>
        </p:txBody>
      </p:sp>
      <p:sp>
        <p:nvSpPr>
          <p:cNvPr id="11" name="Text 6"/>
          <p:cNvSpPr/>
          <p:nvPr/>
        </p:nvSpPr>
        <p:spPr>
          <a:xfrm>
            <a:off x="822960" y="3651885"/>
            <a:ext cx="3474720" cy="640080"/>
          </a:xfrm>
          <a:prstGeom prst="rect">
            <a:avLst/>
          </a:prstGeom>
          <a:noFill/>
          <a:ln/>
        </p:spPr>
        <p:txBody>
          <a:bodyPr wrap="square" rtlCol="0" anchor="t"/>
          <a:lstStyle/>
          <a:p>
            <a:pPr indent="0" marL="0">
              <a:buNone/>
            </a:pPr>
            <a:r>
              <a:rPr lang="en-US" sz="900" dirty="0">
                <a:solidFill>
                  <a:srgbClr val="000000"/>
                </a:solidFill>
                <a:latin typeface="Plus Jakarta Sans Light" pitchFamily="34" charset="0"/>
                <a:ea typeface="Plus Jakarta Sans Light" pitchFamily="34" charset="-122"/>
                <a:cs typeface="Plus Jakarta Sans Light" pitchFamily="34" charset="-120"/>
              </a:rPr>
              <a:t>The mining sector is a major economic driver, providing jobs and generating significant revenue nationwide.</a:t>
            </a:r>
            <a:endParaRPr lang="en-US" sz="900" dirty="0"/>
          </a:p>
        </p:txBody>
      </p:sp>
      <p:pic>
        <p:nvPicPr>
          <p:cNvPr id="12" name="Image 3" descr="preencoded.png">    </p:cNvPr>
          <p:cNvPicPr>
            <a:picLocks noChangeAspect="1"/>
          </p:cNvPicPr>
          <p:nvPr/>
        </p:nvPicPr>
        <p:blipFill>
          <a:blip r:embed="rId5"/>
          <a:stretch>
            <a:fillRect/>
          </a:stretch>
        </p:blipFill>
        <p:spPr>
          <a:xfrm>
            <a:off x="4572000" y="3086100"/>
            <a:ext cx="3657600" cy="1285875"/>
          </a:xfrm>
          <a:prstGeom prst="rect">
            <a:avLst/>
          </a:prstGeom>
        </p:spPr>
      </p:pic>
      <p:sp>
        <p:nvSpPr>
          <p:cNvPr id="13" name="Text 7"/>
          <p:cNvSpPr/>
          <p:nvPr/>
        </p:nvSpPr>
        <p:spPr>
          <a:xfrm>
            <a:off x="4663440" y="3240405"/>
            <a:ext cx="3474720" cy="365760"/>
          </a:xfrm>
          <a:prstGeom prst="rect">
            <a:avLst/>
          </a:prstGeom>
          <a:noFill/>
          <a:ln/>
        </p:spPr>
        <p:txBody>
          <a:bodyPr wrap="square" rtlCol="0" anchor="ctr"/>
          <a:lstStyle/>
          <a:p>
            <a:pPr indent="0" marL="0">
              <a:buNone/>
            </a:pPr>
            <a:r>
              <a:rPr lang="en-US" sz="1500" b="1" dirty="0">
                <a:solidFill>
                  <a:srgbClr val="000000"/>
                </a:solidFill>
                <a:latin typeface="Plus Jakarta Sans" pitchFamily="34" charset="0"/>
                <a:ea typeface="Plus Jakarta Sans" pitchFamily="34" charset="-122"/>
                <a:cs typeface="Plus Jakarta Sans" pitchFamily="34" charset="-120"/>
              </a:rPr>
              <a:t>4.Diverse Resources</a:t>
            </a:r>
            <a:endParaRPr lang="en-US" sz="1500" dirty="0"/>
          </a:p>
        </p:txBody>
      </p:sp>
      <p:sp>
        <p:nvSpPr>
          <p:cNvPr id="14" name="Text 8"/>
          <p:cNvSpPr/>
          <p:nvPr/>
        </p:nvSpPr>
        <p:spPr>
          <a:xfrm>
            <a:off x="4663440" y="3651885"/>
            <a:ext cx="3474720" cy="640080"/>
          </a:xfrm>
          <a:prstGeom prst="rect">
            <a:avLst/>
          </a:prstGeom>
          <a:noFill/>
          <a:ln/>
        </p:spPr>
        <p:txBody>
          <a:bodyPr wrap="square" rtlCol="0" anchor="t"/>
          <a:lstStyle/>
          <a:p>
            <a:pPr indent="0" marL="0">
              <a:buNone/>
            </a:pPr>
            <a:r>
              <a:rPr lang="en-US" sz="900" dirty="0">
                <a:solidFill>
                  <a:srgbClr val="000000"/>
                </a:solidFill>
                <a:latin typeface="Plus Jakarta Sans Light" pitchFamily="34" charset="0"/>
                <a:ea typeface="Plus Jakarta Sans Light" pitchFamily="34" charset="-122"/>
                <a:cs typeface="Plus Jakarta Sans Light" pitchFamily="34" charset="-120"/>
              </a:rPr>
              <a:t>Canada boasts a wide range of mineral resources, including precious metals, base metals, and energy minerals.</a:t>
            </a:r>
            <a:endParaRPr lang="en-US" sz="9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p:nvPr/>
        </p:nvSpPr>
        <p:spPr>
          <a:xfrm>
            <a:off x="640080" y="565785"/>
            <a:ext cx="8229600" cy="640080"/>
          </a:xfrm>
          <a:prstGeom prst="rect">
            <a:avLst/>
          </a:prstGeom>
          <a:noFill/>
          <a:ln/>
        </p:spPr>
        <p:txBody>
          <a:bodyPr wrap="square" rtlCol="0" anchor="ctr"/>
          <a:lstStyle/>
          <a:p>
            <a:pPr indent="0" marL="0">
              <a:lnSpc>
                <a:spcPts val="3500"/>
              </a:lnSpc>
              <a:buNone/>
            </a:pPr>
            <a:r>
              <a:rPr lang="en-US" sz="2300" b="1" dirty="0">
                <a:solidFill>
                  <a:srgbClr val="000000"/>
                </a:solidFill>
                <a:latin typeface="Plus Jakarta Sans" pitchFamily="34" charset="0"/>
                <a:ea typeface="Plus Jakarta Sans" pitchFamily="34" charset="-122"/>
                <a:cs typeface="Plus Jakarta Sans" pitchFamily="34" charset="-120"/>
              </a:rPr>
              <a:t>Canada's Mineral Wealth</a:t>
            </a:r>
            <a:endParaRPr lang="en-US" sz="2300" dirty="0"/>
          </a:p>
        </p:txBody>
      </p:sp>
      <p:pic>
        <p:nvPicPr>
          <p:cNvPr id="3" name="Image 0" descr="preencoded.png">    </p:cNvPr>
          <p:cNvPicPr>
            <a:picLocks noChangeAspect="1"/>
          </p:cNvPicPr>
          <p:nvPr/>
        </p:nvPicPr>
        <p:blipFill>
          <a:blip r:embed="rId2"/>
          <a:stretch>
            <a:fillRect/>
          </a:stretch>
        </p:blipFill>
        <p:spPr>
          <a:xfrm>
            <a:off x="731520" y="1440180"/>
            <a:ext cx="3566160" cy="2931795"/>
          </a:xfrm>
          <a:prstGeom prst="rect">
            <a:avLst/>
          </a:prstGeom>
        </p:spPr>
      </p:pic>
      <p:pic>
        <p:nvPicPr>
          <p:cNvPr id="4" name="Image 1" descr="preencoded.png">    </p:cNvPr>
          <p:cNvPicPr>
            <a:picLocks noChangeAspect="1"/>
          </p:cNvPicPr>
          <p:nvPr/>
        </p:nvPicPr>
        <p:blipFill>
          <a:blip r:embed="rId3"/>
          <a:stretch>
            <a:fillRect/>
          </a:stretch>
        </p:blipFill>
        <p:spPr>
          <a:xfrm>
            <a:off x="4663440" y="1440180"/>
            <a:ext cx="3566160" cy="2931795"/>
          </a:xfrm>
          <a:prstGeom prst="rect">
            <a:avLst/>
          </a:prstGeom>
        </p:spPr>
      </p:pic>
      <p:sp>
        <p:nvSpPr>
          <p:cNvPr id="5" name="Text 1"/>
          <p:cNvSpPr/>
          <p:nvPr/>
        </p:nvSpPr>
        <p:spPr>
          <a:xfrm>
            <a:off x="822960" y="1543050"/>
            <a:ext cx="2743200" cy="488633"/>
          </a:xfrm>
          <a:prstGeom prst="rect">
            <a:avLst/>
          </a:prstGeom>
          <a:noFill/>
          <a:ln/>
        </p:spPr>
        <p:txBody>
          <a:bodyPr wrap="square" rtlCol="0" anchor="ctr"/>
          <a:lstStyle/>
          <a:p>
            <a:pPr indent="0" marL="0">
              <a:buNone/>
            </a:pPr>
            <a:r>
              <a:rPr lang="en-US" sz="1500" b="1" dirty="0">
                <a:solidFill>
                  <a:srgbClr val="000000"/>
                </a:solidFill>
                <a:latin typeface="Plus Jakarta Sans" pitchFamily="34" charset="0"/>
                <a:ea typeface="Plus Jakarta Sans" pitchFamily="34" charset="-122"/>
                <a:cs typeface="Plus Jakarta Sans" pitchFamily="34" charset="-120"/>
              </a:rPr>
              <a:t>Upsides</a:t>
            </a:r>
            <a:endParaRPr lang="en-US" sz="1500" dirty="0"/>
          </a:p>
        </p:txBody>
      </p:sp>
      <p:sp>
        <p:nvSpPr>
          <p:cNvPr id="6" name="Shape 2"/>
          <p:cNvSpPr/>
          <p:nvPr/>
        </p:nvSpPr>
        <p:spPr>
          <a:xfrm>
            <a:off x="3749040" y="1568768"/>
            <a:ext cx="365760" cy="360045"/>
          </a:xfrm>
          <a:prstGeom prst="ellipse">
            <a:avLst/>
          </a:prstGeom>
          <a:solidFill>
            <a:srgbClr val="0A9C85"/>
          </a:solidFill>
          <a:ln w="12700">
            <a:solidFill>
              <a:srgbClr val="0A9C85"/>
            </a:solidFill>
            <a:prstDash val="solid"/>
          </a:ln>
        </p:spPr>
      </p:sp>
      <p:pic>
        <p:nvPicPr>
          <p:cNvPr id="7" name="Image 2" descr="preencoded.png">    </p:cNvPr>
          <p:cNvPicPr>
            <a:picLocks noChangeAspect="1"/>
          </p:cNvPicPr>
          <p:nvPr/>
        </p:nvPicPr>
        <p:blipFill>
          <a:blip r:embed="rId4"/>
          <a:stretch>
            <a:fillRect/>
          </a:stretch>
        </p:blipFill>
        <p:spPr>
          <a:xfrm>
            <a:off x="3840480" y="1625346"/>
            <a:ext cx="182880" cy="205740"/>
          </a:xfrm>
          <a:prstGeom prst="rect">
            <a:avLst/>
          </a:prstGeom>
        </p:spPr>
      </p:pic>
      <p:sp>
        <p:nvSpPr>
          <p:cNvPr id="8" name="Text 3"/>
          <p:cNvSpPr/>
          <p:nvPr/>
        </p:nvSpPr>
        <p:spPr>
          <a:xfrm>
            <a:off x="4754880" y="1543050"/>
            <a:ext cx="2743200" cy="488633"/>
          </a:xfrm>
          <a:prstGeom prst="rect">
            <a:avLst/>
          </a:prstGeom>
          <a:noFill/>
          <a:ln/>
        </p:spPr>
        <p:txBody>
          <a:bodyPr wrap="square" rtlCol="0" anchor="ctr"/>
          <a:lstStyle/>
          <a:p>
            <a:pPr indent="0" marL="0">
              <a:buNone/>
            </a:pPr>
            <a:r>
              <a:rPr lang="en-US" sz="1500" b="1" dirty="0">
                <a:solidFill>
                  <a:srgbClr val="000000"/>
                </a:solidFill>
                <a:latin typeface="Plus Jakarta Sans" pitchFamily="34" charset="0"/>
                <a:ea typeface="Plus Jakarta Sans" pitchFamily="34" charset="-122"/>
                <a:cs typeface="Plus Jakarta Sans" pitchFamily="34" charset="-120"/>
              </a:rPr>
              <a:t>Downsides</a:t>
            </a:r>
            <a:endParaRPr lang="en-US" sz="1500" dirty="0"/>
          </a:p>
        </p:txBody>
      </p:sp>
      <p:sp>
        <p:nvSpPr>
          <p:cNvPr id="9" name="Shape 4"/>
          <p:cNvSpPr/>
          <p:nvPr/>
        </p:nvSpPr>
        <p:spPr>
          <a:xfrm>
            <a:off x="7680960" y="1568768"/>
            <a:ext cx="365760" cy="360045"/>
          </a:xfrm>
          <a:prstGeom prst="ellipse">
            <a:avLst/>
          </a:prstGeom>
          <a:solidFill>
            <a:srgbClr val="DA2828"/>
          </a:solidFill>
          <a:ln w="12700">
            <a:solidFill>
              <a:srgbClr val="DA2828"/>
            </a:solidFill>
            <a:prstDash val="solid"/>
          </a:ln>
        </p:spPr>
      </p:sp>
      <p:pic>
        <p:nvPicPr>
          <p:cNvPr id="10" name="Image 3" descr="preencoded.png">    </p:cNvPr>
          <p:cNvPicPr>
            <a:picLocks noChangeAspect="1"/>
          </p:cNvPicPr>
          <p:nvPr/>
        </p:nvPicPr>
        <p:blipFill>
          <a:blip r:embed="rId5"/>
          <a:stretch>
            <a:fillRect/>
          </a:stretch>
        </p:blipFill>
        <p:spPr>
          <a:xfrm>
            <a:off x="7772400" y="1640777"/>
            <a:ext cx="182880" cy="205740"/>
          </a:xfrm>
          <a:prstGeom prst="rect">
            <a:avLst/>
          </a:prstGeom>
        </p:spPr>
      </p:pic>
      <p:sp>
        <p:nvSpPr>
          <p:cNvPr id="11" name="Text 5"/>
          <p:cNvSpPr/>
          <p:nvPr/>
        </p:nvSpPr>
        <p:spPr>
          <a:xfrm>
            <a:off x="868680" y="2160270"/>
            <a:ext cx="3200400" cy="0"/>
          </a:xfrm>
          <a:prstGeom prst="rect">
            <a:avLst/>
          </a:prstGeom>
          <a:noFill/>
          <a:ln/>
        </p:spPr>
        <p:txBody>
          <a:bodyPr wrap="square" rtlCol="0" anchor="t"/>
          <a:lstStyle/>
          <a:p>
            <a:pPr marL="342900" indent="-342900">
              <a:lnSpc>
                <a:spcPts val="1200"/>
              </a:lnSpc>
              <a:spcAft>
                <a:spcPts val="1200"/>
              </a:spcAft>
              <a:buSzPct val="100000"/>
              <a:buFont typeface="+mj-lt"/>
              <a:buAutoNum type="arabicPeriod" startAt="1"/>
            </a:pPr>
            <a:r>
              <a:rPr lang="en-US" sz="800" dirty="0">
                <a:solidFill>
                  <a:srgbClr val="000000"/>
                </a:solidFill>
                <a:latin typeface="Plus Jakarta Sans Light" pitchFamily="34" charset="0"/>
                <a:ea typeface="Plus Jakarta Sans Light" pitchFamily="34" charset="-122"/>
                <a:cs typeface="Plus Jakarta Sans Light" pitchFamily="34" charset="-120"/>
              </a:rPr>
              <a:t>Canada's mineral wealth fuels economic growth, creating jobs and attracting significant foreign investment in various provinces.</a:t>
            </a:r>
            <a:endParaRPr lang="en-US" sz="800" dirty="0"/>
          </a:p>
          <a:p>
            <a:pPr marL="342900" indent="-342900">
              <a:lnSpc>
                <a:spcPts val="1200"/>
              </a:lnSpc>
              <a:spcAft>
                <a:spcPts val="1200"/>
              </a:spcAft>
              <a:buSzPct val="100000"/>
              <a:buFont typeface="+mj-lt"/>
              <a:buAutoNum type="arabicPeriod" startAt="1"/>
            </a:pPr>
            <a:r>
              <a:rPr lang="en-US" sz="800" dirty="0">
                <a:solidFill>
                  <a:srgbClr val="000000"/>
                </a:solidFill>
                <a:latin typeface="Plus Jakarta Sans Light" pitchFamily="34" charset="0"/>
                <a:ea typeface="Plus Jakarta Sans Light" pitchFamily="34" charset="-122"/>
                <a:cs typeface="Plus Jakarta Sans Light" pitchFamily="34" charset="-120"/>
              </a:rPr>
              <a:t>The mining sector contributes substantially to government revenue through taxes and royalties, supporting public services nationwide.</a:t>
            </a:r>
            <a:endParaRPr lang="en-US" sz="800" dirty="0"/>
          </a:p>
          <a:p>
            <a:pPr marL="342900" indent="-342900">
              <a:lnSpc>
                <a:spcPts val="1200"/>
              </a:lnSpc>
              <a:spcAft>
                <a:spcPts val="1200"/>
              </a:spcAft>
              <a:buSzPct val="100000"/>
              <a:buFont typeface="+mj-lt"/>
              <a:buAutoNum type="arabicPeriod" startAt="1"/>
            </a:pPr>
            <a:r>
              <a:rPr lang="en-US" sz="800" dirty="0">
                <a:solidFill>
                  <a:srgbClr val="000000"/>
                </a:solidFill>
                <a:latin typeface="Plus Jakarta Sans Light" pitchFamily="34" charset="0"/>
                <a:ea typeface="Plus Jakarta Sans Light" pitchFamily="34" charset="-122"/>
                <a:cs typeface="Plus Jakarta Sans Light" pitchFamily="34" charset="-120"/>
              </a:rPr>
              <a:t>Canadian mining companies often adhere to high environmental and ethical standards, promoting responsible resource extraction and processing.</a:t>
            </a:r>
            <a:endParaRPr lang="en-US" sz="800" dirty="0"/>
          </a:p>
        </p:txBody>
      </p:sp>
      <p:sp>
        <p:nvSpPr>
          <p:cNvPr id="12" name="Text 6"/>
          <p:cNvSpPr/>
          <p:nvPr/>
        </p:nvSpPr>
        <p:spPr>
          <a:xfrm>
            <a:off x="4800600" y="2160270"/>
            <a:ext cx="3200400" cy="0"/>
          </a:xfrm>
          <a:prstGeom prst="rect">
            <a:avLst/>
          </a:prstGeom>
          <a:noFill/>
          <a:ln/>
        </p:spPr>
        <p:txBody>
          <a:bodyPr wrap="square" rtlCol="0" anchor="t"/>
          <a:lstStyle/>
          <a:p>
            <a:pPr marL="342900" indent="-342900">
              <a:lnSpc>
                <a:spcPts val="1200"/>
              </a:lnSpc>
              <a:spcAft>
                <a:spcPts val="1200"/>
              </a:spcAft>
              <a:buSzPct val="100000"/>
              <a:buFont typeface="+mj-lt"/>
              <a:buAutoNum type="arabicPeriod" startAt="1"/>
            </a:pPr>
            <a:r>
              <a:rPr lang="en-US" sz="800" dirty="0">
                <a:solidFill>
                  <a:srgbClr val="000000"/>
                </a:solidFill>
                <a:latin typeface="Plus Jakarta Sans Light" pitchFamily="34" charset="0"/>
                <a:ea typeface="Plus Jakarta Sans Light" pitchFamily="34" charset="-122"/>
                <a:cs typeface="Plus Jakarta Sans Light" pitchFamily="34" charset="-120"/>
              </a:rPr>
              <a:t>Mining activities can have significant environmental impacts, including habitat destruction, water pollution, and greenhouse gas emissions concerns.</a:t>
            </a:r>
            <a:endParaRPr lang="en-US" sz="800" dirty="0"/>
          </a:p>
          <a:p>
            <a:pPr marL="342900" indent="-342900">
              <a:lnSpc>
                <a:spcPts val="1200"/>
              </a:lnSpc>
              <a:spcAft>
                <a:spcPts val="1200"/>
              </a:spcAft>
              <a:buSzPct val="100000"/>
              <a:buFont typeface="+mj-lt"/>
              <a:buAutoNum type="arabicPeriod" startAt="1"/>
            </a:pPr>
            <a:r>
              <a:rPr lang="en-US" sz="800" dirty="0">
                <a:solidFill>
                  <a:srgbClr val="000000"/>
                </a:solidFill>
                <a:latin typeface="Plus Jakarta Sans Light" pitchFamily="34" charset="0"/>
                <a:ea typeface="Plus Jakarta Sans Light" pitchFamily="34" charset="-122"/>
                <a:cs typeface="Plus Jakarta Sans Light" pitchFamily="34" charset="-120"/>
              </a:rPr>
              <a:t>Resource extraction may lead to social disruptions in local communities, affecting Indigenous land rights and traditional ways of life adversely.</a:t>
            </a:r>
            <a:endParaRPr lang="en-US" sz="800" dirty="0"/>
          </a:p>
          <a:p>
            <a:pPr marL="342900" indent="-342900">
              <a:lnSpc>
                <a:spcPts val="1200"/>
              </a:lnSpc>
              <a:spcAft>
                <a:spcPts val="1200"/>
              </a:spcAft>
              <a:buSzPct val="100000"/>
              <a:buFont typeface="+mj-lt"/>
              <a:buAutoNum type="arabicPeriod" startAt="1"/>
            </a:pPr>
            <a:r>
              <a:rPr lang="en-US" sz="800" dirty="0">
                <a:solidFill>
                  <a:srgbClr val="000000"/>
                </a:solidFill>
                <a:latin typeface="Plus Jakarta Sans Light" pitchFamily="34" charset="0"/>
                <a:ea typeface="Plus Jakarta Sans Light" pitchFamily="34" charset="-122"/>
                <a:cs typeface="Plus Jakarta Sans Light" pitchFamily="34" charset="-120"/>
              </a:rPr>
              <a:t>The boom-and-bust cycles in commodity prices can create economic instability and job losses within the mining regions unpredictably.</a:t>
            </a:r>
            <a:endParaRPr lang="en-US" sz="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p:nvPr/>
        </p:nvSpPr>
        <p:spPr>
          <a:xfrm>
            <a:off x="548640" y="565785"/>
            <a:ext cx="8229600" cy="274320"/>
          </a:xfrm>
          <a:prstGeom prst="rect">
            <a:avLst/>
          </a:prstGeom>
          <a:noFill/>
          <a:ln/>
        </p:spPr>
        <p:txBody>
          <a:bodyPr wrap="square" rtlCol="0" anchor="ctr"/>
          <a:lstStyle/>
          <a:p>
            <a:pPr indent="0" marL="0">
              <a:lnSpc>
                <a:spcPts val="3500"/>
              </a:lnSpc>
              <a:buNone/>
            </a:pPr>
            <a:r>
              <a:rPr lang="en-US" sz="2300" b="1" dirty="0">
                <a:solidFill>
                  <a:srgbClr val="000000"/>
                </a:solidFill>
                <a:latin typeface="Plus Jakarta Sans" pitchFamily="34" charset="0"/>
                <a:ea typeface="Plus Jakarta Sans" pitchFamily="34" charset="-122"/>
                <a:cs typeface="Plus Jakarta Sans" pitchFamily="34" charset="-120"/>
              </a:rPr>
              <a:t>Mining: A Canadian Economic Pillar</a:t>
            </a:r>
            <a:endParaRPr lang="en-US" sz="2300" dirty="0"/>
          </a:p>
        </p:txBody>
      </p:sp>
      <p:sp>
        <p:nvSpPr>
          <p:cNvPr id="3" name="Text 1"/>
          <p:cNvSpPr/>
          <p:nvPr/>
        </p:nvSpPr>
        <p:spPr>
          <a:xfrm>
            <a:off x="548640" y="1337310"/>
            <a:ext cx="5029200" cy="274320"/>
          </a:xfrm>
          <a:prstGeom prst="rect">
            <a:avLst/>
          </a:prstGeom>
          <a:noFill/>
          <a:ln/>
        </p:spPr>
        <p:txBody>
          <a:bodyPr wrap="square" rtlCol="0" anchor="t"/>
          <a:lstStyle/>
          <a:p>
            <a:pPr indent="0" marL="0">
              <a:buNone/>
            </a:pPr>
            <a:r>
              <a:rPr lang="en-US" sz="1500" b="1" dirty="0">
                <a:solidFill>
                  <a:srgbClr val="000000"/>
                </a:solidFill>
                <a:latin typeface="Plus Jakarta Sans Medium" pitchFamily="34" charset="0"/>
                <a:ea typeface="Plus Jakarta Sans Medium" pitchFamily="34" charset="-122"/>
                <a:cs typeface="Plus Jakarta Sans Medium" pitchFamily="34" charset="-120"/>
              </a:rPr>
              <a:t>GDP Contribution</a:t>
            </a:r>
            <a:endParaRPr lang="en-US" sz="1500" dirty="0"/>
          </a:p>
        </p:txBody>
      </p:sp>
      <p:sp>
        <p:nvSpPr>
          <p:cNvPr id="4" name="Text 2"/>
          <p:cNvSpPr/>
          <p:nvPr/>
        </p:nvSpPr>
        <p:spPr>
          <a:xfrm>
            <a:off x="548640" y="2211705"/>
            <a:ext cx="5029200" cy="274320"/>
          </a:xfrm>
          <a:prstGeom prst="rect">
            <a:avLst/>
          </a:prstGeom>
          <a:noFill/>
          <a:ln/>
        </p:spPr>
        <p:txBody>
          <a:bodyPr wrap="square" rtlCol="0" anchor="t"/>
          <a:lstStyle/>
          <a:p>
            <a:pPr indent="0" marL="0">
              <a:buNone/>
            </a:pPr>
            <a:r>
              <a:rPr lang="en-US" sz="1500" b="1" dirty="0">
                <a:solidFill>
                  <a:srgbClr val="000000"/>
                </a:solidFill>
                <a:latin typeface="Plus Jakarta Sans Medium" pitchFamily="34" charset="0"/>
                <a:ea typeface="Plus Jakarta Sans Medium" pitchFamily="34" charset="-122"/>
                <a:cs typeface="Plus Jakarta Sans Medium" pitchFamily="34" charset="-120"/>
              </a:rPr>
              <a:t>Export Revenue</a:t>
            </a:r>
            <a:endParaRPr lang="en-US" sz="1500" dirty="0"/>
          </a:p>
        </p:txBody>
      </p:sp>
      <p:sp>
        <p:nvSpPr>
          <p:cNvPr id="5" name="Text 3"/>
          <p:cNvSpPr/>
          <p:nvPr/>
        </p:nvSpPr>
        <p:spPr>
          <a:xfrm>
            <a:off x="548640" y="3086100"/>
            <a:ext cx="5029200" cy="274320"/>
          </a:xfrm>
          <a:prstGeom prst="rect">
            <a:avLst/>
          </a:prstGeom>
          <a:noFill/>
          <a:ln/>
        </p:spPr>
        <p:txBody>
          <a:bodyPr wrap="square" rtlCol="0" anchor="t"/>
          <a:lstStyle/>
          <a:p>
            <a:pPr indent="0" marL="0">
              <a:buNone/>
            </a:pPr>
            <a:r>
              <a:rPr lang="en-US" sz="1500" b="1" dirty="0">
                <a:solidFill>
                  <a:srgbClr val="000000"/>
                </a:solidFill>
                <a:latin typeface="Plus Jakarta Sans Medium" pitchFamily="34" charset="0"/>
                <a:ea typeface="Plus Jakarta Sans Medium" pitchFamily="34" charset="-122"/>
                <a:cs typeface="Plus Jakarta Sans Medium" pitchFamily="34" charset="-120"/>
              </a:rPr>
              <a:t>Jobs Supported</a:t>
            </a:r>
            <a:endParaRPr lang="en-US" sz="1500" dirty="0"/>
          </a:p>
        </p:txBody>
      </p:sp>
      <p:sp>
        <p:nvSpPr>
          <p:cNvPr id="6" name="Text 4"/>
          <p:cNvSpPr/>
          <p:nvPr/>
        </p:nvSpPr>
        <p:spPr>
          <a:xfrm>
            <a:off x="548640" y="3960495"/>
            <a:ext cx="5029200" cy="274320"/>
          </a:xfrm>
          <a:prstGeom prst="rect">
            <a:avLst/>
          </a:prstGeom>
          <a:noFill/>
          <a:ln/>
        </p:spPr>
        <p:txBody>
          <a:bodyPr wrap="square" rtlCol="0" anchor="t"/>
          <a:lstStyle/>
          <a:p>
            <a:pPr indent="0" marL="0">
              <a:buNone/>
            </a:pPr>
            <a:r>
              <a:rPr lang="en-US" sz="1500" b="1" dirty="0">
                <a:solidFill>
                  <a:srgbClr val="000000"/>
                </a:solidFill>
                <a:latin typeface="Plus Jakarta Sans Medium" pitchFamily="34" charset="0"/>
                <a:ea typeface="Plus Jakarta Sans Medium" pitchFamily="34" charset="-122"/>
                <a:cs typeface="Plus Jakarta Sans Medium" pitchFamily="34" charset="-120"/>
              </a:rPr>
              <a:t>Rural Employment</a:t>
            </a:r>
            <a:endParaRPr lang="en-US" sz="1500" dirty="0"/>
          </a:p>
        </p:txBody>
      </p:sp>
      <p:pic>
        <p:nvPicPr>
          <p:cNvPr id="7" name="Image 0" descr="preencoded.png">    </p:cNvPr>
          <p:cNvPicPr>
            <a:picLocks noChangeAspect="1"/>
          </p:cNvPicPr>
          <p:nvPr/>
        </p:nvPicPr>
        <p:blipFill>
          <a:blip r:embed="rId2"/>
          <a:stretch>
            <a:fillRect/>
          </a:stretch>
        </p:blipFill>
        <p:spPr>
          <a:xfrm>
            <a:off x="7132320" y="1260158"/>
            <a:ext cx="1371600" cy="411480"/>
          </a:xfrm>
          <a:prstGeom prst="rect">
            <a:avLst/>
          </a:prstGeom>
        </p:spPr>
      </p:pic>
      <p:pic>
        <p:nvPicPr>
          <p:cNvPr id="8" name="Image 1" descr="preencoded.png">    </p:cNvPr>
          <p:cNvPicPr>
            <a:picLocks noChangeAspect="1"/>
          </p:cNvPicPr>
          <p:nvPr/>
        </p:nvPicPr>
        <p:blipFill>
          <a:blip r:embed="rId3"/>
          <a:stretch>
            <a:fillRect/>
          </a:stretch>
        </p:blipFill>
        <p:spPr>
          <a:xfrm>
            <a:off x="7132320" y="2134553"/>
            <a:ext cx="1371600" cy="411480"/>
          </a:xfrm>
          <a:prstGeom prst="rect">
            <a:avLst/>
          </a:prstGeom>
        </p:spPr>
      </p:pic>
      <p:pic>
        <p:nvPicPr>
          <p:cNvPr id="9" name="Image 2" descr="preencoded.png">    </p:cNvPr>
          <p:cNvPicPr>
            <a:picLocks noChangeAspect="1"/>
          </p:cNvPicPr>
          <p:nvPr/>
        </p:nvPicPr>
        <p:blipFill>
          <a:blip r:embed="rId4"/>
          <a:stretch>
            <a:fillRect/>
          </a:stretch>
        </p:blipFill>
        <p:spPr>
          <a:xfrm>
            <a:off x="7132320" y="3008948"/>
            <a:ext cx="1371600" cy="411480"/>
          </a:xfrm>
          <a:prstGeom prst="rect">
            <a:avLst/>
          </a:prstGeom>
        </p:spPr>
      </p:pic>
      <p:pic>
        <p:nvPicPr>
          <p:cNvPr id="10" name="Image 3" descr="preencoded.png">    </p:cNvPr>
          <p:cNvPicPr>
            <a:picLocks noChangeAspect="1"/>
          </p:cNvPicPr>
          <p:nvPr/>
        </p:nvPicPr>
        <p:blipFill>
          <a:blip r:embed="rId5"/>
          <a:stretch>
            <a:fillRect/>
          </a:stretch>
        </p:blipFill>
        <p:spPr>
          <a:xfrm>
            <a:off x="7132320" y="3883343"/>
            <a:ext cx="1371600" cy="411480"/>
          </a:xfrm>
          <a:prstGeom prst="rect">
            <a:avLst/>
          </a:prstGeom>
        </p:spPr>
      </p:pic>
      <p:sp>
        <p:nvSpPr>
          <p:cNvPr id="11" name="Text 5"/>
          <p:cNvSpPr/>
          <p:nvPr/>
        </p:nvSpPr>
        <p:spPr>
          <a:xfrm>
            <a:off x="7132320" y="1260158"/>
            <a:ext cx="1371600" cy="411480"/>
          </a:xfrm>
          <a:prstGeom prst="rect">
            <a:avLst/>
          </a:prstGeom>
          <a:noFill/>
          <a:ln/>
        </p:spPr>
        <p:txBody>
          <a:bodyPr wrap="square" rtlCol="0" anchor="ctr"/>
          <a:lstStyle/>
          <a:p>
            <a:pPr algn="ctr" indent="0" marL="0">
              <a:buNone/>
            </a:pPr>
            <a:r>
              <a:rPr lang="en-US" sz="1500" b="1" dirty="0">
                <a:solidFill>
                  <a:srgbClr val="000000"/>
                </a:solidFill>
                <a:latin typeface="Plus Jakarta Sans" pitchFamily="34" charset="0"/>
                <a:ea typeface="Plus Jakarta Sans" pitchFamily="34" charset="-122"/>
                <a:cs typeface="Plus Jakarta Sans" pitchFamily="34" charset="-120"/>
              </a:rPr>
              <a:t>7%</a:t>
            </a:r>
            <a:endParaRPr lang="en-US" sz="1500" dirty="0"/>
          </a:p>
        </p:txBody>
      </p:sp>
      <p:sp>
        <p:nvSpPr>
          <p:cNvPr id="12" name="Text 6"/>
          <p:cNvSpPr/>
          <p:nvPr/>
        </p:nvSpPr>
        <p:spPr>
          <a:xfrm>
            <a:off x="7132320" y="2134553"/>
            <a:ext cx="1371600" cy="411480"/>
          </a:xfrm>
          <a:prstGeom prst="rect">
            <a:avLst/>
          </a:prstGeom>
          <a:noFill/>
          <a:ln/>
        </p:spPr>
        <p:txBody>
          <a:bodyPr wrap="square" rtlCol="0" anchor="ctr"/>
          <a:lstStyle/>
          <a:p>
            <a:pPr algn="ctr" indent="0" marL="0">
              <a:buNone/>
            </a:pPr>
            <a:r>
              <a:rPr lang="en-US" sz="1500" b="1" dirty="0">
                <a:solidFill>
                  <a:srgbClr val="000000"/>
                </a:solidFill>
                <a:latin typeface="Plus Jakarta Sans" pitchFamily="34" charset="0"/>
                <a:ea typeface="Plus Jakarta Sans" pitchFamily="34" charset="-122"/>
                <a:cs typeface="Plus Jakarta Sans" pitchFamily="34" charset="-120"/>
              </a:rPr>
              <a:t>200B$</a:t>
            </a:r>
            <a:endParaRPr lang="en-US" sz="1500" dirty="0"/>
          </a:p>
        </p:txBody>
      </p:sp>
      <p:sp>
        <p:nvSpPr>
          <p:cNvPr id="13" name="Text 7"/>
          <p:cNvSpPr/>
          <p:nvPr/>
        </p:nvSpPr>
        <p:spPr>
          <a:xfrm>
            <a:off x="7132320" y="3008948"/>
            <a:ext cx="1371600" cy="411480"/>
          </a:xfrm>
          <a:prstGeom prst="rect">
            <a:avLst/>
          </a:prstGeom>
          <a:noFill/>
          <a:ln/>
        </p:spPr>
        <p:txBody>
          <a:bodyPr wrap="square" rtlCol="0" anchor="ctr"/>
          <a:lstStyle/>
          <a:p>
            <a:pPr algn="ctr" indent="0" marL="0">
              <a:buNone/>
            </a:pPr>
            <a:r>
              <a:rPr lang="en-US" sz="1500" b="1" dirty="0">
                <a:solidFill>
                  <a:srgbClr val="000000"/>
                </a:solidFill>
                <a:latin typeface="Plus Jakarta Sans" pitchFamily="34" charset="0"/>
                <a:ea typeface="Plus Jakarta Sans" pitchFamily="34" charset="-122"/>
                <a:cs typeface="Plus Jakarta Sans" pitchFamily="34" charset="-120"/>
              </a:rPr>
              <a:t>626k</a:t>
            </a:r>
            <a:endParaRPr lang="en-US" sz="1500" dirty="0"/>
          </a:p>
        </p:txBody>
      </p:sp>
      <p:sp>
        <p:nvSpPr>
          <p:cNvPr id="14" name="Text 8"/>
          <p:cNvSpPr/>
          <p:nvPr/>
        </p:nvSpPr>
        <p:spPr>
          <a:xfrm>
            <a:off x="7132320" y="3883343"/>
            <a:ext cx="1371600" cy="411480"/>
          </a:xfrm>
          <a:prstGeom prst="rect">
            <a:avLst/>
          </a:prstGeom>
          <a:noFill/>
          <a:ln/>
        </p:spPr>
        <p:txBody>
          <a:bodyPr wrap="square" rtlCol="0" anchor="ctr"/>
          <a:lstStyle/>
          <a:p>
            <a:pPr algn="ctr" indent="0" marL="0">
              <a:buNone/>
            </a:pPr>
            <a:r>
              <a:rPr lang="en-US" sz="1500" b="1" dirty="0">
                <a:solidFill>
                  <a:srgbClr val="000000"/>
                </a:solidFill>
                <a:latin typeface="Plus Jakarta Sans" pitchFamily="34" charset="0"/>
                <a:ea typeface="Plus Jakarta Sans" pitchFamily="34" charset="-122"/>
                <a:cs typeface="Plus Jakarta Sans" pitchFamily="34" charset="-120"/>
              </a:rPr>
              <a:t>60%</a:t>
            </a:r>
            <a:endParaRPr lang="en-US" sz="15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p:nvPr/>
        </p:nvSpPr>
        <p:spPr>
          <a:xfrm>
            <a:off x="548640" y="1028700"/>
            <a:ext cx="4114800" cy="274320"/>
          </a:xfrm>
          <a:prstGeom prst="rect">
            <a:avLst/>
          </a:prstGeom>
          <a:noFill/>
          <a:ln/>
        </p:spPr>
        <p:txBody>
          <a:bodyPr wrap="square" rtlCol="0" anchor="b"/>
          <a:lstStyle/>
          <a:p>
            <a:pPr indent="0" marL="0">
              <a:lnSpc>
                <a:spcPts val="3500"/>
              </a:lnSpc>
              <a:buNone/>
            </a:pPr>
            <a:r>
              <a:rPr lang="en-US" sz="2300" b="1" dirty="0">
                <a:solidFill>
                  <a:srgbClr val="000000"/>
                </a:solidFill>
                <a:latin typeface="Plus Jakarta Sans" pitchFamily="34" charset="0"/>
                <a:ea typeface="Plus Jakarta Sans" pitchFamily="34" charset="-122"/>
                <a:cs typeface="Plus Jakarta Sans" pitchFamily="34" charset="-120"/>
              </a:rPr>
              <a:t>Canada's Mining Landscape</a:t>
            </a:r>
            <a:endParaRPr lang="en-US" sz="2300" dirty="0"/>
          </a:p>
        </p:txBody>
      </p:sp>
      <p:pic>
        <p:nvPicPr>
          <p:cNvPr id="3" name="Image 0" descr="https://images.pexels.com/photos/26975567/pexels-photo-26975567.jpeg?auto=compress&amp;cs=tinysrgb&amp;fit=crop&amp;h=1200&amp;w=800">    </p:cNvPr>
          <p:cNvPicPr>
            <a:picLocks noChangeAspect="1"/>
          </p:cNvPicPr>
          <p:nvPr/>
        </p:nvPicPr>
        <p:blipFill>
          <a:blip r:embed="rId2"/>
          <a:stretch>
            <a:fillRect/>
          </a:stretch>
        </p:blipFill>
        <p:spPr>
          <a:xfrm>
            <a:off x="5943600" y="1028700"/>
            <a:ext cx="2468880" cy="3086100"/>
          </a:xfrm>
          <a:prstGeom prst="rect">
            <a:avLst/>
          </a:prstGeom>
        </p:spPr>
      </p:pic>
      <p:sp>
        <p:nvSpPr>
          <p:cNvPr id="4" name="Text 1"/>
          <p:cNvSpPr/>
          <p:nvPr/>
        </p:nvSpPr>
        <p:spPr>
          <a:xfrm>
            <a:off x="548640" y="1543050"/>
            <a:ext cx="4114800" cy="0"/>
          </a:xfrm>
          <a:prstGeom prst="rect">
            <a:avLst/>
          </a:prstGeom>
          <a:noFill/>
          <a:ln/>
        </p:spPr>
        <p:txBody>
          <a:bodyPr wrap="square" rtlCol="0" anchor="t"/>
          <a:lstStyle/>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Ontario is a mining hub, with gold, nickel, and other resources driving significant economic activity and employment opportunities across the province.</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Quebec's vast mineral wealth, including iron ore and rare earth elements, positions it as a key player in the global mining market.</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British Columbia's copper, coal, and precious metals contribute significantly to Canada's mining output and export revenue generation.</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Saskatchewan's potash and uranium deposits make it a vital source for global fertilizer and nuclear energy production and distribution markets.</a:t>
            </a:r>
            <a:endParaRPr 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p:nvPr/>
        </p:nvSpPr>
        <p:spPr>
          <a:xfrm>
            <a:off x="640080" y="565785"/>
            <a:ext cx="8229600" cy="640080"/>
          </a:xfrm>
          <a:prstGeom prst="rect">
            <a:avLst/>
          </a:prstGeom>
          <a:noFill/>
          <a:ln/>
        </p:spPr>
        <p:txBody>
          <a:bodyPr wrap="square" rtlCol="0" anchor="ctr"/>
          <a:lstStyle/>
          <a:p>
            <a:pPr indent="0" marL="0">
              <a:lnSpc>
                <a:spcPts val="3500"/>
              </a:lnSpc>
              <a:buNone/>
            </a:pPr>
            <a:r>
              <a:rPr lang="en-US" sz="2300" b="1" dirty="0">
                <a:solidFill>
                  <a:srgbClr val="000000"/>
                </a:solidFill>
                <a:latin typeface="Plus Jakarta Sans" pitchFamily="34" charset="0"/>
                <a:ea typeface="Plus Jakarta Sans" pitchFamily="34" charset="-122"/>
                <a:cs typeface="Plus Jakarta Sans" pitchFamily="34" charset="-120"/>
              </a:rPr>
              <a:t>Sustainable Mining: A Balanced View</a:t>
            </a:r>
            <a:endParaRPr lang="en-US" sz="2300" dirty="0"/>
          </a:p>
        </p:txBody>
      </p:sp>
      <p:pic>
        <p:nvPicPr>
          <p:cNvPr id="3" name="Image 0" descr="preencoded.png">    </p:cNvPr>
          <p:cNvPicPr>
            <a:picLocks noChangeAspect="1"/>
          </p:cNvPicPr>
          <p:nvPr/>
        </p:nvPicPr>
        <p:blipFill>
          <a:blip r:embed="rId2"/>
          <a:stretch>
            <a:fillRect/>
          </a:stretch>
        </p:blipFill>
        <p:spPr>
          <a:xfrm>
            <a:off x="731520" y="1440180"/>
            <a:ext cx="3566160" cy="2931795"/>
          </a:xfrm>
          <a:prstGeom prst="rect">
            <a:avLst/>
          </a:prstGeom>
        </p:spPr>
      </p:pic>
      <p:pic>
        <p:nvPicPr>
          <p:cNvPr id="4" name="Image 1" descr="preencoded.png">    </p:cNvPr>
          <p:cNvPicPr>
            <a:picLocks noChangeAspect="1"/>
          </p:cNvPicPr>
          <p:nvPr/>
        </p:nvPicPr>
        <p:blipFill>
          <a:blip r:embed="rId3"/>
          <a:stretch>
            <a:fillRect/>
          </a:stretch>
        </p:blipFill>
        <p:spPr>
          <a:xfrm>
            <a:off x="4663440" y="1440180"/>
            <a:ext cx="3566160" cy="2931795"/>
          </a:xfrm>
          <a:prstGeom prst="rect">
            <a:avLst/>
          </a:prstGeom>
        </p:spPr>
      </p:pic>
      <p:sp>
        <p:nvSpPr>
          <p:cNvPr id="5" name="Text 1"/>
          <p:cNvSpPr/>
          <p:nvPr/>
        </p:nvSpPr>
        <p:spPr>
          <a:xfrm>
            <a:off x="822960" y="1543050"/>
            <a:ext cx="2743200" cy="488633"/>
          </a:xfrm>
          <a:prstGeom prst="rect">
            <a:avLst/>
          </a:prstGeom>
          <a:noFill/>
          <a:ln/>
        </p:spPr>
        <p:txBody>
          <a:bodyPr wrap="square" rtlCol="0" anchor="ctr"/>
          <a:lstStyle/>
          <a:p>
            <a:pPr indent="0" marL="0">
              <a:buNone/>
            </a:pPr>
            <a:r>
              <a:rPr lang="en-US" sz="1500" b="1" dirty="0">
                <a:solidFill>
                  <a:srgbClr val="000000"/>
                </a:solidFill>
                <a:latin typeface="Plus Jakarta Sans" pitchFamily="34" charset="0"/>
                <a:ea typeface="Plus Jakarta Sans" pitchFamily="34" charset="-122"/>
                <a:cs typeface="Plus Jakarta Sans" pitchFamily="34" charset="-120"/>
              </a:rPr>
              <a:t>Benefits</a:t>
            </a:r>
            <a:endParaRPr lang="en-US" sz="1500" dirty="0"/>
          </a:p>
        </p:txBody>
      </p:sp>
      <p:sp>
        <p:nvSpPr>
          <p:cNvPr id="6" name="Shape 2"/>
          <p:cNvSpPr/>
          <p:nvPr/>
        </p:nvSpPr>
        <p:spPr>
          <a:xfrm>
            <a:off x="3749040" y="1568768"/>
            <a:ext cx="365760" cy="360045"/>
          </a:xfrm>
          <a:prstGeom prst="ellipse">
            <a:avLst/>
          </a:prstGeom>
          <a:solidFill>
            <a:srgbClr val="0A9C85"/>
          </a:solidFill>
          <a:ln w="12700">
            <a:solidFill>
              <a:srgbClr val="0A9C85"/>
            </a:solidFill>
            <a:prstDash val="solid"/>
          </a:ln>
        </p:spPr>
      </p:sp>
      <p:pic>
        <p:nvPicPr>
          <p:cNvPr id="7" name="Image 2" descr="preencoded.png">    </p:cNvPr>
          <p:cNvPicPr>
            <a:picLocks noChangeAspect="1"/>
          </p:cNvPicPr>
          <p:nvPr/>
        </p:nvPicPr>
        <p:blipFill>
          <a:blip r:embed="rId4"/>
          <a:stretch>
            <a:fillRect/>
          </a:stretch>
        </p:blipFill>
        <p:spPr>
          <a:xfrm>
            <a:off x="3840480" y="1625346"/>
            <a:ext cx="182880" cy="205740"/>
          </a:xfrm>
          <a:prstGeom prst="rect">
            <a:avLst/>
          </a:prstGeom>
        </p:spPr>
      </p:pic>
      <p:sp>
        <p:nvSpPr>
          <p:cNvPr id="8" name="Text 3"/>
          <p:cNvSpPr/>
          <p:nvPr/>
        </p:nvSpPr>
        <p:spPr>
          <a:xfrm>
            <a:off x="4754880" y="1543050"/>
            <a:ext cx="2743200" cy="488633"/>
          </a:xfrm>
          <a:prstGeom prst="rect">
            <a:avLst/>
          </a:prstGeom>
          <a:noFill/>
          <a:ln/>
        </p:spPr>
        <p:txBody>
          <a:bodyPr wrap="square" rtlCol="0" anchor="ctr"/>
          <a:lstStyle/>
          <a:p>
            <a:pPr indent="0" marL="0">
              <a:buNone/>
            </a:pPr>
            <a:r>
              <a:rPr lang="en-US" sz="1500" b="1" dirty="0">
                <a:solidFill>
                  <a:srgbClr val="000000"/>
                </a:solidFill>
                <a:latin typeface="Plus Jakarta Sans" pitchFamily="34" charset="0"/>
                <a:ea typeface="Plus Jakarta Sans" pitchFamily="34" charset="-122"/>
                <a:cs typeface="Plus Jakarta Sans" pitchFamily="34" charset="-120"/>
              </a:rPr>
              <a:t>Challenges</a:t>
            </a:r>
            <a:endParaRPr lang="en-US" sz="1500" dirty="0"/>
          </a:p>
        </p:txBody>
      </p:sp>
      <p:sp>
        <p:nvSpPr>
          <p:cNvPr id="9" name="Shape 4"/>
          <p:cNvSpPr/>
          <p:nvPr/>
        </p:nvSpPr>
        <p:spPr>
          <a:xfrm>
            <a:off x="7680960" y="1568768"/>
            <a:ext cx="365760" cy="360045"/>
          </a:xfrm>
          <a:prstGeom prst="ellipse">
            <a:avLst/>
          </a:prstGeom>
          <a:solidFill>
            <a:srgbClr val="DA2828"/>
          </a:solidFill>
          <a:ln w="12700">
            <a:solidFill>
              <a:srgbClr val="DA2828"/>
            </a:solidFill>
            <a:prstDash val="solid"/>
          </a:ln>
        </p:spPr>
      </p:sp>
      <p:pic>
        <p:nvPicPr>
          <p:cNvPr id="10" name="Image 3" descr="preencoded.png">    </p:cNvPr>
          <p:cNvPicPr>
            <a:picLocks noChangeAspect="1"/>
          </p:cNvPicPr>
          <p:nvPr/>
        </p:nvPicPr>
        <p:blipFill>
          <a:blip r:embed="rId5"/>
          <a:stretch>
            <a:fillRect/>
          </a:stretch>
        </p:blipFill>
        <p:spPr>
          <a:xfrm>
            <a:off x="7772400" y="1640777"/>
            <a:ext cx="182880" cy="205740"/>
          </a:xfrm>
          <a:prstGeom prst="rect">
            <a:avLst/>
          </a:prstGeom>
        </p:spPr>
      </p:pic>
      <p:sp>
        <p:nvSpPr>
          <p:cNvPr id="11" name="Text 5"/>
          <p:cNvSpPr/>
          <p:nvPr/>
        </p:nvSpPr>
        <p:spPr>
          <a:xfrm>
            <a:off x="868680" y="2160270"/>
            <a:ext cx="3200400" cy="0"/>
          </a:xfrm>
          <a:prstGeom prst="rect">
            <a:avLst/>
          </a:prstGeom>
          <a:noFill/>
          <a:ln/>
        </p:spPr>
        <p:txBody>
          <a:bodyPr wrap="square" rtlCol="0" anchor="t"/>
          <a:lstStyle/>
          <a:p>
            <a:pPr marL="342900" indent="-342900">
              <a:lnSpc>
                <a:spcPts val="1200"/>
              </a:lnSpc>
              <a:spcAft>
                <a:spcPts val="1200"/>
              </a:spcAft>
              <a:buSzPct val="100000"/>
              <a:buFont typeface="+mj-lt"/>
              <a:buAutoNum type="arabicPeriod" startAt="1"/>
            </a:pPr>
            <a:r>
              <a:rPr lang="en-US" sz="800" dirty="0">
                <a:solidFill>
                  <a:srgbClr val="000000"/>
                </a:solidFill>
                <a:latin typeface="Plus Jakarta Sans Light" pitchFamily="34" charset="0"/>
                <a:ea typeface="Plus Jakarta Sans Light" pitchFamily="34" charset="-122"/>
                <a:cs typeface="Plus Jakarta Sans Light" pitchFamily="34" charset="-120"/>
              </a:rPr>
              <a:t>Reduced habitat destruction through careful planning and land rehabilitation efforts after mining.</a:t>
            </a:r>
            <a:endParaRPr lang="en-US" sz="800" dirty="0"/>
          </a:p>
          <a:p>
            <a:pPr marL="342900" indent="-342900">
              <a:lnSpc>
                <a:spcPts val="1200"/>
              </a:lnSpc>
              <a:spcAft>
                <a:spcPts val="1200"/>
              </a:spcAft>
              <a:buSzPct val="100000"/>
              <a:buFont typeface="+mj-lt"/>
              <a:buAutoNum type="arabicPeriod" startAt="1"/>
            </a:pPr>
            <a:r>
              <a:rPr lang="en-US" sz="800" dirty="0">
                <a:solidFill>
                  <a:srgbClr val="000000"/>
                </a:solidFill>
                <a:latin typeface="Plus Jakarta Sans Light" pitchFamily="34" charset="0"/>
                <a:ea typeface="Plus Jakarta Sans Light" pitchFamily="34" charset="-122"/>
                <a:cs typeface="Plus Jakarta Sans Light" pitchFamily="34" charset="-120"/>
              </a:rPr>
              <a:t>Lower carbon footprint achieved with energy-efficient technologies and renewable energy sources powering operations.</a:t>
            </a:r>
            <a:endParaRPr lang="en-US" sz="800" dirty="0"/>
          </a:p>
          <a:p>
            <a:pPr marL="342900" indent="-342900">
              <a:lnSpc>
                <a:spcPts val="1200"/>
              </a:lnSpc>
              <a:spcAft>
                <a:spcPts val="1200"/>
              </a:spcAft>
              <a:buSzPct val="100000"/>
              <a:buFont typeface="+mj-lt"/>
              <a:buAutoNum type="arabicPeriod" startAt="1"/>
            </a:pPr>
            <a:r>
              <a:rPr lang="en-US" sz="800" dirty="0">
                <a:solidFill>
                  <a:srgbClr val="000000"/>
                </a:solidFill>
                <a:latin typeface="Plus Jakarta Sans Light" pitchFamily="34" charset="0"/>
                <a:ea typeface="Plus Jakarta Sans Light" pitchFamily="34" charset="-122"/>
                <a:cs typeface="Plus Jakarta Sans Light" pitchFamily="34" charset="-120"/>
              </a:rPr>
              <a:t>Improved water quality due to advanced wastewater treatment and prevention of chemical runoff into local ecosystems.</a:t>
            </a:r>
            <a:endParaRPr lang="en-US" sz="800" dirty="0"/>
          </a:p>
        </p:txBody>
      </p:sp>
      <p:sp>
        <p:nvSpPr>
          <p:cNvPr id="12" name="Text 6"/>
          <p:cNvSpPr/>
          <p:nvPr/>
        </p:nvSpPr>
        <p:spPr>
          <a:xfrm>
            <a:off x="4800600" y="2160270"/>
            <a:ext cx="3200400" cy="0"/>
          </a:xfrm>
          <a:prstGeom prst="rect">
            <a:avLst/>
          </a:prstGeom>
          <a:noFill/>
          <a:ln/>
        </p:spPr>
        <p:txBody>
          <a:bodyPr wrap="square" rtlCol="0" anchor="t"/>
          <a:lstStyle/>
          <a:p>
            <a:pPr marL="342900" indent="-342900">
              <a:lnSpc>
                <a:spcPts val="1200"/>
              </a:lnSpc>
              <a:spcAft>
                <a:spcPts val="1200"/>
              </a:spcAft>
              <a:buSzPct val="100000"/>
              <a:buFont typeface="+mj-lt"/>
              <a:buAutoNum type="arabicPeriod" startAt="1"/>
            </a:pPr>
            <a:r>
              <a:rPr lang="en-US" sz="800" dirty="0">
                <a:solidFill>
                  <a:srgbClr val="000000"/>
                </a:solidFill>
                <a:latin typeface="Plus Jakarta Sans Light" pitchFamily="34" charset="0"/>
                <a:ea typeface="Plus Jakarta Sans Light" pitchFamily="34" charset="-122"/>
                <a:cs typeface="Plus Jakarta Sans Light" pitchFamily="34" charset="-120"/>
              </a:rPr>
              <a:t>High initial investment in eco-friendly technologies and sustainable practices, increasing operational costs significantly.</a:t>
            </a:r>
            <a:endParaRPr lang="en-US" sz="800" dirty="0"/>
          </a:p>
          <a:p>
            <a:pPr marL="342900" indent="-342900">
              <a:lnSpc>
                <a:spcPts val="1200"/>
              </a:lnSpc>
              <a:spcAft>
                <a:spcPts val="1200"/>
              </a:spcAft>
              <a:buSzPct val="100000"/>
              <a:buFont typeface="+mj-lt"/>
              <a:buAutoNum type="arabicPeriod" startAt="1"/>
            </a:pPr>
            <a:r>
              <a:rPr lang="en-US" sz="800" dirty="0">
                <a:solidFill>
                  <a:srgbClr val="000000"/>
                </a:solidFill>
                <a:latin typeface="Plus Jakarta Sans Light" pitchFamily="34" charset="0"/>
                <a:ea typeface="Plus Jakarta Sans Light" pitchFamily="34" charset="-122"/>
                <a:cs typeface="Plus Jakarta Sans Light" pitchFamily="34" charset="-120"/>
              </a:rPr>
              <a:t>Complex regulatory frameworks and permitting processes can cause delays and hinder project development timelines.</a:t>
            </a:r>
            <a:endParaRPr lang="en-US" sz="800" dirty="0"/>
          </a:p>
          <a:p>
            <a:pPr marL="342900" indent="-342900">
              <a:lnSpc>
                <a:spcPts val="1200"/>
              </a:lnSpc>
              <a:spcAft>
                <a:spcPts val="1200"/>
              </a:spcAft>
              <a:buSzPct val="100000"/>
              <a:buFont typeface="+mj-lt"/>
              <a:buAutoNum type="arabicPeriod" startAt="1"/>
            </a:pPr>
            <a:r>
              <a:rPr lang="en-US" sz="800" dirty="0">
                <a:solidFill>
                  <a:srgbClr val="000000"/>
                </a:solidFill>
                <a:latin typeface="Plus Jakarta Sans Light" pitchFamily="34" charset="0"/>
                <a:ea typeface="Plus Jakarta Sans Light" pitchFamily="34" charset="-122"/>
                <a:cs typeface="Plus Jakarta Sans Light" pitchFamily="34" charset="-120"/>
              </a:rPr>
              <a:t>Potential for unforeseen environmental incidents, despite best efforts, requiring rapid response and costly remediation.</a:t>
            </a:r>
            <a:endParaRPr lang="en-US" sz="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ext 0"/>
          <p:cNvSpPr/>
          <p:nvPr/>
        </p:nvSpPr>
        <p:spPr>
          <a:xfrm>
            <a:off x="548640" y="668655"/>
            <a:ext cx="8229600" cy="274320"/>
          </a:xfrm>
          <a:prstGeom prst="rect">
            <a:avLst/>
          </a:prstGeom>
          <a:noFill/>
          <a:ln/>
        </p:spPr>
        <p:txBody>
          <a:bodyPr wrap="square" rtlCol="0" anchor="ctr"/>
          <a:lstStyle/>
          <a:p>
            <a:pPr indent="0" marL="0">
              <a:lnSpc>
                <a:spcPts val="3500"/>
              </a:lnSpc>
              <a:buNone/>
            </a:pPr>
            <a:r>
              <a:rPr lang="en-US" sz="2300" b="1" dirty="0">
                <a:solidFill>
                  <a:srgbClr val="000000"/>
                </a:solidFill>
                <a:latin typeface="Plus Jakarta Sans" pitchFamily="34" charset="0"/>
                <a:ea typeface="Plus Jakarta Sans" pitchFamily="34" charset="-122"/>
                <a:cs typeface="Plus Jakarta Sans" pitchFamily="34" charset="-120"/>
              </a:rPr>
              <a:t>Canada's Mining Landscape: Regulation &amp; Responsibility</a:t>
            </a:r>
            <a:endParaRPr lang="en-US" sz="2300" dirty="0"/>
          </a:p>
        </p:txBody>
      </p:sp>
      <p:sp>
        <p:nvSpPr>
          <p:cNvPr id="3" name="Text 1"/>
          <p:cNvSpPr/>
          <p:nvPr/>
        </p:nvSpPr>
        <p:spPr>
          <a:xfrm>
            <a:off x="548640" y="1285875"/>
            <a:ext cx="7772400" cy="0"/>
          </a:xfrm>
          <a:prstGeom prst="rect">
            <a:avLst/>
          </a:prstGeom>
          <a:noFill/>
          <a:ln/>
        </p:spPr>
        <p:txBody>
          <a:bodyPr wrap="square" rtlCol="0" anchor="t"/>
          <a:lstStyle/>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Stringent regulations minimize the environmental impact of mining operations, safeguarding ecosystems and water resources.</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Prioritizing the health and safety of mining workers through comprehensive regulations and safety protocols at all sites.</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Canada's mining industry operates under a robust framework of federal and provincial regulations and policies.</a:t>
            </a:r>
            <a:endParaRPr lang="en-US" sz="1200" dirty="0"/>
          </a:p>
          <a:p>
            <a:pPr marL="342900" indent="-342900">
              <a:lnSpc>
                <a:spcPts val="2000"/>
              </a:lnSpc>
              <a:spcAft>
                <a:spcPts val="1200"/>
              </a:spcAft>
              <a:buSzPct val="100000"/>
              <a:buFont typeface="+mj-lt"/>
              <a:buAutoNum type="arabicPeriod" startAt="1"/>
            </a:pPr>
            <a:r>
              <a:rPr lang="en-US" sz="1200" dirty="0">
                <a:solidFill>
                  <a:srgbClr val="000000"/>
                </a:solidFill>
                <a:latin typeface="Plus Jakarta Sans Light" pitchFamily="34" charset="0"/>
                <a:ea typeface="Plus Jakarta Sans Light" pitchFamily="34" charset="-122"/>
                <a:cs typeface="Plus Jakarta Sans Light" pitchFamily="34" charset="-120"/>
              </a:rPr>
              <a:t>Government agencies actively enforce mining regulations through inspections, audits, and compliance monitoring programs.</a:t>
            </a:r>
            <a:endParaRPr 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(16:9)</PresentationFormat>
  <Paragraphs>0</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1</cp:revision>
  <dcterms:created xsi:type="dcterms:W3CDTF">2025-04-23T21:18:46Z</dcterms:created>
  <dcterms:modified xsi:type="dcterms:W3CDTF">2025-04-23T21:18:46Z</dcterms:modified>
</cp:coreProperties>
</file>