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914400" y="1800225"/>
            <a:ext cx="7315200" cy="2571750"/>
          </a:xfrm>
          <a:prstGeom prst="rect">
            <a:avLst/>
          </a:prstGeom>
          <a:noFill/>
          <a:ln/>
        </p:spPr>
        <p:txBody>
          <a:bodyPr wrap="square" rtlCol="0" anchor="t"/>
          <a:lstStyle/>
          <a:p>
            <a:pPr algn="ctr" indent="0" marL="0">
              <a:buNone/>
            </a:pPr>
            <a:r>
              <a:rPr lang="en-US" sz="3200" b="1" dirty="0">
                <a:solidFill>
                  <a:srgbClr val="1A6847"/>
                </a:solidFill>
                <a:latin typeface="Outfit" pitchFamily="34" charset="0"/>
                <a:ea typeface="Outfit" pitchFamily="34" charset="-122"/>
                <a:cs typeface="Outfit" pitchFamily="34" charset="-120"/>
              </a:rPr>
              <a:t>गोदान की पत्र यात्रा
</a:t>
            </a:r>
            <a:pPr algn="ctr" indent="0" marL="0">
              <a:lnSpc>
                <a:spcPts val="1500"/>
              </a:lnSpc>
              <a:buNone/>
            </a:pPr>
            <a:r>
              <a:rPr lang="en-US" sz="1100" dirty="0">
                <a:solidFill>
                  <a:srgbClr val="000000"/>
                </a:solidFill>
                <a:latin typeface="Outfit" pitchFamily="34" charset="0"/>
                <a:ea typeface="Outfit" pitchFamily="34" charset="-122"/>
                <a:cs typeface="Outfit" pitchFamily="34" charset="-120"/>
              </a:rPr>
              <a:t>प्रेमचंद के उपन्यास का अन्वेषण</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1A6847"/>
          </a:solidFill>
          <a:ln w="12700">
            <a:solidFill>
              <a:srgbClr val="1A6847"/>
            </a:solidFill>
            <a:prstDash val="solid"/>
          </a:ln>
        </p:spPr>
      </p:sp>
      <p:sp>
        <p:nvSpPr>
          <p:cNvPr id="3" name="Text 1"/>
          <p:cNvSpPr/>
          <p:nvPr/>
        </p:nvSpPr>
        <p:spPr>
          <a:xfrm>
            <a:off x="914400" y="514350"/>
            <a:ext cx="2286000" cy="914400"/>
          </a:xfrm>
          <a:prstGeom prst="rect">
            <a:avLst/>
          </a:prstGeom>
          <a:noFill/>
          <a:ln/>
        </p:spPr>
        <p:txBody>
          <a:bodyPr wrap="square" rtlCol="0" anchor="b"/>
          <a:lstStyle/>
          <a:p>
            <a:pPr indent="0" marL="0">
              <a:buNone/>
            </a:pPr>
            <a:r>
              <a:rPr lang="en-US" sz="2800" b="1" dirty="0">
                <a:solidFill>
                  <a:srgbClr val="1A6847"/>
                </a:solidFill>
                <a:latin typeface="Outfit" pitchFamily="34" charset="0"/>
                <a:ea typeface="Outfit" pitchFamily="34" charset="-122"/>
                <a:cs typeface="Outfit" pitchFamily="34" charset="-120"/>
              </a:rPr>
              <a:t>Table of Contents</a:t>
            </a:r>
            <a:endParaRPr lang="en-US" sz="2800" dirty="0"/>
          </a:p>
        </p:txBody>
      </p:sp>
      <p:sp>
        <p:nvSpPr>
          <p:cNvPr id="4" name="Text 2"/>
          <p:cNvSpPr/>
          <p:nvPr/>
        </p:nvSpPr>
        <p:spPr>
          <a:xfrm>
            <a:off x="3749040" y="365760"/>
            <a:ext cx="64008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01</a:t>
            </a:r>
            <a:endParaRPr lang="en-US" sz="1200" dirty="0"/>
          </a:p>
        </p:txBody>
      </p:sp>
      <p:sp>
        <p:nvSpPr>
          <p:cNvPr id="5" name="Text 3"/>
          <p:cNvSpPr/>
          <p:nvPr/>
        </p:nvSpPr>
        <p:spPr>
          <a:xfrm>
            <a:off x="4206240" y="365760"/>
            <a:ext cx="411480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उपन्यास का परिचय</a:t>
            </a:r>
            <a:endParaRPr lang="en-US" sz="1200" dirty="0"/>
          </a:p>
        </p:txBody>
      </p:sp>
      <p:sp>
        <p:nvSpPr>
          <p:cNvPr id="6" name="Text 4"/>
          <p:cNvSpPr/>
          <p:nvPr/>
        </p:nvSpPr>
        <p:spPr>
          <a:xfrm>
            <a:off x="3749040" y="731520"/>
            <a:ext cx="64008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02</a:t>
            </a:r>
            <a:endParaRPr lang="en-US" sz="1200" dirty="0"/>
          </a:p>
        </p:txBody>
      </p:sp>
      <p:sp>
        <p:nvSpPr>
          <p:cNvPr id="7" name="Text 5"/>
          <p:cNvSpPr/>
          <p:nvPr/>
        </p:nvSpPr>
        <p:spPr>
          <a:xfrm>
            <a:off x="4206240" y="731520"/>
            <a:ext cx="411480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होरी की यात्रा</a:t>
            </a:r>
            <a:endParaRPr lang="en-US" sz="1200" dirty="0"/>
          </a:p>
        </p:txBody>
      </p:sp>
      <p:sp>
        <p:nvSpPr>
          <p:cNvPr id="8" name="Text 6"/>
          <p:cNvSpPr/>
          <p:nvPr/>
        </p:nvSpPr>
        <p:spPr>
          <a:xfrm>
            <a:off x="3749040" y="1097280"/>
            <a:ext cx="64008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03</a:t>
            </a:r>
            <a:endParaRPr lang="en-US" sz="1200" dirty="0"/>
          </a:p>
        </p:txBody>
      </p:sp>
      <p:sp>
        <p:nvSpPr>
          <p:cNvPr id="9" name="Text 7"/>
          <p:cNvSpPr/>
          <p:nvPr/>
        </p:nvSpPr>
        <p:spPr>
          <a:xfrm>
            <a:off x="4206240" y="1097280"/>
            <a:ext cx="411480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धनिया का संघर्ष</a:t>
            </a:r>
            <a:endParaRPr lang="en-US" sz="1200" dirty="0"/>
          </a:p>
        </p:txBody>
      </p:sp>
      <p:sp>
        <p:nvSpPr>
          <p:cNvPr id="10" name="Text 8"/>
          <p:cNvSpPr/>
          <p:nvPr/>
        </p:nvSpPr>
        <p:spPr>
          <a:xfrm>
            <a:off x="3749040" y="1463040"/>
            <a:ext cx="64008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04</a:t>
            </a:r>
            <a:endParaRPr lang="en-US" sz="1200" dirty="0"/>
          </a:p>
        </p:txBody>
      </p:sp>
      <p:sp>
        <p:nvSpPr>
          <p:cNvPr id="11" name="Text 9"/>
          <p:cNvSpPr/>
          <p:nvPr/>
        </p:nvSpPr>
        <p:spPr>
          <a:xfrm>
            <a:off x="4206240" y="1463040"/>
            <a:ext cx="411480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उपन्यास का संदेश</a:t>
            </a:r>
            <a:endParaRPr lang="en-US" sz="1200" dirty="0"/>
          </a:p>
        </p:txBody>
      </p:sp>
      <p:sp>
        <p:nvSpPr>
          <p:cNvPr id="12" name="Text 10"/>
          <p:cNvSpPr/>
          <p:nvPr/>
        </p:nvSpPr>
        <p:spPr>
          <a:xfrm>
            <a:off x="3749040" y="1828800"/>
            <a:ext cx="64008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05</a:t>
            </a:r>
            <a:endParaRPr lang="en-US" sz="1200" dirty="0"/>
          </a:p>
        </p:txBody>
      </p:sp>
      <p:sp>
        <p:nvSpPr>
          <p:cNvPr id="13" name="Text 11"/>
          <p:cNvSpPr/>
          <p:nvPr/>
        </p:nvSpPr>
        <p:spPr>
          <a:xfrm>
            <a:off x="4206240" y="1828800"/>
            <a:ext cx="4114800" cy="360045"/>
          </a:xfrm>
          <a:prstGeom prst="rect">
            <a:avLst/>
          </a:prstGeom>
          <a:noFill/>
          <a:ln/>
        </p:spPr>
        <p:txBody>
          <a:bodyPr wrap="square" rtlCol="0" anchor="ctr"/>
          <a:lstStyle/>
          <a:p>
            <a:pPr indent="0" marL="0">
              <a:buNone/>
            </a:pPr>
            <a:r>
              <a:rPr lang="en-US" sz="1200" dirty="0">
                <a:solidFill>
                  <a:srgbClr val="000000"/>
                </a:solidFill>
                <a:latin typeface="Outfit" pitchFamily="34" charset="0"/>
                <a:ea typeface="Outfit" pitchFamily="34" charset="-122"/>
                <a:cs typeface="Outfit" pitchFamily="34" charset="-120"/>
              </a:rPr>
              <a:t>धन्यवाद</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731520" y="411480"/>
            <a:ext cx="64008" cy="1285875"/>
          </a:xfrm>
          <a:prstGeom prst="rect">
            <a:avLst/>
          </a:prstGeom>
          <a:solidFill>
            <a:srgbClr val="FFD600"/>
          </a:solidFill>
          <a:ln w="12700">
            <a:solidFill>
              <a:srgbClr val="FFD600"/>
            </a:solidFill>
            <a:prstDash val="solid"/>
          </a:ln>
        </p:spPr>
      </p:sp>
      <p:sp>
        <p:nvSpPr>
          <p:cNvPr id="3" name="Shape 1"/>
          <p:cNvSpPr/>
          <p:nvPr/>
        </p:nvSpPr>
        <p:spPr>
          <a:xfrm>
            <a:off x="1280160" y="0"/>
            <a:ext cx="457200" cy="365760"/>
          </a:xfrm>
          <a:prstGeom prst="rect">
            <a:avLst/>
          </a:prstGeom>
          <a:solidFill>
            <a:srgbClr val="1A6847"/>
          </a:solidFill>
          <a:ln w="12700">
            <a:solidFill>
              <a:srgbClr val="1A6847"/>
            </a:solidFill>
            <a:prstDash val="solid"/>
          </a:ln>
        </p:spPr>
      </p:sp>
      <p:sp>
        <p:nvSpPr>
          <p:cNvPr id="4" name="Text 2"/>
          <p:cNvSpPr/>
          <p:nvPr/>
        </p:nvSpPr>
        <p:spPr>
          <a:xfrm>
            <a:off x="1280160" y="0"/>
            <a:ext cx="457200" cy="365760"/>
          </a:xfrm>
          <a:prstGeom prst="rect">
            <a:avLst/>
          </a:prstGeom>
          <a:noFill/>
          <a:ln/>
        </p:spPr>
        <p:txBody>
          <a:bodyPr wrap="square" rtlCol="0" anchor="t"/>
          <a:lstStyle/>
          <a:p>
            <a:pPr algn="ctr" indent="0" marL="0">
              <a:buNone/>
            </a:pPr>
            <a:r>
              <a:rPr lang="en-US" sz="1600" b="1" dirty="0">
                <a:solidFill>
                  <a:srgbClr val="FFD600"/>
                </a:solidFill>
                <a:latin typeface="Outfit" pitchFamily="34" charset="0"/>
                <a:ea typeface="Outfit" pitchFamily="34" charset="-122"/>
                <a:cs typeface="Outfit" pitchFamily="34" charset="-120"/>
              </a:rPr>
              <a:t>1</a:t>
            </a:r>
            <a:endParaRPr lang="en-US" sz="1600" dirty="0"/>
          </a:p>
        </p:txBody>
      </p:sp>
      <p:sp>
        <p:nvSpPr>
          <p:cNvPr id="5" name="Text 3"/>
          <p:cNvSpPr/>
          <p:nvPr/>
        </p:nvSpPr>
        <p:spPr>
          <a:xfrm>
            <a:off x="1188720" y="925830"/>
            <a:ext cx="7315200" cy="514350"/>
          </a:xfrm>
          <a:prstGeom prst="rect">
            <a:avLst/>
          </a:prstGeom>
          <a:noFill/>
          <a:ln/>
        </p:spPr>
        <p:txBody>
          <a:bodyPr wrap="square" rtlCol="0" anchor="ctr"/>
          <a:lstStyle/>
          <a:p>
            <a:pPr indent="0" marL="0">
              <a:buNone/>
            </a:pPr>
            <a:r>
              <a:rPr lang="en-US" sz="2800" b="1" dirty="0">
                <a:solidFill>
                  <a:srgbClr val="1A6847"/>
                </a:solidFill>
                <a:latin typeface="Outfit" pitchFamily="34" charset="0"/>
                <a:ea typeface="Outfit" pitchFamily="34" charset="-122"/>
                <a:cs typeface="Outfit" pitchFamily="34" charset="-120"/>
              </a:rPr>
              <a:t>उपन्यास का परिचय</a:t>
            </a:r>
            <a:endParaRPr lang="en-US" sz="2800" dirty="0"/>
          </a:p>
        </p:txBody>
      </p:sp>
      <p:sp>
        <p:nvSpPr>
          <p:cNvPr id="6" name="Text 4"/>
          <p:cNvSpPr/>
          <p:nvPr/>
        </p:nvSpPr>
        <p:spPr>
          <a:xfrm>
            <a:off x="1207008" y="1543050"/>
            <a:ext cx="7315200" cy="3343275"/>
          </a:xfrm>
          <a:prstGeom prst="rect">
            <a:avLst/>
          </a:prstGeom>
          <a:noFill/>
          <a:ln/>
        </p:spPr>
        <p:txBody>
          <a:bodyPr wrap="square" rtlCol="0" anchor="t"/>
          <a:lstStyle/>
          <a:p>
            <a:pPr algn="just" marL="342900" indent="-342900">
              <a:lnSpc>
                <a:spcPts val="2000"/>
              </a:lnSpc>
              <a:buSzPct val="100000"/>
              <a:buChar char="•"/>
            </a:pPr>
            <a:r>
              <a:rPr lang="en-US" sz="1200" dirty="0">
                <a:solidFill>
                  <a:srgbClr val="000000"/>
                </a:solidFill>
                <a:latin typeface="Outfit" pitchFamily="34" charset="0"/>
                <a:ea typeface="Outfit" pitchFamily="34" charset="-122"/>
                <a:cs typeface="Outfit" pitchFamily="34" charset="-120"/>
              </a:rPr>
              <a:t>गोदान, मुंशी प्रेमचंद द्वारा रचित, भारतीय साहित्य का एक महत्वपूर्ण उपन्यास है। यह उपन्यास 1936 में प्रकाशित हुआ था।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यह उपन्यास भारतीय ग्रामीण जीवन, गरीबी, सामाजिक अन्याय और जातिवाद जैसे विषयों पर प्रकाश डालता है। यह किसानों की समस्याओं को उजागर करता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उपन्यास के मुख्य पात्र होरी और धनिया हैं, जो एक गरीब किसान दंपति हैं। उनकी कहानी भारतीय किसानों की दुर्दशा का प्रतिनिधित्व करती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प्रेमचंद ने अपनी लेखन शैली में सरल भाषा का प्रयोग किया है, जो इसे आम लोगों के लिए समझने में आसान बनाता है। उन्होंने वास्तविकता को दर्शाया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गोदान भारतीय साहित्य में एक मील का पत्थर है। यह उपन्यास आज भी प्रासंगिक है क्योंकि यह ग्रामीण भारत की समस्याओं को दर्शाता है।</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731520" y="411480"/>
            <a:ext cx="64008" cy="1285875"/>
          </a:xfrm>
          <a:prstGeom prst="rect">
            <a:avLst/>
          </a:prstGeom>
          <a:solidFill>
            <a:srgbClr val="FFD600"/>
          </a:solidFill>
          <a:ln w="12700">
            <a:solidFill>
              <a:srgbClr val="FFD600"/>
            </a:solidFill>
            <a:prstDash val="solid"/>
          </a:ln>
        </p:spPr>
      </p:sp>
      <p:sp>
        <p:nvSpPr>
          <p:cNvPr id="3" name="Shape 1"/>
          <p:cNvSpPr/>
          <p:nvPr/>
        </p:nvSpPr>
        <p:spPr>
          <a:xfrm>
            <a:off x="1280160" y="0"/>
            <a:ext cx="457200" cy="365760"/>
          </a:xfrm>
          <a:prstGeom prst="rect">
            <a:avLst/>
          </a:prstGeom>
          <a:solidFill>
            <a:srgbClr val="1A6847"/>
          </a:solidFill>
          <a:ln w="12700">
            <a:solidFill>
              <a:srgbClr val="1A6847"/>
            </a:solidFill>
            <a:prstDash val="solid"/>
          </a:ln>
        </p:spPr>
      </p:sp>
      <p:sp>
        <p:nvSpPr>
          <p:cNvPr id="4" name="Text 2"/>
          <p:cNvSpPr/>
          <p:nvPr/>
        </p:nvSpPr>
        <p:spPr>
          <a:xfrm>
            <a:off x="1280160" y="0"/>
            <a:ext cx="457200" cy="365760"/>
          </a:xfrm>
          <a:prstGeom prst="rect">
            <a:avLst/>
          </a:prstGeom>
          <a:noFill/>
          <a:ln/>
        </p:spPr>
        <p:txBody>
          <a:bodyPr wrap="square" rtlCol="0" anchor="t"/>
          <a:lstStyle/>
          <a:p>
            <a:pPr algn="ctr" indent="0" marL="0">
              <a:buNone/>
            </a:pPr>
            <a:r>
              <a:rPr lang="en-US" sz="1600" b="1" dirty="0">
                <a:solidFill>
                  <a:srgbClr val="FFD600"/>
                </a:solidFill>
                <a:latin typeface="Outfit" pitchFamily="34" charset="0"/>
                <a:ea typeface="Outfit" pitchFamily="34" charset="-122"/>
                <a:cs typeface="Outfit" pitchFamily="34" charset="-120"/>
              </a:rPr>
              <a:t>2</a:t>
            </a:r>
            <a:endParaRPr lang="en-US" sz="1600" dirty="0"/>
          </a:p>
        </p:txBody>
      </p:sp>
      <p:sp>
        <p:nvSpPr>
          <p:cNvPr id="5" name="Text 3"/>
          <p:cNvSpPr/>
          <p:nvPr/>
        </p:nvSpPr>
        <p:spPr>
          <a:xfrm>
            <a:off x="1188720" y="925830"/>
            <a:ext cx="7315200" cy="514350"/>
          </a:xfrm>
          <a:prstGeom prst="rect">
            <a:avLst/>
          </a:prstGeom>
          <a:noFill/>
          <a:ln/>
        </p:spPr>
        <p:txBody>
          <a:bodyPr wrap="square" rtlCol="0" anchor="ctr"/>
          <a:lstStyle/>
          <a:p>
            <a:pPr indent="0" marL="0">
              <a:buNone/>
            </a:pPr>
            <a:r>
              <a:rPr lang="en-US" sz="2800" b="1" dirty="0">
                <a:solidFill>
                  <a:srgbClr val="1A6847"/>
                </a:solidFill>
                <a:latin typeface="Outfit" pitchFamily="34" charset="0"/>
                <a:ea typeface="Outfit" pitchFamily="34" charset="-122"/>
                <a:cs typeface="Outfit" pitchFamily="34" charset="-120"/>
              </a:rPr>
              <a:t>होरी की यात्रा</a:t>
            </a:r>
            <a:endParaRPr lang="en-US" sz="2800" dirty="0"/>
          </a:p>
        </p:txBody>
      </p:sp>
      <p:sp>
        <p:nvSpPr>
          <p:cNvPr id="6" name="Text 4"/>
          <p:cNvSpPr/>
          <p:nvPr/>
        </p:nvSpPr>
        <p:spPr>
          <a:xfrm>
            <a:off x="1207008" y="1543050"/>
            <a:ext cx="7315200" cy="3343275"/>
          </a:xfrm>
          <a:prstGeom prst="rect">
            <a:avLst/>
          </a:prstGeom>
          <a:noFill/>
          <a:ln/>
        </p:spPr>
        <p:txBody>
          <a:bodyPr wrap="square" rtlCol="0" anchor="t"/>
          <a:lstStyle/>
          <a:p>
            <a:pPr algn="just" marL="342900" indent="-342900">
              <a:lnSpc>
                <a:spcPts val="2000"/>
              </a:lnSpc>
              <a:buSzPct val="100000"/>
              <a:buChar char="•"/>
            </a:pPr>
            <a:r>
              <a:rPr lang="en-US" sz="1200" dirty="0">
                <a:solidFill>
                  <a:srgbClr val="000000"/>
                </a:solidFill>
                <a:latin typeface="Outfit" pitchFamily="34" charset="0"/>
                <a:ea typeface="Outfit" pitchFamily="34" charset="-122"/>
                <a:cs typeface="Outfit" pitchFamily="34" charset="-120"/>
              </a:rPr>
              <a:t>होरी का सबसे बड़ा सपना एक गाय खरीदना है, जिसे वह अपनी सामाजिक प्रतिष्ठा और धार्मिक कर्तव्य के रूप में देखता है। वह इसके लिए बहुत मेहनत करता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होरी गरीबी और कर्ज के बोझ से दबा हुआ है। उसे जमींदारों और साहूकारों से लगातार कर्ज लेना पड़ता है, जिससे उसकी स्थिति और खराब होती जाती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होरी को सामाजिक अन्याय का सामना करना पड़ता है। जमींदार और उच्च जाति के लोग उसका शोषण करते हैं और उसे न्याय नहीं मिलता।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होरी के परिवार में भी संघर्ष होते रहते हैं। उसकी पत्नी धनिया और उसके बेटों के बीच अक्सर मतभेद होते हैं, जिससे उसकी परेशानी और बढ़ जाती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अंत में, होरी की मृत्यु हो जाती है। वह अपनी गाय खरीदने का सपना पूरा नहीं कर पाता है और कर्ज में डूबा रहता है। उसका जीवन एक दुखद अंत होता है।</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731520" y="411480"/>
            <a:ext cx="64008" cy="1285875"/>
          </a:xfrm>
          <a:prstGeom prst="rect">
            <a:avLst/>
          </a:prstGeom>
          <a:solidFill>
            <a:srgbClr val="FFD600"/>
          </a:solidFill>
          <a:ln w="12700">
            <a:solidFill>
              <a:srgbClr val="FFD600"/>
            </a:solidFill>
            <a:prstDash val="solid"/>
          </a:ln>
        </p:spPr>
      </p:sp>
      <p:sp>
        <p:nvSpPr>
          <p:cNvPr id="3" name="Shape 1"/>
          <p:cNvSpPr/>
          <p:nvPr/>
        </p:nvSpPr>
        <p:spPr>
          <a:xfrm>
            <a:off x="1280160" y="0"/>
            <a:ext cx="457200" cy="365760"/>
          </a:xfrm>
          <a:prstGeom prst="rect">
            <a:avLst/>
          </a:prstGeom>
          <a:solidFill>
            <a:srgbClr val="1A6847"/>
          </a:solidFill>
          <a:ln w="12700">
            <a:solidFill>
              <a:srgbClr val="1A6847"/>
            </a:solidFill>
            <a:prstDash val="solid"/>
          </a:ln>
        </p:spPr>
      </p:sp>
      <p:sp>
        <p:nvSpPr>
          <p:cNvPr id="4" name="Text 2"/>
          <p:cNvSpPr/>
          <p:nvPr/>
        </p:nvSpPr>
        <p:spPr>
          <a:xfrm>
            <a:off x="1280160" y="0"/>
            <a:ext cx="457200" cy="365760"/>
          </a:xfrm>
          <a:prstGeom prst="rect">
            <a:avLst/>
          </a:prstGeom>
          <a:noFill/>
          <a:ln/>
        </p:spPr>
        <p:txBody>
          <a:bodyPr wrap="square" rtlCol="0" anchor="t"/>
          <a:lstStyle/>
          <a:p>
            <a:pPr algn="ctr" indent="0" marL="0">
              <a:buNone/>
            </a:pPr>
            <a:r>
              <a:rPr lang="en-US" sz="1600" b="1" dirty="0">
                <a:solidFill>
                  <a:srgbClr val="FFD600"/>
                </a:solidFill>
                <a:latin typeface="Outfit" pitchFamily="34" charset="0"/>
                <a:ea typeface="Outfit" pitchFamily="34" charset="-122"/>
                <a:cs typeface="Outfit" pitchFamily="34" charset="-120"/>
              </a:rPr>
              <a:t>3</a:t>
            </a:r>
            <a:endParaRPr lang="en-US" sz="1600" dirty="0"/>
          </a:p>
        </p:txBody>
      </p:sp>
      <p:sp>
        <p:nvSpPr>
          <p:cNvPr id="5" name="Text 3"/>
          <p:cNvSpPr/>
          <p:nvPr/>
        </p:nvSpPr>
        <p:spPr>
          <a:xfrm>
            <a:off x="1188720" y="925830"/>
            <a:ext cx="7315200" cy="514350"/>
          </a:xfrm>
          <a:prstGeom prst="rect">
            <a:avLst/>
          </a:prstGeom>
          <a:noFill/>
          <a:ln/>
        </p:spPr>
        <p:txBody>
          <a:bodyPr wrap="square" rtlCol="0" anchor="ctr"/>
          <a:lstStyle/>
          <a:p>
            <a:pPr indent="0" marL="0">
              <a:buNone/>
            </a:pPr>
            <a:r>
              <a:rPr lang="en-US" sz="2800" b="1" dirty="0">
                <a:solidFill>
                  <a:srgbClr val="1A6847"/>
                </a:solidFill>
                <a:latin typeface="Outfit" pitchFamily="34" charset="0"/>
                <a:ea typeface="Outfit" pitchFamily="34" charset="-122"/>
                <a:cs typeface="Outfit" pitchFamily="34" charset="-120"/>
              </a:rPr>
              <a:t>धनिया का संघर्ष</a:t>
            </a:r>
            <a:endParaRPr lang="en-US" sz="2800" dirty="0"/>
          </a:p>
        </p:txBody>
      </p:sp>
      <p:sp>
        <p:nvSpPr>
          <p:cNvPr id="6" name="Text 4"/>
          <p:cNvSpPr/>
          <p:nvPr/>
        </p:nvSpPr>
        <p:spPr>
          <a:xfrm>
            <a:off x="1207008" y="1543050"/>
            <a:ext cx="7315200" cy="3343275"/>
          </a:xfrm>
          <a:prstGeom prst="rect">
            <a:avLst/>
          </a:prstGeom>
          <a:noFill/>
          <a:ln/>
        </p:spPr>
        <p:txBody>
          <a:bodyPr wrap="square" rtlCol="0" anchor="t"/>
          <a:lstStyle/>
          <a:p>
            <a:pPr algn="just" marL="342900" indent="-342900">
              <a:lnSpc>
                <a:spcPts val="2000"/>
              </a:lnSpc>
              <a:buSzPct val="100000"/>
              <a:buChar char="•"/>
            </a:pPr>
            <a:r>
              <a:rPr lang="en-US" sz="1200" dirty="0">
                <a:solidFill>
                  <a:srgbClr val="000000"/>
                </a:solidFill>
                <a:latin typeface="Outfit" pitchFamily="34" charset="0"/>
                <a:ea typeface="Outfit" pitchFamily="34" charset="-122"/>
                <a:cs typeface="Outfit" pitchFamily="34" charset="-120"/>
              </a:rPr>
              <a:t>धनिया एक मजबूत और साहसी महिला है। वह अपने परिवार के लिए हर संभव प्रयास करती है और होरी का साथ देती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धनिया आर्थिक रूप से कमजोर है, लेकिन वह हार नहीं मानती। वह मजदूरी करती है और अपने परिवार के लिए भोजन जुटाती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धनिया सामाजिक बंधनों का विरोध करती है। वह रूढ़िवादी विचारों को चुनौती देती है और अपने अधिकारों के लिए लड़ती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धनिया अपने परिवार का समर्थन करती है। वह अपने बच्चों को अच्छी शिक्षा देना चाहती है और उन्हें बेहतर भविष्य के लिए प्रेरित करती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धनिया एक प्रेरणादायक चरित्र है। वह दिखाती है कि गरीबी और कठिनाइयों के बावजूद भी एक महिला मजबूत और साहसी हो सकती है।</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731520" y="411480"/>
            <a:ext cx="64008" cy="1285875"/>
          </a:xfrm>
          <a:prstGeom prst="rect">
            <a:avLst/>
          </a:prstGeom>
          <a:solidFill>
            <a:srgbClr val="FFD600"/>
          </a:solidFill>
          <a:ln w="12700">
            <a:solidFill>
              <a:srgbClr val="FFD600"/>
            </a:solidFill>
            <a:prstDash val="solid"/>
          </a:ln>
        </p:spPr>
      </p:sp>
      <p:sp>
        <p:nvSpPr>
          <p:cNvPr id="3" name="Shape 1"/>
          <p:cNvSpPr/>
          <p:nvPr/>
        </p:nvSpPr>
        <p:spPr>
          <a:xfrm>
            <a:off x="1280160" y="0"/>
            <a:ext cx="457200" cy="365760"/>
          </a:xfrm>
          <a:prstGeom prst="rect">
            <a:avLst/>
          </a:prstGeom>
          <a:solidFill>
            <a:srgbClr val="1A6847"/>
          </a:solidFill>
          <a:ln w="12700">
            <a:solidFill>
              <a:srgbClr val="1A6847"/>
            </a:solidFill>
            <a:prstDash val="solid"/>
          </a:ln>
        </p:spPr>
      </p:sp>
      <p:sp>
        <p:nvSpPr>
          <p:cNvPr id="4" name="Text 2"/>
          <p:cNvSpPr/>
          <p:nvPr/>
        </p:nvSpPr>
        <p:spPr>
          <a:xfrm>
            <a:off x="1280160" y="0"/>
            <a:ext cx="457200" cy="365760"/>
          </a:xfrm>
          <a:prstGeom prst="rect">
            <a:avLst/>
          </a:prstGeom>
          <a:noFill/>
          <a:ln/>
        </p:spPr>
        <p:txBody>
          <a:bodyPr wrap="square" rtlCol="0" anchor="t"/>
          <a:lstStyle/>
          <a:p>
            <a:pPr algn="ctr" indent="0" marL="0">
              <a:buNone/>
            </a:pPr>
            <a:r>
              <a:rPr lang="en-US" sz="1600" b="1" dirty="0">
                <a:solidFill>
                  <a:srgbClr val="FFD600"/>
                </a:solidFill>
                <a:latin typeface="Outfit" pitchFamily="34" charset="0"/>
                <a:ea typeface="Outfit" pitchFamily="34" charset="-122"/>
                <a:cs typeface="Outfit" pitchFamily="34" charset="-120"/>
              </a:rPr>
              <a:t>4</a:t>
            </a:r>
            <a:endParaRPr lang="en-US" sz="1600" dirty="0"/>
          </a:p>
        </p:txBody>
      </p:sp>
      <p:sp>
        <p:nvSpPr>
          <p:cNvPr id="5" name="Text 3"/>
          <p:cNvSpPr/>
          <p:nvPr/>
        </p:nvSpPr>
        <p:spPr>
          <a:xfrm>
            <a:off x="1188720" y="925830"/>
            <a:ext cx="7315200" cy="514350"/>
          </a:xfrm>
          <a:prstGeom prst="rect">
            <a:avLst/>
          </a:prstGeom>
          <a:noFill/>
          <a:ln/>
        </p:spPr>
        <p:txBody>
          <a:bodyPr wrap="square" rtlCol="0" anchor="ctr"/>
          <a:lstStyle/>
          <a:p>
            <a:pPr indent="0" marL="0">
              <a:buNone/>
            </a:pPr>
            <a:r>
              <a:rPr lang="en-US" sz="2800" b="1" dirty="0">
                <a:solidFill>
                  <a:srgbClr val="1A6847"/>
                </a:solidFill>
                <a:latin typeface="Outfit" pitchFamily="34" charset="0"/>
                <a:ea typeface="Outfit" pitchFamily="34" charset="-122"/>
                <a:cs typeface="Outfit" pitchFamily="34" charset="-120"/>
              </a:rPr>
              <a:t>उपन्यास का संदेश</a:t>
            </a:r>
            <a:endParaRPr lang="en-US" sz="2800" dirty="0"/>
          </a:p>
        </p:txBody>
      </p:sp>
      <p:sp>
        <p:nvSpPr>
          <p:cNvPr id="6" name="Text 4"/>
          <p:cNvSpPr/>
          <p:nvPr/>
        </p:nvSpPr>
        <p:spPr>
          <a:xfrm>
            <a:off x="1207008" y="1543050"/>
            <a:ext cx="7315200" cy="3343275"/>
          </a:xfrm>
          <a:prstGeom prst="rect">
            <a:avLst/>
          </a:prstGeom>
          <a:noFill/>
          <a:ln/>
        </p:spPr>
        <p:txBody>
          <a:bodyPr wrap="square" rtlCol="0" anchor="t"/>
          <a:lstStyle/>
          <a:p>
            <a:pPr algn="just" marL="342900" indent="-342900">
              <a:lnSpc>
                <a:spcPts val="2000"/>
              </a:lnSpc>
              <a:buSzPct val="100000"/>
              <a:buChar char="•"/>
            </a:pPr>
            <a:r>
              <a:rPr lang="en-US" sz="1200" dirty="0">
                <a:solidFill>
                  <a:srgbClr val="000000"/>
                </a:solidFill>
                <a:latin typeface="Outfit" pitchFamily="34" charset="0"/>
                <a:ea typeface="Outfit" pitchFamily="34" charset="-122"/>
                <a:cs typeface="Outfit" pitchFamily="34" charset="-120"/>
              </a:rPr>
              <a:t>गोदान गरीबी की वास्तविकता को दर्शाता है। यह दिखाता है कि गरीबी लोगों को कैसे लाचार और बेबस बना देती है। गरीबी से लोगो का बुरा हाल होता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यह उपन्यास सामाजिक अन्याय का विरोध करता है। यह दिखाता है कि जमींदार और उच्च जाति के लोग गरीबों का शोषण करते हैं और उन्हें न्याय नहीं मिलता।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गोदान मानवीय मूल्यों का महत्व बताता है। यह दिखाता है कि प्रेम, करुणा और सहानुभूति जैसे मूल्य समाज को बेहतर बना सकते हैं। प्यार ही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यह उपन्यास परिवर्तन की आवश्यकता पर जोर देता है। यह दिखाता है कि समाज को बदलने के लिए हमें एकजुट होकर प्रयास करना चाहिए।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गोदान ने भारतीय समाज पर गहरा प्रभाव डाला है। यह उपन्यास आज भी लोगों को प्रेरित करता है कि वे सामाजिक अन्याय के खिलाफ आवाज उठाएं।</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731520" y="411480"/>
            <a:ext cx="64008" cy="1285875"/>
          </a:xfrm>
          <a:prstGeom prst="rect">
            <a:avLst/>
          </a:prstGeom>
          <a:solidFill>
            <a:srgbClr val="FFD600"/>
          </a:solidFill>
          <a:ln w="12700">
            <a:solidFill>
              <a:srgbClr val="FFD600"/>
            </a:solidFill>
            <a:prstDash val="solid"/>
          </a:ln>
        </p:spPr>
      </p:sp>
      <p:sp>
        <p:nvSpPr>
          <p:cNvPr id="3" name="Shape 1"/>
          <p:cNvSpPr/>
          <p:nvPr/>
        </p:nvSpPr>
        <p:spPr>
          <a:xfrm>
            <a:off x="1280160" y="0"/>
            <a:ext cx="457200" cy="365760"/>
          </a:xfrm>
          <a:prstGeom prst="rect">
            <a:avLst/>
          </a:prstGeom>
          <a:solidFill>
            <a:srgbClr val="1A6847"/>
          </a:solidFill>
          <a:ln w="12700">
            <a:solidFill>
              <a:srgbClr val="1A6847"/>
            </a:solidFill>
            <a:prstDash val="solid"/>
          </a:ln>
        </p:spPr>
      </p:sp>
      <p:sp>
        <p:nvSpPr>
          <p:cNvPr id="4" name="Text 2"/>
          <p:cNvSpPr/>
          <p:nvPr/>
        </p:nvSpPr>
        <p:spPr>
          <a:xfrm>
            <a:off x="1280160" y="0"/>
            <a:ext cx="457200" cy="365760"/>
          </a:xfrm>
          <a:prstGeom prst="rect">
            <a:avLst/>
          </a:prstGeom>
          <a:noFill/>
          <a:ln/>
        </p:spPr>
        <p:txBody>
          <a:bodyPr wrap="square" rtlCol="0" anchor="t"/>
          <a:lstStyle/>
          <a:p>
            <a:pPr algn="ctr" indent="0" marL="0">
              <a:buNone/>
            </a:pPr>
            <a:r>
              <a:rPr lang="en-US" sz="1600" b="1" dirty="0">
                <a:solidFill>
                  <a:srgbClr val="FFD600"/>
                </a:solidFill>
                <a:latin typeface="Outfit" pitchFamily="34" charset="0"/>
                <a:ea typeface="Outfit" pitchFamily="34" charset="-122"/>
                <a:cs typeface="Outfit" pitchFamily="34" charset="-120"/>
              </a:rPr>
              <a:t>5</a:t>
            </a:r>
            <a:endParaRPr lang="en-US" sz="1600" dirty="0"/>
          </a:p>
        </p:txBody>
      </p:sp>
      <p:sp>
        <p:nvSpPr>
          <p:cNvPr id="5" name="Text 3"/>
          <p:cNvSpPr/>
          <p:nvPr/>
        </p:nvSpPr>
        <p:spPr>
          <a:xfrm>
            <a:off x="1188720" y="925830"/>
            <a:ext cx="7315200" cy="514350"/>
          </a:xfrm>
          <a:prstGeom prst="rect">
            <a:avLst/>
          </a:prstGeom>
          <a:noFill/>
          <a:ln/>
        </p:spPr>
        <p:txBody>
          <a:bodyPr wrap="square" rtlCol="0" anchor="ctr"/>
          <a:lstStyle/>
          <a:p>
            <a:pPr indent="0" marL="0">
              <a:buNone/>
            </a:pPr>
            <a:r>
              <a:rPr lang="en-US" sz="2800" b="1" dirty="0">
                <a:solidFill>
                  <a:srgbClr val="1A6847"/>
                </a:solidFill>
                <a:latin typeface="Outfit" pitchFamily="34" charset="0"/>
                <a:ea typeface="Outfit" pitchFamily="34" charset="-122"/>
                <a:cs typeface="Outfit" pitchFamily="34" charset="-120"/>
              </a:rPr>
              <a:t>धन्यवाद</a:t>
            </a:r>
            <a:endParaRPr lang="en-US" sz="2800" dirty="0"/>
          </a:p>
        </p:txBody>
      </p:sp>
      <p:sp>
        <p:nvSpPr>
          <p:cNvPr id="6" name="Text 4"/>
          <p:cNvSpPr/>
          <p:nvPr/>
        </p:nvSpPr>
        <p:spPr>
          <a:xfrm>
            <a:off x="1207008" y="1543050"/>
            <a:ext cx="7315200" cy="3343275"/>
          </a:xfrm>
          <a:prstGeom prst="rect">
            <a:avLst/>
          </a:prstGeom>
          <a:noFill/>
          <a:ln/>
        </p:spPr>
        <p:txBody>
          <a:bodyPr wrap="square" rtlCol="0" anchor="t"/>
          <a:lstStyle/>
          <a:p>
            <a:pPr algn="just" marL="342900" indent="-342900">
              <a:lnSpc>
                <a:spcPts val="2000"/>
              </a:lnSpc>
              <a:buSzPct val="100000"/>
              <a:buChar char="•"/>
            </a:pPr>
            <a:r>
              <a:rPr lang="en-US" sz="1200" dirty="0">
                <a:solidFill>
                  <a:srgbClr val="000000"/>
                </a:solidFill>
                <a:latin typeface="Outfit" pitchFamily="34" charset="0"/>
                <a:ea typeface="Outfit" pitchFamily="34" charset="-122"/>
                <a:cs typeface="Outfit" pitchFamily="34" charset="-120"/>
              </a:rPr>
              <a:t>इस प्रस्तुति को देखने के लिए आप सभी का धन्यवाद। हमें उम्मीद है कि यह प्रस्तुति आपको गोदान के बारे में अधिक जानकारी प्रदान करने में सफल रही होगी।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यदि आपके कोई प्रश्न हैं, तो कृपया पूछने में संकोच न करें। हमें आपके प्रश्नों का उत्तर देने में खुशी होगी।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यदि आप गोदान के बारे में अधिक जानकारी प्राप्त करना चाहते हैं, तो आप मुंशी प्रेमचंद की जीवनी और अन्य कृतियों का अध्ययन कर सकते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गोदान एक महत्वपूर्ण उपन्यास है जो हमें भारतीय समाज की वास्तविकता से अवगत कराता है। यह हमें गरीबी, सामाजिक अन्याय और मानवीय मूल्यों के बारे में सोचने के लिए प्रेरित करता है।
</a:t>
            </a:r>
            <a:pPr algn="just" indent="0" marL="0">
              <a:lnSpc>
                <a:spcPts val="2000"/>
              </a:lnSpc>
              <a:buNone/>
            </a:pPr>
            <a:r>
              <a:rPr lang="en-US" sz="1200" dirty="0">
                <a:solidFill>
                  <a:srgbClr val="000000"/>
                </a:solidFill>
                <a:latin typeface="Outfit" pitchFamily="34" charset="0"/>
                <a:ea typeface="Outfit" pitchFamily="34" charset="-122"/>
                <a:cs typeface="Outfit" pitchFamily="34" charset="-120"/>
              </a:rPr>
              <a:t>हमें उम्मीद है कि गोदान आपको एक बेहतर इंसान बनने और समाज को बेहतर बनाने के लिए प्रेरित करेगा। प्रेरणा ही सफलता की जननी है।</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2025-12-01T19:47:09Z</dcterms:created>
  <dcterms:modified xsi:type="dcterms:W3CDTF">2025-12-01T19:47:09Z</dcterms:modified>
</cp:coreProperties>
</file>