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Default Extension="jpg" ContentType="image/jpg"/>
  <Default Extension="svg" ContentType="image/svg+xml"/>
  <Default Extension="png" ContentType="image/png"/>
  <Default Extension="gif" ContentType="image/gif"/>
  <Default Extension="m4v" ContentType="video/mp4"/>
  <Default Extension="mp4" ContentType="video/mp4"/>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notesMasters/notesMaster1.xml" ContentType="application/vnd.openxmlformats-officedocument.presentationml.notesMaster+xml"/>
  <Override PartName="/ppt/slideMasters/slideMaster1.xml" ContentType="application/vnd.openxmlformats-officedocument.presentationml.slideMaster+xml"/>
  <Override PartName="/ppt/slides/slide1.xml" ContentType="application/vnd.openxmlformats-officedocument.presentationml.slide+xml"/>
  <Override PartName="/ppt/slideMasters/slideMaster2.xml" ContentType="application/vnd.openxmlformats-officedocument.presentationml.slideMaster+xml"/>
  <Override PartName="/ppt/slides/slide2.xml" ContentType="application/vnd.openxmlformats-officedocument.presentationml.slide+xml"/>
  <Override PartName="/ppt/slideMasters/slideMaster3.xml" ContentType="application/vnd.openxmlformats-officedocument.presentationml.slideMaster+xml"/>
  <Override PartName="/ppt/slides/slide3.xml" ContentType="application/vnd.openxmlformats-officedocument.presentationml.slide+xml"/>
  <Override PartName="/ppt/slideMasters/slideMaster4.xml" ContentType="application/vnd.openxmlformats-officedocument.presentationml.slideMaster+xml"/>
  <Override PartName="/ppt/slides/slide4.xml" ContentType="application/vnd.openxmlformats-officedocument.presentationml.slide+xml"/>
  <Override PartName="/ppt/slideMasters/slideMaster5.xml" ContentType="application/vnd.openxmlformats-officedocument.presentationml.slideMaster+xml"/>
  <Override PartName="/ppt/slides/slide5.xml" ContentType="application/vnd.openxmlformats-officedocument.presentationml.slide+xml"/>
  <Override PartName="/ppt/slideMasters/slideMaster6.xml" ContentType="application/vnd.openxmlformats-officedocument.presentationml.slideMaster+xml"/>
  <Override PartName="/ppt/slides/slide6.xml" ContentType="application/vnd.openxmlformats-officedocument.presentationml.slide+xml"/>
  <Override PartName="/ppt/slideMasters/slideMaster7.xml" ContentType="application/vnd.openxmlformats-officedocument.presentationml.slideMaster+xml"/>
  <Override PartName="/ppt/slides/slide7.xml" ContentType="application/vnd.openxmlformats-officedocument.presentationml.slide+xml"/>
  <Override PartName="/ppt/slideMasters/slideMaster8.xml" ContentType="application/vnd.openxmlformats-officedocument.presentationml.slideMaster+xml"/>
  <Override PartName="/ppt/slides/slide8.xml" ContentType="application/vnd.openxmlformats-officedocument.presentationml.slide+xml"/>
  <Override PartName="/ppt/slideMasters/slideMaster9.xml" ContentType="application/vnd.openxmlformats-officedocument.presentationml.slideMaster+xml"/>
  <Override PartName="/ppt/slides/slide9.xml" ContentType="application/vnd.openxmlformats-officedocument.presentationml.slide+xml"/>
  <Override PartName="/ppt/slideMasters/slideMaster10.xml" ContentType="application/vnd.openxmlformats-officedocument.presentationml.slideMaster+xml"/>
  <Override PartName="/ppt/slides/slide10.xml" ContentType="application/vnd.openxmlformats-officedocument.presentationml.slide+xml"/>
  <Override PartName="/ppt/slideMasters/slideMaster11.xml" ContentType="application/vnd.openxmlformats-officedocument.presentationml.slideMaster+xml"/>
  <Override PartName="/ppt/slides/slide11.xml" ContentType="application/vnd.openxmlformats-officedocument.presentationml.slide+xml"/>
  <Override PartName="/ppt/slideMasters/slideMaster12.xml" ContentType="application/vnd.openxmlformats-officedocument.presentationml.slideMaster+xml"/>
  <Override PartName="/ppt/slides/slide12.xml" ContentType="application/vnd.openxmlformats-officedocument.presentationml.slide+xml"/>
  <Override PartName="/ppt/slideMasters/slideMaster13.xml" ContentType="application/vnd.openxmlformats-officedocument.presentationml.slideMaster+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
		<Relationship Id="rId1" Type="http://schemas.openxmlformats.org/officeDocument/2006/relationships/extended-properties" Target="docProps/app.xml"/>
		<Relationship Id="rId2" Type="http://schemas.openxmlformats.org/package/2006/relationships/metadata/core-properties" Target="docProps/core.xml"/>
		<Relationship Id="rId3"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notesMasterIdLst>
    <p:notesMasterId r:id="rId15"/>
  </p:notesMasterIdLst>
  <p:sldSz cx="9144000" cy="5143500"/>
  <p:notesSz cx="5143500" cy="91440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10"/>
  </p:normalViewPr>
  <p:slideViewPr>
    <p:cSldViewPr snapToGrid="0" snapToObjects="1">
      <p:cViewPr varScale="1">
        <p:scale>
          <a:sx n="136" d="100"/>
          <a:sy n="136" d="100"/>
        </p:scale>
        <p:origin x="216"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s>
</file>

<file path=ppt/notesMasters/_rels/notesMaster1.xml.rels><?xml version="1.0" encoding="UTF-8" standalone="yes"?>
<Relationships xmlns="http://schemas.openxmlformats.org/package/2006/relationships">
		<Relationship Id="rId1" Type="http://schemas.openxmlformats.org/officeDocument/2006/relationships/theme" Target="../theme/theme1.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82F153-3F37-0F45-9E97-73ACFA13230C}" type="datetimeFigureOut">
              <a:rPr lang="en-US"/>
              <a:t>7/23/19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5E9CC1-C706-0F49-92D6-E571CC5EEA8F}" type="slidenum">
              <a:rPr lang="en-US"/>
              <a:t>‹#›</a:t>
            </a:fld>
            <a:endParaRPr lang="en-US"/>
          </a:p>
        </p:txBody>
      </p:sp>
    </p:spTree>
    <p:extLst>
      <p:ext uri="{BB962C8B-B14F-4D97-AF65-F5344CB8AC3E}">
        <p14:creationId xmlns:p14="http://schemas.microsoft.com/office/powerpoint/2010/main" val="1024086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10.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0.xml"/>
		</Relationships>
</file>

<file path=ppt/notesSlides/_rels/notesSlide11.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1.xml"/>
		</Relationships>
</file>

<file path=ppt/notesSlides/_rels/notesSlide12.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2.xml"/>
		</Relationships>
</file>

<file path=ppt/notesSlides/_rels/notesSlide13.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3.xml"/>
		</Relationships>
</file>

<file path=ppt/notesSlides/_rels/notesSlide2.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3.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xml"/>
		</Relationships>
</file>

<file path=ppt/notesSlides/_rels/notesSlide4.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_rels/notesSlide5.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xml"/>
		</Relationships>
</file>

<file path=ppt/notesSlides/_rels/notesSlide6.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xml"/>
		</Relationships>
</file>

<file path=ppt/notesSlides/_rels/notesSlide7.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7.xml"/>
		</Relationships>
</file>

<file path=ppt/notesSlides/_rels/notesSlide8.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8.xml"/>
		</Relationships>
</file>

<file path=ppt/notesSlides/_rels/notesSlide9.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10</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5</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6</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7</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8</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9</a:t>
            </a:fld>
            <a:endParaRPr lang="en-US"/>
          </a:p>
        </p:txBody>
      </p:sp>
    </p:spTree>
    <p:extLst>
      <p:ext uri="{BB962C8B-B14F-4D97-AF65-F5344CB8AC3E}">
        <p14:creationId xmlns:p14="http://schemas.microsoft.com/office/powerpoint/2010/main" val="102408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image" Target="../media/image-1-1.png"/><Relationship Id="rId2" Type="http://schemas.openxmlformats.org/officeDocument/2006/relationships/image" Target="../media/image-1-2.png"/><Relationship Id="rId3" Type="http://schemas.openxmlformats.org/officeDocument/2006/relationships/slideLayout" Target="../slideLayouts/slideLayout1.xml"/><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image" Target="../media/Slide-10-image-1.png"/><Relationship Id="rId2" Type="http://schemas.openxmlformats.org/officeDocument/2006/relationships/image" Target="../media/image-10-2.png"/><Relationship Id="rId3" Type="http://schemas.openxmlformats.org/officeDocument/2006/relationships/image" Target="../media/image-10-3.png"/><Relationship Id="rId4" Type="http://schemas.openxmlformats.org/officeDocument/2006/relationships/image" Target="../media/image-10-4.png"/><Relationship Id="rId5" Type="http://schemas.openxmlformats.org/officeDocument/2006/relationships/image" Target="../media/image-10-5.png"/><Relationship Id="rId6" Type="http://schemas.openxmlformats.org/officeDocument/2006/relationships/slideLayout" Target="../slideLayouts/slideLayout2.xml"/><Relationship Id="rId7"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image" Target="../media/Slide-11-image-1.png"/><Relationship Id="rId2" Type="http://schemas.openxmlformats.org/officeDocument/2006/relationships/slideLayout" Target="../slideLayouts/slideLayout2.xml"/><Relationship Id="rId3"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image" Target="../media/Slide-12-image-1.png"/><Relationship Id="rId2" Type="http://schemas.openxmlformats.org/officeDocument/2006/relationships/image" Target="../media/image-12-2.jpeg"/><Relationship Id="rId3" Type="http://schemas.openxmlformats.org/officeDocument/2006/relationships/slideLayout" Target="../slideLayouts/slideLayout2.xml"/><Relationship Id="rId4"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image" Target="../media/Slide-13-image-1.png"/><Relationship Id="rId2" Type="http://schemas.openxmlformats.org/officeDocument/2006/relationships/image" Target="../media/image-13-2.png"/><Relationship Id="rId3" Type="http://schemas.openxmlformats.org/officeDocument/2006/relationships/image" Target="../media/image-13-3.png"/><Relationship Id="rId4" Type="http://schemas.openxmlformats.org/officeDocument/2006/relationships/image" Target="../media/image-13-4.png"/><Relationship Id="rId5" Type="http://schemas.openxmlformats.org/officeDocument/2006/relationships/image" Target="../media/image-13-5.png"/><Relationship Id="rId6" Type="http://schemas.openxmlformats.org/officeDocument/2006/relationships/slideLayout" Target="../slideLayouts/slideLayout2.xml"/><Relationship Id="rId7"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image" Target="../media/image-2-1.png"/><Relationship Id="rId2" Type="http://schemas.openxmlformats.org/officeDocument/2006/relationships/image" Target="../media/image-2-2.png"/><Relationship Id="rId3" Type="http://schemas.openxmlformats.org/officeDocument/2006/relationships/image" Target="../media/image-2-3.png"/><Relationship Id="rId4" Type="http://schemas.openxmlformats.org/officeDocument/2006/relationships/image" Target="../media/image-2-4.png"/><Relationship Id="rId5" Type="http://schemas.openxmlformats.org/officeDocument/2006/relationships/image" Target="../media/image-2-5.png"/><Relationship Id="rId6" Type="http://schemas.openxmlformats.org/officeDocument/2006/relationships/image" Target="../media/image-2-6.png"/><Relationship Id="rId7" Type="http://schemas.openxmlformats.org/officeDocument/2006/relationships/image" Target="../media/image-2-7.png"/><Relationship Id="rId8" Type="http://schemas.openxmlformats.org/officeDocument/2006/relationships/image" Target="../media/image-2-8.png"/><Relationship Id="rId9" Type="http://schemas.openxmlformats.org/officeDocument/2006/relationships/image" Target="../media/image-2-9.png"/><Relationship Id="rId10" Type="http://schemas.openxmlformats.org/officeDocument/2006/relationships/slideLayout" Target="../slideLayouts/slideLayout1.xml"/><Relationship Id="rId11"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image" Target="../media/image-3-1.png"/><Relationship Id="rId2" Type="http://schemas.openxmlformats.org/officeDocument/2006/relationships/image" Target="../media/image-3-2.png"/><Relationship Id="rId3" Type="http://schemas.openxmlformats.org/officeDocument/2006/relationships/image" Target="../media/image-3-3.png"/><Relationship Id="rId4" Type="http://schemas.openxmlformats.org/officeDocument/2006/relationships/slideLayout" Target="../slideLayouts/slideLayout1.xml"/><Relationship Id="rId5"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image" Target="../media/Slide-4-image-1.png"/><Relationship Id="rId2" Type="http://schemas.openxmlformats.org/officeDocument/2006/relationships/slideLayout" Target="../slideLayouts/slideLayout2.xml"/><Relationship Id="rId3"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image" Target="../media/Slide-5-image-1.png"/><Relationship Id="rId2" Type="http://schemas.openxmlformats.org/officeDocument/2006/relationships/image" Target="../media/image-5-2.png"/><Relationship Id="rId3" Type="http://schemas.openxmlformats.org/officeDocument/2006/relationships/image" Target="../media/image-5-3.png"/><Relationship Id="rId4" Type="http://schemas.openxmlformats.org/officeDocument/2006/relationships/image" Target="../media/image-5-4.png"/><Relationship Id="rId5" Type="http://schemas.openxmlformats.org/officeDocument/2006/relationships/image" Target="../media/image-5-5.png"/><Relationship Id="rId6" Type="http://schemas.openxmlformats.org/officeDocument/2006/relationships/slideLayout" Target="../slideLayouts/slideLayout2.xml"/><Relationship Id="rId7"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image" Target="../media/Slide-6-image-1.png"/><Relationship Id="rId2" Type="http://schemas.openxmlformats.org/officeDocument/2006/relationships/slideLayout" Target="../slideLayouts/slideLayout2.xml"/><Relationship Id="rId3"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image" Target="../media/Slide-7-image-1.png"/><Relationship Id="rId2" Type="http://schemas.openxmlformats.org/officeDocument/2006/relationships/image" Target="../media/image-7-2.png"/><Relationship Id="rId3" Type="http://schemas.openxmlformats.org/officeDocument/2006/relationships/image" Target="../media/image-7-3.png"/><Relationship Id="rId4" Type="http://schemas.openxmlformats.org/officeDocument/2006/relationships/image" Target="../media/image-7-4.png"/><Relationship Id="rId5" Type="http://schemas.openxmlformats.org/officeDocument/2006/relationships/image" Target="../media/image-7-5.png"/><Relationship Id="rId6" Type="http://schemas.openxmlformats.org/officeDocument/2006/relationships/slideLayout" Target="../slideLayouts/slideLayout2.xml"/><Relationship Id="rId7"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image" Target="../media/Slide-8-image-1.png"/><Relationship Id="rId2" Type="http://schemas.openxmlformats.org/officeDocument/2006/relationships/slideLayout" Target="../slideLayouts/slideLayout2.xml"/><Relationship Id="rId3"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image" Target="../media/Slide-9-image-1.png"/><Relationship Id="rId2" Type="http://schemas.openxmlformats.org/officeDocument/2006/relationships/slideLayout" Target="../slideLayouts/slideLayout2.xml"/><Relationship Id="rId3"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name="Slide 1">
    <p:spTree>
      <p:nvGrpSpPr>
        <p:cNvPr id="1" name=""/>
        <p:cNvGrpSpPr/>
        <p:nvPr/>
      </p:nvGrpSpPr>
      <p:grpSpPr>
        <a:xfrm>
          <a:off x="0" y="0"/>
          <a:ext cx="0" cy="0"/>
          <a:chOff x="0" y="0"/>
          <a:chExt cx="0" cy="0"/>
        </a:xfrm>
      </p:grpSpPr>
      <p:pic>
        <p:nvPicPr>
          <p:cNvPr id="2" name="Image 0" descr="preencoded.png">    </p:cNvPr>
          <p:cNvPicPr>
            <a:picLocks noChangeAspect="1"/>
          </p:cNvPicPr>
          <p:nvPr/>
        </p:nvPicPr>
        <p:blipFill>
          <a:blip r:embed="rId1"/>
          <a:stretch>
            <a:fillRect/>
          </a:stretch>
        </p:blipFill>
        <p:spPr>
          <a:xfrm>
            <a:off x="0" y="0"/>
            <a:ext cx="9144000" cy="5143500"/>
          </a:xfrm>
          <a:prstGeom prst="rect">
            <a:avLst/>
          </a:prstGeom>
        </p:spPr>
      </p:pic>
      <p:sp>
        <p:nvSpPr>
          <p:cNvPr id="3" name="Text 0"/>
          <p:cNvSpPr/>
          <p:nvPr/>
        </p:nvSpPr>
        <p:spPr>
          <a:xfrm>
            <a:off x="3657600" y="1543050"/>
            <a:ext cx="1828800" cy="274320"/>
          </a:xfrm>
          <a:prstGeom prst="rect">
            <a:avLst/>
          </a:prstGeom>
          <a:noFill/>
          <a:ln/>
        </p:spPr>
        <p:txBody>
          <a:bodyPr wrap="square" rtlCol="0" anchor="b"/>
          <a:lstStyle/>
          <a:p>
            <a:pPr algn="ctr" indent="0" marL="0">
              <a:buNone/>
            </a:pPr>
            <a:r>
              <a:rPr lang="en-US" sz="1100" dirty="0">
                <a:solidFill>
                  <a:srgbClr val="000000"/>
                </a:solidFill>
                <a:latin typeface="Plus Jakarta Sans Light" pitchFamily="34" charset="0"/>
                <a:ea typeface="Plus Jakarta Sans Light" pitchFamily="34" charset="-122"/>
                <a:cs typeface="Plus Jakarta Sans Light" pitchFamily="34" charset="-120"/>
              </a:rPr>
              <a:t>May 2025</a:t>
            </a:r>
            <a:endParaRPr lang="en-US" sz="1100" dirty="0"/>
          </a:p>
        </p:txBody>
      </p:sp>
      <p:pic>
        <p:nvPicPr>
          <p:cNvPr id="4" name="Image 1" descr="preencoded.png">    </p:cNvPr>
          <p:cNvPicPr>
            <a:picLocks noChangeAspect="1"/>
          </p:cNvPicPr>
          <p:nvPr/>
        </p:nvPicPr>
        <p:blipFill>
          <a:blip r:embed="rId2"/>
          <a:stretch>
            <a:fillRect/>
          </a:stretch>
        </p:blipFill>
        <p:spPr>
          <a:xfrm>
            <a:off x="1828800" y="1800225"/>
            <a:ext cx="5486400" cy="1028700"/>
          </a:xfrm>
          <a:prstGeom prst="rect">
            <a:avLst/>
          </a:prstGeom>
        </p:spPr>
      </p:pic>
      <p:sp>
        <p:nvSpPr>
          <p:cNvPr id="5" name="Text 1"/>
          <p:cNvSpPr/>
          <p:nvPr/>
        </p:nvSpPr>
        <p:spPr>
          <a:xfrm>
            <a:off x="1828800" y="1800225"/>
            <a:ext cx="5486400" cy="1028700"/>
          </a:xfrm>
          <a:prstGeom prst="rect">
            <a:avLst/>
          </a:prstGeom>
          <a:noFill/>
          <a:ln/>
        </p:spPr>
        <p:txBody>
          <a:bodyPr wrap="square" rtlCol="0" anchor="ctr"/>
          <a:lstStyle/>
          <a:p>
            <a:pPr algn="ctr" indent="0" marL="0">
              <a:buNone/>
            </a:pPr>
            <a:r>
              <a:rPr lang="en-US" sz="2400" b="1" dirty="0">
                <a:solidFill>
                  <a:srgbClr val="000000"/>
                </a:solidFill>
                <a:latin typeface="Plus Jakarta Sans" pitchFamily="34" charset="0"/>
                <a:ea typeface="Plus Jakarta Sans" pitchFamily="34" charset="-122"/>
                <a:cs typeface="Plus Jakarta Sans" pitchFamily="34" charset="-120"/>
              </a:rPr>
              <a:t>Strategic Staffing: Building the Future Workforce</a:t>
            </a:r>
            <a:endParaRPr lang="en-US" sz="2400" dirty="0"/>
          </a:p>
        </p:txBody>
      </p:sp>
      <p:sp>
        <p:nvSpPr>
          <p:cNvPr id="6" name="Text 2"/>
          <p:cNvSpPr/>
          <p:nvPr/>
        </p:nvSpPr>
        <p:spPr>
          <a:xfrm>
            <a:off x="2743200" y="2983230"/>
            <a:ext cx="3657600" cy="514350"/>
          </a:xfrm>
          <a:prstGeom prst="rect">
            <a:avLst/>
          </a:prstGeom>
          <a:noFill/>
          <a:ln/>
        </p:spPr>
        <p:txBody>
          <a:bodyPr wrap="square" rtlCol="0" anchor="t"/>
          <a:lstStyle/>
          <a:p>
            <a:pPr algn="ctr" indent="0" marL="0">
              <a:lnSpc>
                <a:spcPts val="1300"/>
              </a:lnSpc>
              <a:buNone/>
            </a:pPr>
            <a:r>
              <a:rPr lang="en-US" sz="1100" dirty="0">
                <a:solidFill>
                  <a:srgbClr val="000000"/>
                </a:solidFill>
                <a:latin typeface="Plus Jakarta Sans Light" pitchFamily="34" charset="0"/>
                <a:ea typeface="Plus Jakarta Sans Light" pitchFamily="34" charset="-122"/>
                <a:cs typeface="Plus Jakarta Sans Light" pitchFamily="34" charset="-120"/>
              </a:rPr>
              <a:t>Human Resource Planning: Navigating Talent Landscapes for Organizational Success</a:t>
            </a:r>
            <a:endParaRPr lang="en-US" sz="11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 10">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548640" y="565785"/>
            <a:ext cx="8229600" cy="27432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Bridging the Talent Gap</a:t>
            </a:r>
            <a:endParaRPr lang="en-US" sz="2300" dirty="0"/>
          </a:p>
        </p:txBody>
      </p:sp>
      <p:sp>
        <p:nvSpPr>
          <p:cNvPr id="3" name="Text 1"/>
          <p:cNvSpPr/>
          <p:nvPr/>
        </p:nvSpPr>
        <p:spPr>
          <a:xfrm>
            <a:off x="548640" y="1337310"/>
            <a:ext cx="5029200" cy="274320"/>
          </a:xfrm>
          <a:prstGeom prst="rect">
            <a:avLst/>
          </a:prstGeom>
          <a:noFill/>
          <a:ln/>
        </p:spPr>
        <p:txBody>
          <a:bodyPr wrap="square" rtlCol="0" anchor="t"/>
          <a:lstStyle/>
          <a:p>
            <a:pPr indent="0" marL="0">
              <a:buNone/>
            </a:pPr>
            <a:r>
              <a:rPr lang="en-US" sz="1500" b="1" dirty="0">
                <a:solidFill>
                  <a:srgbClr val="000000"/>
                </a:solidFill>
                <a:latin typeface="Plus Jakarta Sans Medium" pitchFamily="34" charset="0"/>
                <a:ea typeface="Plus Jakarta Sans Medium" pitchFamily="34" charset="-122"/>
                <a:cs typeface="Plus Jakarta Sans Medium" pitchFamily="34" charset="-120"/>
              </a:rPr>
              <a:t>Skills Shortfall</a:t>
            </a:r>
            <a:endParaRPr lang="en-US" sz="1500" dirty="0"/>
          </a:p>
        </p:txBody>
      </p:sp>
      <p:sp>
        <p:nvSpPr>
          <p:cNvPr id="4" name="Text 2"/>
          <p:cNvSpPr/>
          <p:nvPr/>
        </p:nvSpPr>
        <p:spPr>
          <a:xfrm>
            <a:off x="548640" y="2211705"/>
            <a:ext cx="5029200" cy="274320"/>
          </a:xfrm>
          <a:prstGeom prst="rect">
            <a:avLst/>
          </a:prstGeom>
          <a:noFill/>
          <a:ln/>
        </p:spPr>
        <p:txBody>
          <a:bodyPr wrap="square" rtlCol="0" anchor="t"/>
          <a:lstStyle/>
          <a:p>
            <a:pPr indent="0" marL="0">
              <a:buNone/>
            </a:pPr>
            <a:r>
              <a:rPr lang="en-US" sz="1500" b="1" dirty="0">
                <a:solidFill>
                  <a:srgbClr val="000000"/>
                </a:solidFill>
                <a:latin typeface="Plus Jakarta Sans Medium" pitchFamily="34" charset="0"/>
                <a:ea typeface="Plus Jakarta Sans Medium" pitchFamily="34" charset="-122"/>
                <a:cs typeface="Plus Jakarta Sans Medium" pitchFamily="34" charset="-120"/>
              </a:rPr>
              <a:t>Excess Capacity</a:t>
            </a:r>
            <a:endParaRPr lang="en-US" sz="1500" dirty="0"/>
          </a:p>
        </p:txBody>
      </p:sp>
      <p:sp>
        <p:nvSpPr>
          <p:cNvPr id="5" name="Text 3"/>
          <p:cNvSpPr/>
          <p:nvPr/>
        </p:nvSpPr>
        <p:spPr>
          <a:xfrm>
            <a:off x="548640" y="3086100"/>
            <a:ext cx="5029200" cy="274320"/>
          </a:xfrm>
          <a:prstGeom prst="rect">
            <a:avLst/>
          </a:prstGeom>
          <a:noFill/>
          <a:ln/>
        </p:spPr>
        <p:txBody>
          <a:bodyPr wrap="square" rtlCol="0" anchor="t"/>
          <a:lstStyle/>
          <a:p>
            <a:pPr indent="0" marL="0">
              <a:buNone/>
            </a:pPr>
            <a:r>
              <a:rPr lang="en-US" sz="1500" b="1" dirty="0">
                <a:solidFill>
                  <a:srgbClr val="000000"/>
                </a:solidFill>
                <a:latin typeface="Plus Jakarta Sans Medium" pitchFamily="34" charset="0"/>
                <a:ea typeface="Plus Jakarta Sans Medium" pitchFamily="34" charset="-122"/>
                <a:cs typeface="Plus Jakarta Sans Medium" pitchFamily="34" charset="-120"/>
              </a:rPr>
              <a:t>Training Budget</a:t>
            </a:r>
            <a:endParaRPr lang="en-US" sz="1500" dirty="0"/>
          </a:p>
        </p:txBody>
      </p:sp>
      <p:sp>
        <p:nvSpPr>
          <p:cNvPr id="6" name="Text 4"/>
          <p:cNvSpPr/>
          <p:nvPr/>
        </p:nvSpPr>
        <p:spPr>
          <a:xfrm>
            <a:off x="548640" y="3960495"/>
            <a:ext cx="5029200" cy="274320"/>
          </a:xfrm>
          <a:prstGeom prst="rect">
            <a:avLst/>
          </a:prstGeom>
          <a:noFill/>
          <a:ln/>
        </p:spPr>
        <p:txBody>
          <a:bodyPr wrap="square" rtlCol="0" anchor="t"/>
          <a:lstStyle/>
          <a:p>
            <a:pPr indent="0" marL="0">
              <a:buNone/>
            </a:pPr>
            <a:r>
              <a:rPr lang="en-US" sz="1500" b="1" dirty="0">
                <a:solidFill>
                  <a:srgbClr val="000000"/>
                </a:solidFill>
                <a:latin typeface="Plus Jakarta Sans Medium" pitchFamily="34" charset="0"/>
                <a:ea typeface="Plus Jakarta Sans Medium" pitchFamily="34" charset="-122"/>
                <a:cs typeface="Plus Jakarta Sans Medium" pitchFamily="34" charset="-120"/>
              </a:rPr>
              <a:t>Attrition Rate</a:t>
            </a:r>
            <a:endParaRPr lang="en-US" sz="1500" dirty="0"/>
          </a:p>
        </p:txBody>
      </p:sp>
      <p:pic>
        <p:nvPicPr>
          <p:cNvPr id="7" name="Image 0" descr="preencoded.png">    </p:cNvPr>
          <p:cNvPicPr>
            <a:picLocks noChangeAspect="1"/>
          </p:cNvPicPr>
          <p:nvPr/>
        </p:nvPicPr>
        <p:blipFill>
          <a:blip r:embed="rId2"/>
          <a:stretch>
            <a:fillRect/>
          </a:stretch>
        </p:blipFill>
        <p:spPr>
          <a:xfrm>
            <a:off x="7132320" y="1260158"/>
            <a:ext cx="1371600" cy="411480"/>
          </a:xfrm>
          <a:prstGeom prst="rect">
            <a:avLst/>
          </a:prstGeom>
        </p:spPr>
      </p:pic>
      <p:pic>
        <p:nvPicPr>
          <p:cNvPr id="8" name="Image 1" descr="preencoded.png">    </p:cNvPr>
          <p:cNvPicPr>
            <a:picLocks noChangeAspect="1"/>
          </p:cNvPicPr>
          <p:nvPr/>
        </p:nvPicPr>
        <p:blipFill>
          <a:blip r:embed="rId3"/>
          <a:stretch>
            <a:fillRect/>
          </a:stretch>
        </p:blipFill>
        <p:spPr>
          <a:xfrm>
            <a:off x="7132320" y="2134553"/>
            <a:ext cx="1371600" cy="411480"/>
          </a:xfrm>
          <a:prstGeom prst="rect">
            <a:avLst/>
          </a:prstGeom>
        </p:spPr>
      </p:pic>
      <p:pic>
        <p:nvPicPr>
          <p:cNvPr id="9" name="Image 2" descr="preencoded.png">    </p:cNvPr>
          <p:cNvPicPr>
            <a:picLocks noChangeAspect="1"/>
          </p:cNvPicPr>
          <p:nvPr/>
        </p:nvPicPr>
        <p:blipFill>
          <a:blip r:embed="rId4"/>
          <a:stretch>
            <a:fillRect/>
          </a:stretch>
        </p:blipFill>
        <p:spPr>
          <a:xfrm>
            <a:off x="7132320" y="3008948"/>
            <a:ext cx="1371600" cy="411480"/>
          </a:xfrm>
          <a:prstGeom prst="rect">
            <a:avLst/>
          </a:prstGeom>
        </p:spPr>
      </p:pic>
      <p:pic>
        <p:nvPicPr>
          <p:cNvPr id="10" name="Image 3" descr="preencoded.png">    </p:cNvPr>
          <p:cNvPicPr>
            <a:picLocks noChangeAspect="1"/>
          </p:cNvPicPr>
          <p:nvPr/>
        </p:nvPicPr>
        <p:blipFill>
          <a:blip r:embed="rId5"/>
          <a:stretch>
            <a:fillRect/>
          </a:stretch>
        </p:blipFill>
        <p:spPr>
          <a:xfrm>
            <a:off x="7132320" y="3883343"/>
            <a:ext cx="1371600" cy="411480"/>
          </a:xfrm>
          <a:prstGeom prst="rect">
            <a:avLst/>
          </a:prstGeom>
        </p:spPr>
      </p:pic>
      <p:sp>
        <p:nvSpPr>
          <p:cNvPr id="11" name="Text 5"/>
          <p:cNvSpPr/>
          <p:nvPr/>
        </p:nvSpPr>
        <p:spPr>
          <a:xfrm>
            <a:off x="7132320" y="1260158"/>
            <a:ext cx="1371600" cy="411480"/>
          </a:xfrm>
          <a:prstGeom prst="rect">
            <a:avLst/>
          </a:prstGeom>
          <a:noFill/>
          <a:ln/>
        </p:spPr>
        <p:txBody>
          <a:bodyPr wrap="square" rtlCol="0" anchor="ctr"/>
          <a:lstStyle/>
          <a:p>
            <a:pPr algn="ctr" indent="0" marL="0">
              <a:buNone/>
            </a:pPr>
            <a:r>
              <a:rPr lang="en-US" sz="1500" b="1" dirty="0">
                <a:solidFill>
                  <a:srgbClr val="000000"/>
                </a:solidFill>
                <a:latin typeface="Plus Jakarta Sans" pitchFamily="34" charset="0"/>
                <a:ea typeface="Plus Jakarta Sans" pitchFamily="34" charset="-122"/>
                <a:cs typeface="Plus Jakarta Sans" pitchFamily="34" charset="-120"/>
              </a:rPr>
              <a:t>15%</a:t>
            </a:r>
            <a:endParaRPr lang="en-US" sz="1500" dirty="0"/>
          </a:p>
        </p:txBody>
      </p:sp>
      <p:sp>
        <p:nvSpPr>
          <p:cNvPr id="12" name="Text 6"/>
          <p:cNvSpPr/>
          <p:nvPr/>
        </p:nvSpPr>
        <p:spPr>
          <a:xfrm>
            <a:off x="7132320" y="2134553"/>
            <a:ext cx="1371600" cy="411480"/>
          </a:xfrm>
          <a:prstGeom prst="rect">
            <a:avLst/>
          </a:prstGeom>
          <a:noFill/>
          <a:ln/>
        </p:spPr>
        <p:txBody>
          <a:bodyPr wrap="square" rtlCol="0" anchor="ctr"/>
          <a:lstStyle/>
          <a:p>
            <a:pPr algn="ctr" indent="0" marL="0">
              <a:buNone/>
            </a:pPr>
            <a:r>
              <a:rPr lang="en-US" sz="1500" b="1" dirty="0">
                <a:solidFill>
                  <a:srgbClr val="000000"/>
                </a:solidFill>
                <a:latin typeface="Plus Jakarta Sans" pitchFamily="34" charset="0"/>
                <a:ea typeface="Plus Jakarta Sans" pitchFamily="34" charset="-122"/>
                <a:cs typeface="Plus Jakarta Sans" pitchFamily="34" charset="-120"/>
              </a:rPr>
              <a:t>8%</a:t>
            </a:r>
            <a:endParaRPr lang="en-US" sz="1500" dirty="0"/>
          </a:p>
        </p:txBody>
      </p:sp>
      <p:sp>
        <p:nvSpPr>
          <p:cNvPr id="13" name="Text 7"/>
          <p:cNvSpPr/>
          <p:nvPr/>
        </p:nvSpPr>
        <p:spPr>
          <a:xfrm>
            <a:off x="7132320" y="3008948"/>
            <a:ext cx="1371600" cy="411480"/>
          </a:xfrm>
          <a:prstGeom prst="rect">
            <a:avLst/>
          </a:prstGeom>
          <a:noFill/>
          <a:ln/>
        </p:spPr>
        <p:txBody>
          <a:bodyPr wrap="square" rtlCol="0" anchor="ctr"/>
          <a:lstStyle/>
          <a:p>
            <a:pPr algn="ctr" indent="0" marL="0">
              <a:buNone/>
            </a:pPr>
            <a:r>
              <a:rPr lang="en-US" sz="1500" b="1" dirty="0">
                <a:solidFill>
                  <a:srgbClr val="000000"/>
                </a:solidFill>
                <a:latin typeface="Plus Jakarta Sans" pitchFamily="34" charset="0"/>
                <a:ea typeface="Plus Jakarta Sans" pitchFamily="34" charset="-122"/>
                <a:cs typeface="Plus Jakarta Sans" pitchFamily="34" charset="-120"/>
              </a:rPr>
              <a:t>50k$</a:t>
            </a:r>
            <a:endParaRPr lang="en-US" sz="1500" dirty="0"/>
          </a:p>
        </p:txBody>
      </p:sp>
      <p:sp>
        <p:nvSpPr>
          <p:cNvPr id="14" name="Text 8"/>
          <p:cNvSpPr/>
          <p:nvPr/>
        </p:nvSpPr>
        <p:spPr>
          <a:xfrm>
            <a:off x="7132320" y="3883343"/>
            <a:ext cx="1371600" cy="411480"/>
          </a:xfrm>
          <a:prstGeom prst="rect">
            <a:avLst/>
          </a:prstGeom>
          <a:noFill/>
          <a:ln/>
        </p:spPr>
        <p:txBody>
          <a:bodyPr wrap="square" rtlCol="0" anchor="ctr"/>
          <a:lstStyle/>
          <a:p>
            <a:pPr algn="ctr" indent="0" marL="0">
              <a:buNone/>
            </a:pPr>
            <a:r>
              <a:rPr lang="en-US" sz="1500" b="1" dirty="0">
                <a:solidFill>
                  <a:srgbClr val="000000"/>
                </a:solidFill>
                <a:latin typeface="Plus Jakarta Sans" pitchFamily="34" charset="0"/>
                <a:ea typeface="Plus Jakarta Sans" pitchFamily="34" charset="-122"/>
                <a:cs typeface="Plus Jakarta Sans" pitchFamily="34" charset="-120"/>
              </a:rPr>
              <a:t>10%</a:t>
            </a:r>
            <a:endParaRPr lang="en-US" sz="15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 11">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548640" y="668655"/>
            <a:ext cx="8229600" cy="27432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Action Plan Development</a:t>
            </a:r>
            <a:endParaRPr lang="en-US" sz="2300" dirty="0"/>
          </a:p>
        </p:txBody>
      </p:sp>
      <p:sp>
        <p:nvSpPr>
          <p:cNvPr id="3" name="Text 1"/>
          <p:cNvSpPr/>
          <p:nvPr/>
        </p:nvSpPr>
        <p:spPr>
          <a:xfrm>
            <a:off x="548640" y="1285875"/>
            <a:ext cx="7772400" cy="0"/>
          </a:xfrm>
          <a:prstGeom prst="rect">
            <a:avLst/>
          </a:prstGeom>
          <a:noFill/>
          <a:ln/>
        </p:spPr>
        <p:txBody>
          <a:bodyPr wrap="square" rtlCol="0" anchor="t"/>
          <a:lstStyle/>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Targeted recruitment initiatives to attract qualified candidates and fill critical workforce gaps effectively and efficiently.</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Comprehensive training programs designed to enhance employee skills and knowledge, improving overall talent utilization.</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Identifying and developing future leaders through structured succession planning to ensure organizational continuity.</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Re-organizing departments to improve efficiency and address talent misalignment, boosting overall operational effectiveness.</a:t>
            </a:r>
            <a:endParaRPr lang="en-US" sz="1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 12">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548640" y="1028700"/>
            <a:ext cx="4114800" cy="274320"/>
          </a:xfrm>
          <a:prstGeom prst="rect">
            <a:avLst/>
          </a:prstGeom>
          <a:noFill/>
          <a:ln/>
        </p:spPr>
        <p:txBody>
          <a:bodyPr wrap="square" rtlCol="0" anchor="b"/>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HRP in Action: Implementation &amp; Evaluation</a:t>
            </a:r>
            <a:endParaRPr lang="en-US" sz="2300" dirty="0"/>
          </a:p>
        </p:txBody>
      </p:sp>
      <p:pic>
        <p:nvPicPr>
          <p:cNvPr id="3" name="Image 0" descr="https://images.pexels.com/photos/5060976/pexels-photo-5060976.jpeg?auto=compress&amp;cs=tinysrgb&amp;fit=crop&amp;h=1200&amp;w=800">    </p:cNvPr>
          <p:cNvPicPr>
            <a:picLocks noChangeAspect="1"/>
          </p:cNvPicPr>
          <p:nvPr/>
        </p:nvPicPr>
        <p:blipFill>
          <a:blip r:embed="rId2"/>
          <a:stretch>
            <a:fillRect/>
          </a:stretch>
        </p:blipFill>
        <p:spPr>
          <a:xfrm>
            <a:off x="5943600" y="1028700"/>
            <a:ext cx="2468880" cy="3086100"/>
          </a:xfrm>
          <a:prstGeom prst="rect">
            <a:avLst/>
          </a:prstGeom>
        </p:spPr>
      </p:pic>
      <p:sp>
        <p:nvSpPr>
          <p:cNvPr id="4" name="Text 1"/>
          <p:cNvSpPr/>
          <p:nvPr/>
        </p:nvSpPr>
        <p:spPr>
          <a:xfrm>
            <a:off x="548640" y="1543050"/>
            <a:ext cx="4114800" cy="0"/>
          </a:xfrm>
          <a:prstGeom prst="rect">
            <a:avLst/>
          </a:prstGeom>
          <a:noFill/>
          <a:ln/>
        </p:spPr>
        <p:txBody>
          <a:bodyPr wrap="square" rtlCol="0" anchor="t"/>
          <a:lstStyle/>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Translate HRP plans into concrete actions. Assign responsibilities, allocate resources, and establish clear timelines for efficient implementation.</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Establish key performance indicators (KPIs) to track the progress of HRP initiatives and identify potential roadblocks proactively.</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Assess the impact of HRP interventions on organizational performance using relevant metrics and data analysis techniques.</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Leverage data analytics to gain actionable insights into the effectiveness of HRP strategies and inform future decision-making.</a:t>
            </a:r>
            <a:endParaRPr lang="en-US" sz="1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name="Slide 13">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548640" y="565785"/>
            <a:ext cx="8229600" cy="27432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Real-World Impact: HRP in Action</a:t>
            </a:r>
            <a:endParaRPr lang="en-US" sz="2300" dirty="0"/>
          </a:p>
        </p:txBody>
      </p:sp>
      <p:sp>
        <p:nvSpPr>
          <p:cNvPr id="3" name="Text 1"/>
          <p:cNvSpPr/>
          <p:nvPr/>
        </p:nvSpPr>
        <p:spPr>
          <a:xfrm>
            <a:off x="548640" y="1337310"/>
            <a:ext cx="5029200" cy="274320"/>
          </a:xfrm>
          <a:prstGeom prst="rect">
            <a:avLst/>
          </a:prstGeom>
          <a:noFill/>
          <a:ln/>
        </p:spPr>
        <p:txBody>
          <a:bodyPr wrap="square" rtlCol="0" anchor="t"/>
          <a:lstStyle/>
          <a:p>
            <a:pPr indent="0" marL="0">
              <a:buNone/>
            </a:pPr>
            <a:r>
              <a:rPr lang="en-US" sz="1500" b="1" dirty="0">
                <a:solidFill>
                  <a:srgbClr val="000000"/>
                </a:solidFill>
                <a:latin typeface="Plus Jakarta Sans Medium" pitchFamily="34" charset="0"/>
                <a:ea typeface="Plus Jakarta Sans Medium" pitchFamily="34" charset="-122"/>
                <a:cs typeface="Plus Jakarta Sans Medium" pitchFamily="34" charset="-120"/>
              </a:rPr>
              <a:t>Forecast Accuracy</a:t>
            </a:r>
            <a:endParaRPr lang="en-US" sz="1500" dirty="0"/>
          </a:p>
        </p:txBody>
      </p:sp>
      <p:sp>
        <p:nvSpPr>
          <p:cNvPr id="4" name="Text 2"/>
          <p:cNvSpPr/>
          <p:nvPr/>
        </p:nvSpPr>
        <p:spPr>
          <a:xfrm>
            <a:off x="548640" y="2211705"/>
            <a:ext cx="5029200" cy="274320"/>
          </a:xfrm>
          <a:prstGeom prst="rect">
            <a:avLst/>
          </a:prstGeom>
          <a:noFill/>
          <a:ln/>
        </p:spPr>
        <p:txBody>
          <a:bodyPr wrap="square" rtlCol="0" anchor="t"/>
          <a:lstStyle/>
          <a:p>
            <a:pPr indent="0" marL="0">
              <a:buNone/>
            </a:pPr>
            <a:r>
              <a:rPr lang="en-US" sz="1500" b="1" dirty="0">
                <a:solidFill>
                  <a:srgbClr val="000000"/>
                </a:solidFill>
                <a:latin typeface="Plus Jakarta Sans Medium" pitchFamily="34" charset="0"/>
                <a:ea typeface="Plus Jakarta Sans Medium" pitchFamily="34" charset="-122"/>
                <a:cs typeface="Plus Jakarta Sans Medium" pitchFamily="34" charset="-120"/>
              </a:rPr>
              <a:t>Time-to-Hire</a:t>
            </a:r>
            <a:endParaRPr lang="en-US" sz="1500" dirty="0"/>
          </a:p>
        </p:txBody>
      </p:sp>
      <p:sp>
        <p:nvSpPr>
          <p:cNvPr id="5" name="Text 3"/>
          <p:cNvSpPr/>
          <p:nvPr/>
        </p:nvSpPr>
        <p:spPr>
          <a:xfrm>
            <a:off x="548640" y="3086100"/>
            <a:ext cx="5029200" cy="274320"/>
          </a:xfrm>
          <a:prstGeom prst="rect">
            <a:avLst/>
          </a:prstGeom>
          <a:noFill/>
          <a:ln/>
        </p:spPr>
        <p:txBody>
          <a:bodyPr wrap="square" rtlCol="0" anchor="t"/>
          <a:lstStyle/>
          <a:p>
            <a:pPr indent="0" marL="0">
              <a:buNone/>
            </a:pPr>
            <a:r>
              <a:rPr lang="en-US" sz="1500" b="1" dirty="0">
                <a:solidFill>
                  <a:srgbClr val="000000"/>
                </a:solidFill>
                <a:latin typeface="Plus Jakarta Sans Medium" pitchFamily="34" charset="0"/>
                <a:ea typeface="Plus Jakarta Sans Medium" pitchFamily="34" charset="-122"/>
                <a:cs typeface="Plus Jakarta Sans Medium" pitchFamily="34" charset="-120"/>
              </a:rPr>
              <a:t>Training ROI</a:t>
            </a:r>
            <a:endParaRPr lang="en-US" sz="1500" dirty="0"/>
          </a:p>
        </p:txBody>
      </p:sp>
      <p:sp>
        <p:nvSpPr>
          <p:cNvPr id="6" name="Text 4"/>
          <p:cNvSpPr/>
          <p:nvPr/>
        </p:nvSpPr>
        <p:spPr>
          <a:xfrm>
            <a:off x="548640" y="3960495"/>
            <a:ext cx="5029200" cy="274320"/>
          </a:xfrm>
          <a:prstGeom prst="rect">
            <a:avLst/>
          </a:prstGeom>
          <a:noFill/>
          <a:ln/>
        </p:spPr>
        <p:txBody>
          <a:bodyPr wrap="square" rtlCol="0" anchor="t"/>
          <a:lstStyle/>
          <a:p>
            <a:pPr indent="0" marL="0">
              <a:buNone/>
            </a:pPr>
            <a:r>
              <a:rPr lang="en-US" sz="1500" b="1" dirty="0">
                <a:solidFill>
                  <a:srgbClr val="000000"/>
                </a:solidFill>
                <a:latin typeface="Plus Jakarta Sans Medium" pitchFamily="34" charset="0"/>
                <a:ea typeface="Plus Jakarta Sans Medium" pitchFamily="34" charset="-122"/>
                <a:cs typeface="Plus Jakarta Sans Medium" pitchFamily="34" charset="-120"/>
              </a:rPr>
              <a:t>Attrition Rate</a:t>
            </a:r>
            <a:endParaRPr lang="en-US" sz="1500" dirty="0"/>
          </a:p>
        </p:txBody>
      </p:sp>
      <p:pic>
        <p:nvPicPr>
          <p:cNvPr id="7" name="Image 0" descr="preencoded.png">    </p:cNvPr>
          <p:cNvPicPr>
            <a:picLocks noChangeAspect="1"/>
          </p:cNvPicPr>
          <p:nvPr/>
        </p:nvPicPr>
        <p:blipFill>
          <a:blip r:embed="rId2"/>
          <a:stretch>
            <a:fillRect/>
          </a:stretch>
        </p:blipFill>
        <p:spPr>
          <a:xfrm>
            <a:off x="7132320" y="1260158"/>
            <a:ext cx="1371600" cy="411480"/>
          </a:xfrm>
          <a:prstGeom prst="rect">
            <a:avLst/>
          </a:prstGeom>
        </p:spPr>
      </p:pic>
      <p:pic>
        <p:nvPicPr>
          <p:cNvPr id="8" name="Image 1" descr="preencoded.png">    </p:cNvPr>
          <p:cNvPicPr>
            <a:picLocks noChangeAspect="1"/>
          </p:cNvPicPr>
          <p:nvPr/>
        </p:nvPicPr>
        <p:blipFill>
          <a:blip r:embed="rId3"/>
          <a:stretch>
            <a:fillRect/>
          </a:stretch>
        </p:blipFill>
        <p:spPr>
          <a:xfrm>
            <a:off x="7132320" y="2134553"/>
            <a:ext cx="1371600" cy="411480"/>
          </a:xfrm>
          <a:prstGeom prst="rect">
            <a:avLst/>
          </a:prstGeom>
        </p:spPr>
      </p:pic>
      <p:pic>
        <p:nvPicPr>
          <p:cNvPr id="9" name="Image 2" descr="preencoded.png">    </p:cNvPr>
          <p:cNvPicPr>
            <a:picLocks noChangeAspect="1"/>
          </p:cNvPicPr>
          <p:nvPr/>
        </p:nvPicPr>
        <p:blipFill>
          <a:blip r:embed="rId4"/>
          <a:stretch>
            <a:fillRect/>
          </a:stretch>
        </p:blipFill>
        <p:spPr>
          <a:xfrm>
            <a:off x="7132320" y="3008948"/>
            <a:ext cx="1371600" cy="411480"/>
          </a:xfrm>
          <a:prstGeom prst="rect">
            <a:avLst/>
          </a:prstGeom>
        </p:spPr>
      </p:pic>
      <p:pic>
        <p:nvPicPr>
          <p:cNvPr id="10" name="Image 3" descr="preencoded.png">    </p:cNvPr>
          <p:cNvPicPr>
            <a:picLocks noChangeAspect="1"/>
          </p:cNvPicPr>
          <p:nvPr/>
        </p:nvPicPr>
        <p:blipFill>
          <a:blip r:embed="rId5"/>
          <a:stretch>
            <a:fillRect/>
          </a:stretch>
        </p:blipFill>
        <p:spPr>
          <a:xfrm>
            <a:off x="7132320" y="3883343"/>
            <a:ext cx="1371600" cy="411480"/>
          </a:xfrm>
          <a:prstGeom prst="rect">
            <a:avLst/>
          </a:prstGeom>
        </p:spPr>
      </p:pic>
      <p:sp>
        <p:nvSpPr>
          <p:cNvPr id="11" name="Text 5"/>
          <p:cNvSpPr/>
          <p:nvPr/>
        </p:nvSpPr>
        <p:spPr>
          <a:xfrm>
            <a:off x="7132320" y="1260158"/>
            <a:ext cx="1371600" cy="411480"/>
          </a:xfrm>
          <a:prstGeom prst="rect">
            <a:avLst/>
          </a:prstGeom>
          <a:noFill/>
          <a:ln/>
        </p:spPr>
        <p:txBody>
          <a:bodyPr wrap="square" rtlCol="0" anchor="ctr"/>
          <a:lstStyle/>
          <a:p>
            <a:pPr algn="ctr" indent="0" marL="0">
              <a:buNone/>
            </a:pPr>
            <a:r>
              <a:rPr lang="en-US" sz="1500" b="1" dirty="0">
                <a:solidFill>
                  <a:srgbClr val="000000"/>
                </a:solidFill>
                <a:latin typeface="Plus Jakarta Sans" pitchFamily="34" charset="0"/>
                <a:ea typeface="Plus Jakarta Sans" pitchFamily="34" charset="-122"/>
                <a:cs typeface="Plus Jakarta Sans" pitchFamily="34" charset="-120"/>
              </a:rPr>
              <a:t>95%</a:t>
            </a:r>
            <a:endParaRPr lang="en-US" sz="1500" dirty="0"/>
          </a:p>
        </p:txBody>
      </p:sp>
      <p:sp>
        <p:nvSpPr>
          <p:cNvPr id="12" name="Text 6"/>
          <p:cNvSpPr/>
          <p:nvPr/>
        </p:nvSpPr>
        <p:spPr>
          <a:xfrm>
            <a:off x="7132320" y="2134553"/>
            <a:ext cx="1371600" cy="411480"/>
          </a:xfrm>
          <a:prstGeom prst="rect">
            <a:avLst/>
          </a:prstGeom>
          <a:noFill/>
          <a:ln/>
        </p:spPr>
        <p:txBody>
          <a:bodyPr wrap="square" rtlCol="0" anchor="ctr"/>
          <a:lstStyle/>
          <a:p>
            <a:pPr algn="ctr" indent="0" marL="0">
              <a:buNone/>
            </a:pPr>
            <a:r>
              <a:rPr lang="en-US" sz="1500" b="1" dirty="0">
                <a:solidFill>
                  <a:srgbClr val="000000"/>
                </a:solidFill>
                <a:latin typeface="Plus Jakarta Sans" pitchFamily="34" charset="0"/>
                <a:ea typeface="Plus Jakarta Sans" pitchFamily="34" charset="-122"/>
                <a:cs typeface="Plus Jakarta Sans" pitchFamily="34" charset="-120"/>
              </a:rPr>
              <a:t>20%</a:t>
            </a:r>
            <a:endParaRPr lang="en-US" sz="1500" dirty="0"/>
          </a:p>
        </p:txBody>
      </p:sp>
      <p:sp>
        <p:nvSpPr>
          <p:cNvPr id="13" name="Text 7"/>
          <p:cNvSpPr/>
          <p:nvPr/>
        </p:nvSpPr>
        <p:spPr>
          <a:xfrm>
            <a:off x="7132320" y="3008948"/>
            <a:ext cx="1371600" cy="411480"/>
          </a:xfrm>
          <a:prstGeom prst="rect">
            <a:avLst/>
          </a:prstGeom>
          <a:noFill/>
          <a:ln/>
        </p:spPr>
        <p:txBody>
          <a:bodyPr wrap="square" rtlCol="0" anchor="ctr"/>
          <a:lstStyle/>
          <a:p>
            <a:pPr algn="ctr" indent="0" marL="0">
              <a:buNone/>
            </a:pPr>
            <a:r>
              <a:rPr lang="en-US" sz="1500" b="1" dirty="0">
                <a:solidFill>
                  <a:srgbClr val="000000"/>
                </a:solidFill>
                <a:latin typeface="Plus Jakarta Sans" pitchFamily="34" charset="0"/>
                <a:ea typeface="Plus Jakarta Sans" pitchFamily="34" charset="-122"/>
                <a:cs typeface="Plus Jakarta Sans" pitchFamily="34" charset="-120"/>
              </a:rPr>
              <a:t>1.5x</a:t>
            </a:r>
            <a:endParaRPr lang="en-US" sz="1500" dirty="0"/>
          </a:p>
        </p:txBody>
      </p:sp>
      <p:sp>
        <p:nvSpPr>
          <p:cNvPr id="14" name="Text 8"/>
          <p:cNvSpPr/>
          <p:nvPr/>
        </p:nvSpPr>
        <p:spPr>
          <a:xfrm>
            <a:off x="7132320" y="3883343"/>
            <a:ext cx="1371600" cy="411480"/>
          </a:xfrm>
          <a:prstGeom prst="rect">
            <a:avLst/>
          </a:prstGeom>
          <a:noFill/>
          <a:ln/>
        </p:spPr>
        <p:txBody>
          <a:bodyPr wrap="square" rtlCol="0" anchor="ctr"/>
          <a:lstStyle/>
          <a:p>
            <a:pPr algn="ctr" indent="0" marL="0">
              <a:buNone/>
            </a:pPr>
            <a:r>
              <a:rPr lang="en-US" sz="1500" b="1" dirty="0">
                <a:solidFill>
                  <a:srgbClr val="000000"/>
                </a:solidFill>
                <a:latin typeface="Plus Jakarta Sans" pitchFamily="34" charset="0"/>
                <a:ea typeface="Plus Jakarta Sans" pitchFamily="34" charset="-122"/>
                <a:cs typeface="Plus Jakarta Sans" pitchFamily="34" charset="-120"/>
              </a:rPr>
              <a:t>5%</a:t>
            </a:r>
            <a:endParaRPr lang="en-US" sz="15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 2">
    <p:spTree>
      <p:nvGrpSpPr>
        <p:cNvPr id="1" name=""/>
        <p:cNvGrpSpPr/>
        <p:nvPr/>
      </p:nvGrpSpPr>
      <p:grpSpPr>
        <a:xfrm>
          <a:off x="0" y="0"/>
          <a:ext cx="0" cy="0"/>
          <a:chOff x="0" y="0"/>
          <a:chExt cx="0" cy="0"/>
        </a:xfrm>
      </p:grpSpPr>
      <p:pic>
        <p:nvPicPr>
          <p:cNvPr id="2" name="Image 0" descr="preencoded.png">    </p:cNvPr>
          <p:cNvPicPr>
            <a:picLocks noChangeAspect="1"/>
          </p:cNvPicPr>
          <p:nvPr/>
        </p:nvPicPr>
        <p:blipFill>
          <a:blip r:embed="rId1"/>
          <a:stretch>
            <a:fillRect/>
          </a:stretch>
        </p:blipFill>
        <p:spPr>
          <a:xfrm>
            <a:off x="0" y="0"/>
            <a:ext cx="9144000" cy="5143500"/>
          </a:xfrm>
          <a:prstGeom prst="rect">
            <a:avLst/>
          </a:prstGeom>
        </p:spPr>
      </p:pic>
      <p:sp>
        <p:nvSpPr>
          <p:cNvPr id="3" name="Text 0"/>
          <p:cNvSpPr/>
          <p:nvPr/>
        </p:nvSpPr>
        <p:spPr>
          <a:xfrm>
            <a:off x="576072" y="668655"/>
            <a:ext cx="7680960" cy="274320"/>
          </a:xfrm>
          <a:prstGeom prst="rect">
            <a:avLst/>
          </a:prstGeom>
          <a:noFill/>
          <a:ln/>
        </p:spPr>
        <p:txBody>
          <a:bodyPr wrap="square" rtlCol="0" anchor="ctr"/>
          <a:lstStyle/>
          <a:p>
            <a:pPr algn="l" indent="0" marL="0">
              <a:buNone/>
            </a:pPr>
            <a:r>
              <a:rPr lang="en-US" sz="2300" b="1" dirty="0">
                <a:solidFill>
                  <a:srgbClr val="000000"/>
                </a:solidFill>
                <a:latin typeface="Plus Jakarta Sans" pitchFamily="34" charset="0"/>
                <a:ea typeface="Plus Jakarta Sans" pitchFamily="34" charset="-122"/>
                <a:cs typeface="Plus Jakarta Sans" pitchFamily="34" charset="-120"/>
              </a:rPr>
              <a:t>Table of Contents</a:t>
            </a:r>
            <a:endParaRPr lang="en-US" sz="2300" dirty="0"/>
          </a:p>
        </p:txBody>
      </p:sp>
      <p:pic>
        <p:nvPicPr>
          <p:cNvPr id="4" name="Image 1" descr="preencoded.png">    </p:cNvPr>
          <p:cNvPicPr>
            <a:picLocks noChangeAspect="1"/>
          </p:cNvPicPr>
          <p:nvPr/>
        </p:nvPicPr>
        <p:blipFill>
          <a:blip r:embed="rId2"/>
          <a:stretch>
            <a:fillRect/>
          </a:stretch>
        </p:blipFill>
        <p:spPr>
          <a:xfrm>
            <a:off x="731520" y="1285875"/>
            <a:ext cx="3474720" cy="514350"/>
          </a:xfrm>
          <a:prstGeom prst="rect">
            <a:avLst/>
          </a:prstGeom>
        </p:spPr>
      </p:pic>
      <p:sp>
        <p:nvSpPr>
          <p:cNvPr id="5" name="Shape 1"/>
          <p:cNvSpPr/>
          <p:nvPr/>
        </p:nvSpPr>
        <p:spPr>
          <a:xfrm>
            <a:off x="640080" y="1388745"/>
            <a:ext cx="320040" cy="308610"/>
          </a:xfrm>
          <a:prstGeom prst="ellipse">
            <a:avLst/>
          </a:prstGeom>
          <a:solidFill>
            <a:srgbClr val="FFE67F"/>
          </a:solidFill>
          <a:ln w="12700">
            <a:solidFill>
              <a:srgbClr val="000000"/>
            </a:solidFill>
            <a:prstDash val="solid"/>
          </a:ln>
        </p:spPr>
      </p:sp>
      <p:sp>
        <p:nvSpPr>
          <p:cNvPr id="6" name="Text 2"/>
          <p:cNvSpPr/>
          <p:nvPr/>
        </p:nvSpPr>
        <p:spPr>
          <a:xfrm>
            <a:off x="576072" y="1337310"/>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1</a:t>
            </a:r>
            <a:endParaRPr lang="en-US" sz="1400" dirty="0"/>
          </a:p>
        </p:txBody>
      </p:sp>
      <p:sp>
        <p:nvSpPr>
          <p:cNvPr id="7" name="Text 3"/>
          <p:cNvSpPr/>
          <p:nvPr/>
        </p:nvSpPr>
        <p:spPr>
          <a:xfrm>
            <a:off x="1097280" y="1337310"/>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Human Resource Planning: A Definition</a:t>
            </a:r>
            <a:endParaRPr lang="en-US" sz="1400" dirty="0"/>
          </a:p>
        </p:txBody>
      </p:sp>
      <p:pic>
        <p:nvPicPr>
          <p:cNvPr id="8" name="Image 2" descr="preencoded.png">    </p:cNvPr>
          <p:cNvPicPr>
            <a:picLocks noChangeAspect="1"/>
          </p:cNvPicPr>
          <p:nvPr/>
        </p:nvPicPr>
        <p:blipFill>
          <a:blip r:embed="rId3"/>
          <a:stretch>
            <a:fillRect/>
          </a:stretch>
        </p:blipFill>
        <p:spPr>
          <a:xfrm>
            <a:off x="731520" y="2057400"/>
            <a:ext cx="3474720" cy="514350"/>
          </a:xfrm>
          <a:prstGeom prst="rect">
            <a:avLst/>
          </a:prstGeom>
        </p:spPr>
      </p:pic>
      <p:sp>
        <p:nvSpPr>
          <p:cNvPr id="9" name="Shape 4"/>
          <p:cNvSpPr/>
          <p:nvPr/>
        </p:nvSpPr>
        <p:spPr>
          <a:xfrm>
            <a:off x="640080" y="2160270"/>
            <a:ext cx="320040" cy="308610"/>
          </a:xfrm>
          <a:prstGeom prst="ellipse">
            <a:avLst/>
          </a:prstGeom>
          <a:solidFill>
            <a:srgbClr val="FFE67F"/>
          </a:solidFill>
          <a:ln w="12700">
            <a:solidFill>
              <a:srgbClr val="000000"/>
            </a:solidFill>
            <a:prstDash val="solid"/>
          </a:ln>
        </p:spPr>
      </p:sp>
      <p:sp>
        <p:nvSpPr>
          <p:cNvPr id="10" name="Text 5"/>
          <p:cNvSpPr/>
          <p:nvPr/>
        </p:nvSpPr>
        <p:spPr>
          <a:xfrm>
            <a:off x="576072" y="2108835"/>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2</a:t>
            </a:r>
            <a:endParaRPr lang="en-US" sz="1400" dirty="0"/>
          </a:p>
        </p:txBody>
      </p:sp>
      <p:sp>
        <p:nvSpPr>
          <p:cNvPr id="11" name="Text 6"/>
          <p:cNvSpPr/>
          <p:nvPr/>
        </p:nvSpPr>
        <p:spPr>
          <a:xfrm>
            <a:off x="1097280" y="2108835"/>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Strategic Foresight: HRP</a:t>
            </a:r>
            <a:endParaRPr lang="en-US" sz="1400" dirty="0"/>
          </a:p>
        </p:txBody>
      </p:sp>
      <p:pic>
        <p:nvPicPr>
          <p:cNvPr id="12" name="Image 3" descr="preencoded.png">    </p:cNvPr>
          <p:cNvPicPr>
            <a:picLocks noChangeAspect="1"/>
          </p:cNvPicPr>
          <p:nvPr/>
        </p:nvPicPr>
        <p:blipFill>
          <a:blip r:embed="rId4"/>
          <a:stretch>
            <a:fillRect/>
          </a:stretch>
        </p:blipFill>
        <p:spPr>
          <a:xfrm>
            <a:off x="731520" y="2828925"/>
            <a:ext cx="3474720" cy="514350"/>
          </a:xfrm>
          <a:prstGeom prst="rect">
            <a:avLst/>
          </a:prstGeom>
        </p:spPr>
      </p:pic>
      <p:sp>
        <p:nvSpPr>
          <p:cNvPr id="13" name="Shape 7"/>
          <p:cNvSpPr/>
          <p:nvPr/>
        </p:nvSpPr>
        <p:spPr>
          <a:xfrm>
            <a:off x="640080" y="2931795"/>
            <a:ext cx="320040" cy="308610"/>
          </a:xfrm>
          <a:prstGeom prst="ellipse">
            <a:avLst/>
          </a:prstGeom>
          <a:solidFill>
            <a:srgbClr val="FFE67F"/>
          </a:solidFill>
          <a:ln w="12700">
            <a:solidFill>
              <a:srgbClr val="000000"/>
            </a:solidFill>
            <a:prstDash val="solid"/>
          </a:ln>
        </p:spPr>
      </p:sp>
      <p:sp>
        <p:nvSpPr>
          <p:cNvPr id="14" name="Text 8"/>
          <p:cNvSpPr/>
          <p:nvPr/>
        </p:nvSpPr>
        <p:spPr>
          <a:xfrm>
            <a:off x="576072" y="2880360"/>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3</a:t>
            </a:r>
            <a:endParaRPr lang="en-US" sz="1400" dirty="0"/>
          </a:p>
        </p:txBody>
      </p:sp>
      <p:sp>
        <p:nvSpPr>
          <p:cNvPr id="15" name="Text 9"/>
          <p:cNvSpPr/>
          <p:nvPr/>
        </p:nvSpPr>
        <p:spPr>
          <a:xfrm>
            <a:off x="1097280" y="2880360"/>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HR's Internal Compass</a:t>
            </a:r>
            <a:endParaRPr lang="en-US" sz="1400" dirty="0"/>
          </a:p>
        </p:txBody>
      </p:sp>
      <p:pic>
        <p:nvPicPr>
          <p:cNvPr id="16" name="Image 4" descr="preencoded.png">    </p:cNvPr>
          <p:cNvPicPr>
            <a:picLocks noChangeAspect="1"/>
          </p:cNvPicPr>
          <p:nvPr/>
        </p:nvPicPr>
        <p:blipFill>
          <a:blip r:embed="rId5"/>
          <a:stretch>
            <a:fillRect/>
          </a:stretch>
        </p:blipFill>
        <p:spPr>
          <a:xfrm>
            <a:off x="731520" y="3600450"/>
            <a:ext cx="3474720" cy="514350"/>
          </a:xfrm>
          <a:prstGeom prst="rect">
            <a:avLst/>
          </a:prstGeom>
        </p:spPr>
      </p:pic>
      <p:sp>
        <p:nvSpPr>
          <p:cNvPr id="17" name="Shape 10"/>
          <p:cNvSpPr/>
          <p:nvPr/>
        </p:nvSpPr>
        <p:spPr>
          <a:xfrm>
            <a:off x="640080" y="3703320"/>
            <a:ext cx="320040" cy="308610"/>
          </a:xfrm>
          <a:prstGeom prst="ellipse">
            <a:avLst/>
          </a:prstGeom>
          <a:solidFill>
            <a:srgbClr val="FFE67F"/>
          </a:solidFill>
          <a:ln w="12700">
            <a:solidFill>
              <a:srgbClr val="000000"/>
            </a:solidFill>
            <a:prstDash val="solid"/>
          </a:ln>
        </p:spPr>
      </p:sp>
      <p:sp>
        <p:nvSpPr>
          <p:cNvPr id="18" name="Text 11"/>
          <p:cNvSpPr/>
          <p:nvPr/>
        </p:nvSpPr>
        <p:spPr>
          <a:xfrm>
            <a:off x="576072" y="3651885"/>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4</a:t>
            </a:r>
            <a:endParaRPr lang="en-US" sz="1400" dirty="0"/>
          </a:p>
        </p:txBody>
      </p:sp>
      <p:sp>
        <p:nvSpPr>
          <p:cNvPr id="19" name="Text 12"/>
          <p:cNvSpPr/>
          <p:nvPr/>
        </p:nvSpPr>
        <p:spPr>
          <a:xfrm>
            <a:off x="1097280" y="3651885"/>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HRP: Riding the Waves of Change</a:t>
            </a:r>
            <a:endParaRPr lang="en-US" sz="1400" dirty="0"/>
          </a:p>
        </p:txBody>
      </p:sp>
      <p:pic>
        <p:nvPicPr>
          <p:cNvPr id="20" name="Image 5" descr="preencoded.png">    </p:cNvPr>
          <p:cNvPicPr>
            <a:picLocks noChangeAspect="1"/>
          </p:cNvPicPr>
          <p:nvPr/>
        </p:nvPicPr>
        <p:blipFill>
          <a:blip r:embed="rId6"/>
          <a:stretch>
            <a:fillRect/>
          </a:stretch>
        </p:blipFill>
        <p:spPr>
          <a:xfrm>
            <a:off x="5029200" y="1285875"/>
            <a:ext cx="3474720" cy="514350"/>
          </a:xfrm>
          <a:prstGeom prst="rect">
            <a:avLst/>
          </a:prstGeom>
        </p:spPr>
      </p:pic>
      <p:sp>
        <p:nvSpPr>
          <p:cNvPr id="21" name="Shape 13"/>
          <p:cNvSpPr/>
          <p:nvPr/>
        </p:nvSpPr>
        <p:spPr>
          <a:xfrm>
            <a:off x="4937760" y="1388745"/>
            <a:ext cx="320040" cy="308610"/>
          </a:xfrm>
          <a:prstGeom prst="ellipse">
            <a:avLst/>
          </a:prstGeom>
          <a:solidFill>
            <a:srgbClr val="FFE67F"/>
          </a:solidFill>
          <a:ln w="12700">
            <a:solidFill>
              <a:srgbClr val="000000"/>
            </a:solidFill>
            <a:prstDash val="solid"/>
          </a:ln>
        </p:spPr>
      </p:sp>
      <p:sp>
        <p:nvSpPr>
          <p:cNvPr id="22" name="Text 14"/>
          <p:cNvSpPr/>
          <p:nvPr/>
        </p:nvSpPr>
        <p:spPr>
          <a:xfrm>
            <a:off x="4892040" y="1337310"/>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5</a:t>
            </a:r>
            <a:endParaRPr lang="en-US" sz="1400" dirty="0"/>
          </a:p>
        </p:txBody>
      </p:sp>
      <p:sp>
        <p:nvSpPr>
          <p:cNvPr id="23" name="Text 15"/>
          <p:cNvSpPr/>
          <p:nvPr/>
        </p:nvSpPr>
        <p:spPr>
          <a:xfrm>
            <a:off x="5394960" y="1337310"/>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HRP: The First Steps</a:t>
            </a:r>
            <a:endParaRPr lang="en-US" sz="1400" dirty="0"/>
          </a:p>
        </p:txBody>
      </p:sp>
      <p:pic>
        <p:nvPicPr>
          <p:cNvPr id="24" name="Image 6" descr="preencoded.png">    </p:cNvPr>
          <p:cNvPicPr>
            <a:picLocks noChangeAspect="1"/>
          </p:cNvPicPr>
          <p:nvPr/>
        </p:nvPicPr>
        <p:blipFill>
          <a:blip r:embed="rId7"/>
          <a:stretch>
            <a:fillRect/>
          </a:stretch>
        </p:blipFill>
        <p:spPr>
          <a:xfrm>
            <a:off x="5029200" y="2057400"/>
            <a:ext cx="3474720" cy="514350"/>
          </a:xfrm>
          <a:prstGeom prst="rect">
            <a:avLst/>
          </a:prstGeom>
        </p:spPr>
      </p:pic>
      <p:sp>
        <p:nvSpPr>
          <p:cNvPr id="25" name="Shape 16"/>
          <p:cNvSpPr/>
          <p:nvPr/>
        </p:nvSpPr>
        <p:spPr>
          <a:xfrm>
            <a:off x="4937760" y="2160270"/>
            <a:ext cx="320040" cy="308610"/>
          </a:xfrm>
          <a:prstGeom prst="ellipse">
            <a:avLst/>
          </a:prstGeom>
          <a:solidFill>
            <a:srgbClr val="FFE67F"/>
          </a:solidFill>
          <a:ln w="12700">
            <a:solidFill>
              <a:srgbClr val="000000"/>
            </a:solidFill>
            <a:prstDash val="solid"/>
          </a:ln>
        </p:spPr>
      </p:sp>
      <p:sp>
        <p:nvSpPr>
          <p:cNvPr id="26" name="Text 17"/>
          <p:cNvSpPr/>
          <p:nvPr/>
        </p:nvSpPr>
        <p:spPr>
          <a:xfrm>
            <a:off x="4892040" y="2108835"/>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6</a:t>
            </a:r>
            <a:endParaRPr lang="en-US" sz="1400" dirty="0"/>
          </a:p>
        </p:txBody>
      </p:sp>
      <p:sp>
        <p:nvSpPr>
          <p:cNvPr id="27" name="Text 18"/>
          <p:cNvSpPr/>
          <p:nvPr/>
        </p:nvSpPr>
        <p:spPr>
          <a:xfrm>
            <a:off x="5394960" y="2108835"/>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Demand &amp; Supply Alignment</a:t>
            </a:r>
            <a:endParaRPr lang="en-US" sz="1400" dirty="0"/>
          </a:p>
        </p:txBody>
      </p:sp>
      <p:pic>
        <p:nvPicPr>
          <p:cNvPr id="28" name="Image 7" descr="preencoded.png">    </p:cNvPr>
          <p:cNvPicPr>
            <a:picLocks noChangeAspect="1"/>
          </p:cNvPicPr>
          <p:nvPr/>
        </p:nvPicPr>
        <p:blipFill>
          <a:blip r:embed="rId8"/>
          <a:stretch>
            <a:fillRect/>
          </a:stretch>
        </p:blipFill>
        <p:spPr>
          <a:xfrm>
            <a:off x="5029200" y="2828925"/>
            <a:ext cx="3474720" cy="514350"/>
          </a:xfrm>
          <a:prstGeom prst="rect">
            <a:avLst/>
          </a:prstGeom>
        </p:spPr>
      </p:pic>
      <p:sp>
        <p:nvSpPr>
          <p:cNvPr id="29" name="Shape 19"/>
          <p:cNvSpPr/>
          <p:nvPr/>
        </p:nvSpPr>
        <p:spPr>
          <a:xfrm>
            <a:off x="4937760" y="2931795"/>
            <a:ext cx="320040" cy="308610"/>
          </a:xfrm>
          <a:prstGeom prst="ellipse">
            <a:avLst/>
          </a:prstGeom>
          <a:solidFill>
            <a:srgbClr val="FFE67F"/>
          </a:solidFill>
          <a:ln w="12700">
            <a:solidFill>
              <a:srgbClr val="000000"/>
            </a:solidFill>
            <a:prstDash val="solid"/>
          </a:ln>
        </p:spPr>
      </p:sp>
      <p:sp>
        <p:nvSpPr>
          <p:cNvPr id="30" name="Text 20"/>
          <p:cNvSpPr/>
          <p:nvPr/>
        </p:nvSpPr>
        <p:spPr>
          <a:xfrm>
            <a:off x="4892040" y="2880360"/>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7</a:t>
            </a:r>
            <a:endParaRPr lang="en-US" sz="1400" dirty="0"/>
          </a:p>
        </p:txBody>
      </p:sp>
      <p:sp>
        <p:nvSpPr>
          <p:cNvPr id="31" name="Text 21"/>
          <p:cNvSpPr/>
          <p:nvPr/>
        </p:nvSpPr>
        <p:spPr>
          <a:xfrm>
            <a:off x="5394960" y="2880360"/>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Bridging the Talent Gap</a:t>
            </a:r>
            <a:endParaRPr lang="en-US" sz="1400" dirty="0"/>
          </a:p>
        </p:txBody>
      </p:sp>
      <p:pic>
        <p:nvPicPr>
          <p:cNvPr id="32" name="Image 8" descr="preencoded.png">    </p:cNvPr>
          <p:cNvPicPr>
            <a:picLocks noChangeAspect="1"/>
          </p:cNvPicPr>
          <p:nvPr/>
        </p:nvPicPr>
        <p:blipFill>
          <a:blip r:embed="rId9"/>
          <a:stretch>
            <a:fillRect/>
          </a:stretch>
        </p:blipFill>
        <p:spPr>
          <a:xfrm>
            <a:off x="5029200" y="3600450"/>
            <a:ext cx="3474720" cy="514350"/>
          </a:xfrm>
          <a:prstGeom prst="rect">
            <a:avLst/>
          </a:prstGeom>
        </p:spPr>
      </p:pic>
      <p:sp>
        <p:nvSpPr>
          <p:cNvPr id="33" name="Shape 22"/>
          <p:cNvSpPr/>
          <p:nvPr/>
        </p:nvSpPr>
        <p:spPr>
          <a:xfrm>
            <a:off x="4937760" y="3703320"/>
            <a:ext cx="320040" cy="308610"/>
          </a:xfrm>
          <a:prstGeom prst="ellipse">
            <a:avLst/>
          </a:prstGeom>
          <a:solidFill>
            <a:srgbClr val="FFE67F"/>
          </a:solidFill>
          <a:ln w="12700">
            <a:solidFill>
              <a:srgbClr val="000000"/>
            </a:solidFill>
            <a:prstDash val="solid"/>
          </a:ln>
        </p:spPr>
      </p:sp>
      <p:sp>
        <p:nvSpPr>
          <p:cNvPr id="34" name="Text 23"/>
          <p:cNvSpPr/>
          <p:nvPr/>
        </p:nvSpPr>
        <p:spPr>
          <a:xfrm>
            <a:off x="4892040" y="3651885"/>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8</a:t>
            </a:r>
            <a:endParaRPr lang="en-US" sz="1400" dirty="0"/>
          </a:p>
        </p:txBody>
      </p:sp>
      <p:sp>
        <p:nvSpPr>
          <p:cNvPr id="35" name="Text 24"/>
          <p:cNvSpPr/>
          <p:nvPr/>
        </p:nvSpPr>
        <p:spPr>
          <a:xfrm>
            <a:off x="5394960" y="3651885"/>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Action Plan Development</a:t>
            </a:r>
            <a:endParaRPr lang="en-US"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 3">
    <p:spTree>
      <p:nvGrpSpPr>
        <p:cNvPr id="1" name=""/>
        <p:cNvGrpSpPr/>
        <p:nvPr/>
      </p:nvGrpSpPr>
      <p:grpSpPr>
        <a:xfrm>
          <a:off x="0" y="0"/>
          <a:ext cx="0" cy="0"/>
          <a:chOff x="0" y="0"/>
          <a:chExt cx="0" cy="0"/>
        </a:xfrm>
      </p:grpSpPr>
      <p:pic>
        <p:nvPicPr>
          <p:cNvPr id="2" name="Image 0" descr="preencoded.png">    </p:cNvPr>
          <p:cNvPicPr>
            <a:picLocks noChangeAspect="1"/>
          </p:cNvPicPr>
          <p:nvPr/>
        </p:nvPicPr>
        <p:blipFill>
          <a:blip r:embed="rId1"/>
          <a:stretch>
            <a:fillRect/>
          </a:stretch>
        </p:blipFill>
        <p:spPr>
          <a:xfrm>
            <a:off x="0" y="0"/>
            <a:ext cx="9144000" cy="5143500"/>
          </a:xfrm>
          <a:prstGeom prst="rect">
            <a:avLst/>
          </a:prstGeom>
        </p:spPr>
      </p:pic>
      <p:sp>
        <p:nvSpPr>
          <p:cNvPr id="3" name="Text 0"/>
          <p:cNvSpPr/>
          <p:nvPr/>
        </p:nvSpPr>
        <p:spPr>
          <a:xfrm>
            <a:off x="576072" y="668655"/>
            <a:ext cx="7680960" cy="274320"/>
          </a:xfrm>
          <a:prstGeom prst="rect">
            <a:avLst/>
          </a:prstGeom>
          <a:noFill/>
          <a:ln/>
        </p:spPr>
        <p:txBody>
          <a:bodyPr wrap="square" rtlCol="0" anchor="ctr"/>
          <a:lstStyle/>
          <a:p>
            <a:pPr algn="l" indent="0" marL="0">
              <a:buNone/>
            </a:pPr>
            <a:r>
              <a:rPr lang="en-US" sz="2300" b="1" dirty="0">
                <a:solidFill>
                  <a:srgbClr val="000000"/>
                </a:solidFill>
                <a:latin typeface="Plus Jakarta Sans" pitchFamily="34" charset="0"/>
                <a:ea typeface="Plus Jakarta Sans" pitchFamily="34" charset="-122"/>
                <a:cs typeface="Plus Jakarta Sans" pitchFamily="34" charset="-120"/>
              </a:rPr>
              <a:t>Table of Contents</a:t>
            </a:r>
            <a:endParaRPr lang="en-US" sz="2300" dirty="0"/>
          </a:p>
        </p:txBody>
      </p:sp>
      <p:pic>
        <p:nvPicPr>
          <p:cNvPr id="4" name="Image 1" descr="preencoded.png">    </p:cNvPr>
          <p:cNvPicPr>
            <a:picLocks noChangeAspect="1"/>
          </p:cNvPicPr>
          <p:nvPr/>
        </p:nvPicPr>
        <p:blipFill>
          <a:blip r:embed="rId2"/>
          <a:stretch>
            <a:fillRect/>
          </a:stretch>
        </p:blipFill>
        <p:spPr>
          <a:xfrm>
            <a:off x="731520" y="1285875"/>
            <a:ext cx="3474720" cy="514350"/>
          </a:xfrm>
          <a:prstGeom prst="rect">
            <a:avLst/>
          </a:prstGeom>
        </p:spPr>
      </p:pic>
      <p:sp>
        <p:nvSpPr>
          <p:cNvPr id="5" name="Shape 1"/>
          <p:cNvSpPr/>
          <p:nvPr/>
        </p:nvSpPr>
        <p:spPr>
          <a:xfrm>
            <a:off x="640080" y="1388745"/>
            <a:ext cx="320040" cy="308610"/>
          </a:xfrm>
          <a:prstGeom prst="ellipse">
            <a:avLst/>
          </a:prstGeom>
          <a:solidFill>
            <a:srgbClr val="FFE67F"/>
          </a:solidFill>
          <a:ln w="12700">
            <a:solidFill>
              <a:srgbClr val="000000"/>
            </a:solidFill>
            <a:prstDash val="solid"/>
          </a:ln>
        </p:spPr>
      </p:sp>
      <p:sp>
        <p:nvSpPr>
          <p:cNvPr id="6" name="Text 2"/>
          <p:cNvSpPr/>
          <p:nvPr/>
        </p:nvSpPr>
        <p:spPr>
          <a:xfrm>
            <a:off x="576072" y="1337310"/>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9</a:t>
            </a:r>
            <a:endParaRPr lang="en-US" sz="1400" dirty="0"/>
          </a:p>
        </p:txBody>
      </p:sp>
      <p:sp>
        <p:nvSpPr>
          <p:cNvPr id="7" name="Text 3"/>
          <p:cNvSpPr/>
          <p:nvPr/>
        </p:nvSpPr>
        <p:spPr>
          <a:xfrm>
            <a:off x="1097280" y="1337310"/>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HRP in Action: Implementation &amp; Evaluation</a:t>
            </a:r>
            <a:endParaRPr lang="en-US" sz="1400" dirty="0"/>
          </a:p>
        </p:txBody>
      </p:sp>
      <p:pic>
        <p:nvPicPr>
          <p:cNvPr id="8" name="Image 2" descr="preencoded.png">    </p:cNvPr>
          <p:cNvPicPr>
            <a:picLocks noChangeAspect="1"/>
          </p:cNvPicPr>
          <p:nvPr/>
        </p:nvPicPr>
        <p:blipFill>
          <a:blip r:embed="rId3"/>
          <a:stretch>
            <a:fillRect/>
          </a:stretch>
        </p:blipFill>
        <p:spPr>
          <a:xfrm>
            <a:off x="731520" y="2057400"/>
            <a:ext cx="3474720" cy="514350"/>
          </a:xfrm>
          <a:prstGeom prst="rect">
            <a:avLst/>
          </a:prstGeom>
        </p:spPr>
      </p:pic>
      <p:sp>
        <p:nvSpPr>
          <p:cNvPr id="9" name="Shape 4"/>
          <p:cNvSpPr/>
          <p:nvPr/>
        </p:nvSpPr>
        <p:spPr>
          <a:xfrm>
            <a:off x="640080" y="2160270"/>
            <a:ext cx="320040" cy="308610"/>
          </a:xfrm>
          <a:prstGeom prst="ellipse">
            <a:avLst/>
          </a:prstGeom>
          <a:solidFill>
            <a:srgbClr val="FFE67F"/>
          </a:solidFill>
          <a:ln w="12700">
            <a:solidFill>
              <a:srgbClr val="000000"/>
            </a:solidFill>
            <a:prstDash val="solid"/>
          </a:ln>
        </p:spPr>
      </p:sp>
      <p:sp>
        <p:nvSpPr>
          <p:cNvPr id="10" name="Text 5"/>
          <p:cNvSpPr/>
          <p:nvPr/>
        </p:nvSpPr>
        <p:spPr>
          <a:xfrm>
            <a:off x="576072" y="2108835"/>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10</a:t>
            </a:r>
            <a:endParaRPr lang="en-US" sz="1400" dirty="0"/>
          </a:p>
        </p:txBody>
      </p:sp>
      <p:sp>
        <p:nvSpPr>
          <p:cNvPr id="11" name="Text 6"/>
          <p:cNvSpPr/>
          <p:nvPr/>
        </p:nvSpPr>
        <p:spPr>
          <a:xfrm>
            <a:off x="1097280" y="2108835"/>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Real-World Impact: HRP in Action</a:t>
            </a:r>
            <a:endParaRPr lang="en-US"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 4">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548640" y="668655"/>
            <a:ext cx="8229600" cy="27432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Human Resource Planning: A Definition</a:t>
            </a:r>
            <a:endParaRPr lang="en-US" sz="2300" dirty="0"/>
          </a:p>
        </p:txBody>
      </p:sp>
      <p:sp>
        <p:nvSpPr>
          <p:cNvPr id="3" name="Text 1"/>
          <p:cNvSpPr/>
          <p:nvPr/>
        </p:nvSpPr>
        <p:spPr>
          <a:xfrm>
            <a:off x="548640" y="1285875"/>
            <a:ext cx="7772400" cy="0"/>
          </a:xfrm>
          <a:prstGeom prst="rect">
            <a:avLst/>
          </a:prstGeom>
          <a:noFill/>
          <a:ln/>
        </p:spPr>
        <p:txBody>
          <a:bodyPr wrap="square" rtlCol="0" anchor="t"/>
          <a:lstStyle/>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Human Resource Planning (HRP) is a systematic process to analyze workforce needs, ensuring the right talent at the right time.</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HRP analyzes both current and future workforce needs to strategically align talent with organizational goals and objectives.</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It's a well-defined, repeatable process, crucial for proactive talent management and minimizing skills gaps.</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HRP focuses on having the right employees, with the necessary skills, knowledge, and abilities, in key positions.</a:t>
            </a:r>
            <a:endParaRPr lang="en-US" sz="1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 5">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640080" y="565785"/>
            <a:ext cx="8229600" cy="64008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Strategic Foresight: HRP</a:t>
            </a:r>
            <a:endParaRPr lang="en-US" sz="2300" dirty="0"/>
          </a:p>
        </p:txBody>
      </p:sp>
      <p:pic>
        <p:nvPicPr>
          <p:cNvPr id="3" name="Image 0" descr="preencoded.png">    </p:cNvPr>
          <p:cNvPicPr>
            <a:picLocks noChangeAspect="1"/>
          </p:cNvPicPr>
          <p:nvPr/>
        </p:nvPicPr>
        <p:blipFill>
          <a:blip r:embed="rId2"/>
          <a:stretch>
            <a:fillRect/>
          </a:stretch>
        </p:blipFill>
        <p:spPr>
          <a:xfrm>
            <a:off x="731520" y="1440180"/>
            <a:ext cx="3566160" cy="2931795"/>
          </a:xfrm>
          <a:prstGeom prst="rect">
            <a:avLst/>
          </a:prstGeom>
        </p:spPr>
      </p:pic>
      <p:pic>
        <p:nvPicPr>
          <p:cNvPr id="4" name="Image 1" descr="preencoded.png">    </p:cNvPr>
          <p:cNvPicPr>
            <a:picLocks noChangeAspect="1"/>
          </p:cNvPicPr>
          <p:nvPr/>
        </p:nvPicPr>
        <p:blipFill>
          <a:blip r:embed="rId3"/>
          <a:stretch>
            <a:fillRect/>
          </a:stretch>
        </p:blipFill>
        <p:spPr>
          <a:xfrm>
            <a:off x="4663440" y="1440180"/>
            <a:ext cx="3566160" cy="2931795"/>
          </a:xfrm>
          <a:prstGeom prst="rect">
            <a:avLst/>
          </a:prstGeom>
        </p:spPr>
      </p:pic>
      <p:sp>
        <p:nvSpPr>
          <p:cNvPr id="5" name="Text 1"/>
          <p:cNvSpPr/>
          <p:nvPr/>
        </p:nvSpPr>
        <p:spPr>
          <a:xfrm>
            <a:off x="822960" y="1543050"/>
            <a:ext cx="2743200" cy="488633"/>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Key Benefits</a:t>
            </a:r>
            <a:endParaRPr lang="en-US" sz="1500" dirty="0"/>
          </a:p>
        </p:txBody>
      </p:sp>
      <p:sp>
        <p:nvSpPr>
          <p:cNvPr id="6" name="Shape 2"/>
          <p:cNvSpPr/>
          <p:nvPr/>
        </p:nvSpPr>
        <p:spPr>
          <a:xfrm>
            <a:off x="3749040" y="1568768"/>
            <a:ext cx="365760" cy="360045"/>
          </a:xfrm>
          <a:prstGeom prst="ellipse">
            <a:avLst/>
          </a:prstGeom>
          <a:solidFill>
            <a:srgbClr val="0A9C85"/>
          </a:solidFill>
          <a:ln w="12700">
            <a:solidFill>
              <a:srgbClr val="0A9C85"/>
            </a:solidFill>
            <a:prstDash val="solid"/>
          </a:ln>
        </p:spPr>
      </p:sp>
      <p:pic>
        <p:nvPicPr>
          <p:cNvPr id="7" name="Image 2" descr="preencoded.png">    </p:cNvPr>
          <p:cNvPicPr>
            <a:picLocks noChangeAspect="1"/>
          </p:cNvPicPr>
          <p:nvPr/>
        </p:nvPicPr>
        <p:blipFill>
          <a:blip r:embed="rId4"/>
          <a:stretch>
            <a:fillRect/>
          </a:stretch>
        </p:blipFill>
        <p:spPr>
          <a:xfrm>
            <a:off x="3840480" y="1625346"/>
            <a:ext cx="182880" cy="205740"/>
          </a:xfrm>
          <a:prstGeom prst="rect">
            <a:avLst/>
          </a:prstGeom>
        </p:spPr>
      </p:pic>
      <p:sp>
        <p:nvSpPr>
          <p:cNvPr id="8" name="Text 3"/>
          <p:cNvSpPr/>
          <p:nvPr/>
        </p:nvSpPr>
        <p:spPr>
          <a:xfrm>
            <a:off x="4754880" y="1543050"/>
            <a:ext cx="2743200" cy="488633"/>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Potential Challenges</a:t>
            </a:r>
            <a:endParaRPr lang="en-US" sz="1500" dirty="0"/>
          </a:p>
        </p:txBody>
      </p:sp>
      <p:sp>
        <p:nvSpPr>
          <p:cNvPr id="9" name="Shape 4"/>
          <p:cNvSpPr/>
          <p:nvPr/>
        </p:nvSpPr>
        <p:spPr>
          <a:xfrm>
            <a:off x="7680960" y="1568768"/>
            <a:ext cx="365760" cy="360045"/>
          </a:xfrm>
          <a:prstGeom prst="ellipse">
            <a:avLst/>
          </a:prstGeom>
          <a:solidFill>
            <a:srgbClr val="DA2828"/>
          </a:solidFill>
          <a:ln w="12700">
            <a:solidFill>
              <a:srgbClr val="DA2828"/>
            </a:solidFill>
            <a:prstDash val="solid"/>
          </a:ln>
        </p:spPr>
      </p:sp>
      <p:pic>
        <p:nvPicPr>
          <p:cNvPr id="10" name="Image 3" descr="preencoded.png">    </p:cNvPr>
          <p:cNvPicPr>
            <a:picLocks noChangeAspect="1"/>
          </p:cNvPicPr>
          <p:nvPr/>
        </p:nvPicPr>
        <p:blipFill>
          <a:blip r:embed="rId5"/>
          <a:stretch>
            <a:fillRect/>
          </a:stretch>
        </p:blipFill>
        <p:spPr>
          <a:xfrm>
            <a:off x="7772400" y="1640777"/>
            <a:ext cx="182880" cy="205740"/>
          </a:xfrm>
          <a:prstGeom prst="rect">
            <a:avLst/>
          </a:prstGeom>
        </p:spPr>
      </p:pic>
      <p:sp>
        <p:nvSpPr>
          <p:cNvPr id="11" name="Text 5"/>
          <p:cNvSpPr/>
          <p:nvPr/>
        </p:nvSpPr>
        <p:spPr>
          <a:xfrm>
            <a:off x="868680" y="2160270"/>
            <a:ext cx="3200400" cy="0"/>
          </a:xfrm>
          <a:prstGeom prst="rect">
            <a:avLst/>
          </a:prstGeom>
          <a:noFill/>
          <a:ln/>
        </p:spPr>
        <p:txBody>
          <a:bodyPr wrap="square" rtlCol="0" anchor="t"/>
          <a:lstStyle/>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HRP proactively identifies future skill gaps, enabling targeted training and recruitment initiatives to maintain a competitive edge.</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Strategic workforce planning reduces reactive hiring costs by anticipating talent needs and optimizing internal talent deployment.</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HRP fosters employee development through personalized career paths, boosting engagement and retention while cultivating necessary skills.</a:t>
            </a:r>
            <a:endParaRPr lang="en-US" sz="800" dirty="0"/>
          </a:p>
        </p:txBody>
      </p:sp>
      <p:sp>
        <p:nvSpPr>
          <p:cNvPr id="12" name="Text 6"/>
          <p:cNvSpPr/>
          <p:nvPr/>
        </p:nvSpPr>
        <p:spPr>
          <a:xfrm>
            <a:off x="4800600" y="2160270"/>
            <a:ext cx="3200400" cy="0"/>
          </a:xfrm>
          <a:prstGeom prst="rect">
            <a:avLst/>
          </a:prstGeom>
          <a:noFill/>
          <a:ln/>
        </p:spPr>
        <p:txBody>
          <a:bodyPr wrap="square" rtlCol="0" anchor="t"/>
          <a:lstStyle/>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Inaccurate forecasting can lead to misallocation of resources and development efforts, hindering effective HRP implementation.</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Resistance from employees or management can impede HRP adoption, making it difficult to gather accurate data and implement changes.</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External factors like economic downturns or technological disruptions can render existing HRP plans obsolete, requiring constant adjustments.</a:t>
            </a:r>
            <a:endParaRPr lang="en-US" sz="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 6">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548640" y="668655"/>
            <a:ext cx="8229600" cy="27432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HR's Internal Compass</a:t>
            </a:r>
            <a:endParaRPr lang="en-US" sz="2300" dirty="0"/>
          </a:p>
        </p:txBody>
      </p:sp>
      <p:sp>
        <p:nvSpPr>
          <p:cNvPr id="3" name="Text 1"/>
          <p:cNvSpPr/>
          <p:nvPr/>
        </p:nvSpPr>
        <p:spPr>
          <a:xfrm>
            <a:off x="548640" y="1285875"/>
            <a:ext cx="7772400" cy="0"/>
          </a:xfrm>
          <a:prstGeom prst="rect">
            <a:avLst/>
          </a:prstGeom>
          <a:noFill/>
          <a:ln/>
        </p:spPr>
        <p:txBody>
          <a:bodyPr wrap="square" rtlCol="0" anchor="t"/>
          <a:lstStyle/>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Strategic objectives define HR priorities, aligning talent management with business direction and desired outcomes.</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Financial resources dictate the scope of HR programs, impacting recruitment, training, and compensation strategies.</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Embracing new technologies streamlines HR processes, improving efficiency in recruitment, payroll, and talent development.</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Values and norms shape employee experience, influencing HR policies and practices to foster engagement and retention.</a:t>
            </a:r>
            <a:endParaRPr lang="en-US" sz="1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 7">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640080" y="565785"/>
            <a:ext cx="8229600" cy="64008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HRP: Riding the Waves of Change</a:t>
            </a:r>
            <a:endParaRPr lang="en-US" sz="2300" dirty="0"/>
          </a:p>
        </p:txBody>
      </p:sp>
      <p:pic>
        <p:nvPicPr>
          <p:cNvPr id="3" name="Image 0" descr="preencoded.png">    </p:cNvPr>
          <p:cNvPicPr>
            <a:picLocks noChangeAspect="1"/>
          </p:cNvPicPr>
          <p:nvPr/>
        </p:nvPicPr>
        <p:blipFill>
          <a:blip r:embed="rId2"/>
          <a:stretch>
            <a:fillRect/>
          </a:stretch>
        </p:blipFill>
        <p:spPr>
          <a:xfrm>
            <a:off x="731520" y="1440180"/>
            <a:ext cx="3566160" cy="2931795"/>
          </a:xfrm>
          <a:prstGeom prst="rect">
            <a:avLst/>
          </a:prstGeom>
        </p:spPr>
      </p:pic>
      <p:pic>
        <p:nvPicPr>
          <p:cNvPr id="4" name="Image 1" descr="preencoded.png">    </p:cNvPr>
          <p:cNvPicPr>
            <a:picLocks noChangeAspect="1"/>
          </p:cNvPicPr>
          <p:nvPr/>
        </p:nvPicPr>
        <p:blipFill>
          <a:blip r:embed="rId3"/>
          <a:stretch>
            <a:fillRect/>
          </a:stretch>
        </p:blipFill>
        <p:spPr>
          <a:xfrm>
            <a:off x="4663440" y="1440180"/>
            <a:ext cx="3566160" cy="2931795"/>
          </a:xfrm>
          <a:prstGeom prst="rect">
            <a:avLst/>
          </a:prstGeom>
        </p:spPr>
      </p:pic>
      <p:sp>
        <p:nvSpPr>
          <p:cNvPr id="5" name="Text 1"/>
          <p:cNvSpPr/>
          <p:nvPr/>
        </p:nvSpPr>
        <p:spPr>
          <a:xfrm>
            <a:off x="822960" y="1543050"/>
            <a:ext cx="2743200" cy="488633"/>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Potential Upsides</a:t>
            </a:r>
            <a:endParaRPr lang="en-US" sz="1500" dirty="0"/>
          </a:p>
        </p:txBody>
      </p:sp>
      <p:sp>
        <p:nvSpPr>
          <p:cNvPr id="6" name="Shape 2"/>
          <p:cNvSpPr/>
          <p:nvPr/>
        </p:nvSpPr>
        <p:spPr>
          <a:xfrm>
            <a:off x="3749040" y="1568768"/>
            <a:ext cx="365760" cy="360045"/>
          </a:xfrm>
          <a:prstGeom prst="ellipse">
            <a:avLst/>
          </a:prstGeom>
          <a:solidFill>
            <a:srgbClr val="0A9C85"/>
          </a:solidFill>
          <a:ln w="12700">
            <a:solidFill>
              <a:srgbClr val="0A9C85"/>
            </a:solidFill>
            <a:prstDash val="solid"/>
          </a:ln>
        </p:spPr>
      </p:sp>
      <p:pic>
        <p:nvPicPr>
          <p:cNvPr id="7" name="Image 2" descr="preencoded.png">    </p:cNvPr>
          <p:cNvPicPr>
            <a:picLocks noChangeAspect="1"/>
          </p:cNvPicPr>
          <p:nvPr/>
        </p:nvPicPr>
        <p:blipFill>
          <a:blip r:embed="rId4"/>
          <a:stretch>
            <a:fillRect/>
          </a:stretch>
        </p:blipFill>
        <p:spPr>
          <a:xfrm>
            <a:off x="3840480" y="1625346"/>
            <a:ext cx="182880" cy="205740"/>
          </a:xfrm>
          <a:prstGeom prst="rect">
            <a:avLst/>
          </a:prstGeom>
        </p:spPr>
      </p:pic>
      <p:sp>
        <p:nvSpPr>
          <p:cNvPr id="8" name="Text 3"/>
          <p:cNvSpPr/>
          <p:nvPr/>
        </p:nvSpPr>
        <p:spPr>
          <a:xfrm>
            <a:off x="4754880" y="1543050"/>
            <a:ext cx="2743200" cy="488633"/>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Potential Downsides</a:t>
            </a:r>
            <a:endParaRPr lang="en-US" sz="1500" dirty="0"/>
          </a:p>
        </p:txBody>
      </p:sp>
      <p:sp>
        <p:nvSpPr>
          <p:cNvPr id="9" name="Shape 4"/>
          <p:cNvSpPr/>
          <p:nvPr/>
        </p:nvSpPr>
        <p:spPr>
          <a:xfrm>
            <a:off x="7680960" y="1568768"/>
            <a:ext cx="365760" cy="360045"/>
          </a:xfrm>
          <a:prstGeom prst="ellipse">
            <a:avLst/>
          </a:prstGeom>
          <a:solidFill>
            <a:srgbClr val="DA2828"/>
          </a:solidFill>
          <a:ln w="12700">
            <a:solidFill>
              <a:srgbClr val="DA2828"/>
            </a:solidFill>
            <a:prstDash val="solid"/>
          </a:ln>
        </p:spPr>
      </p:sp>
      <p:pic>
        <p:nvPicPr>
          <p:cNvPr id="10" name="Image 3" descr="preencoded.png">    </p:cNvPr>
          <p:cNvPicPr>
            <a:picLocks noChangeAspect="1"/>
          </p:cNvPicPr>
          <p:nvPr/>
        </p:nvPicPr>
        <p:blipFill>
          <a:blip r:embed="rId5"/>
          <a:stretch>
            <a:fillRect/>
          </a:stretch>
        </p:blipFill>
        <p:spPr>
          <a:xfrm>
            <a:off x="7772400" y="1640777"/>
            <a:ext cx="182880" cy="205740"/>
          </a:xfrm>
          <a:prstGeom prst="rect">
            <a:avLst/>
          </a:prstGeom>
        </p:spPr>
      </p:pic>
      <p:sp>
        <p:nvSpPr>
          <p:cNvPr id="11" name="Text 5"/>
          <p:cNvSpPr/>
          <p:nvPr/>
        </p:nvSpPr>
        <p:spPr>
          <a:xfrm>
            <a:off x="868680" y="2160270"/>
            <a:ext cx="3200400" cy="0"/>
          </a:xfrm>
          <a:prstGeom prst="rect">
            <a:avLst/>
          </a:prstGeom>
          <a:noFill/>
          <a:ln/>
        </p:spPr>
        <p:txBody>
          <a:bodyPr wrap="square" rtlCol="0" anchor="t"/>
          <a:lstStyle/>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Improved agility in workforce planning, allowing for quicker responses to market fluctuations and emerging opportunities.</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Enhanced ability to attract and retain top talent by aligning HRP with evolving employee expectations and skill demands.</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Greater compliance with changing legal regulations, minimizing risks and fostering a more ethical and sustainable workplace.</a:t>
            </a:r>
            <a:endParaRPr lang="en-US" sz="800" dirty="0"/>
          </a:p>
        </p:txBody>
      </p:sp>
      <p:sp>
        <p:nvSpPr>
          <p:cNvPr id="12" name="Text 6"/>
          <p:cNvSpPr/>
          <p:nvPr/>
        </p:nvSpPr>
        <p:spPr>
          <a:xfrm>
            <a:off x="4800600" y="2160270"/>
            <a:ext cx="3200400" cy="0"/>
          </a:xfrm>
          <a:prstGeom prst="rect">
            <a:avLst/>
          </a:prstGeom>
          <a:noFill/>
          <a:ln/>
        </p:spPr>
        <p:txBody>
          <a:bodyPr wrap="square" rtlCol="0" anchor="t"/>
          <a:lstStyle/>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Increased complexity in HRP processes, requiring more sophisticated data analysis and forecasting techniques to stay ahead.</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Potential for inaccurate predictions due to the unpredictable nature of external forces, leading to misallocation of resources.</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Need for continuous monitoring and adaptation of HRP strategies, demanding ongoing investment in training and development.</a:t>
            </a:r>
            <a:endParaRPr lang="en-US" sz="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 8">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548640" y="668655"/>
            <a:ext cx="8229600" cy="27432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HRP: The First Steps</a:t>
            </a:r>
            <a:endParaRPr lang="en-US" sz="2300" dirty="0"/>
          </a:p>
        </p:txBody>
      </p:sp>
      <p:sp>
        <p:nvSpPr>
          <p:cNvPr id="3" name="Text 1"/>
          <p:cNvSpPr/>
          <p:nvPr/>
        </p:nvSpPr>
        <p:spPr>
          <a:xfrm>
            <a:off x="548640" y="1285875"/>
            <a:ext cx="7772400" cy="0"/>
          </a:xfrm>
          <a:prstGeom prst="rect">
            <a:avLst/>
          </a:prstGeom>
          <a:noFill/>
          <a:ln/>
        </p:spPr>
        <p:txBody>
          <a:bodyPr wrap="square" rtlCol="0" anchor="t"/>
          <a:lstStyle/>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Examining the current workforce provides a baseline for future planning and strategic alignment.</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Identifying existing employee skills helps reveal strengths and areas needing development in your team.</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Understanding employee demographics is crucial for fair and inclusive workforce management practices. </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Pinpointing the discrepancies between current and desired skills enables targeted HRP initiatives.</a:t>
            </a:r>
            <a:endParaRPr lang="en-US" sz="1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 9">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640080" y="1028700"/>
            <a:ext cx="3017520" cy="457200"/>
          </a:xfrm>
          <a:prstGeom prst="rect">
            <a:avLst/>
          </a:prstGeom>
          <a:noFill/>
          <a:ln/>
        </p:spPr>
        <p:txBody>
          <a:bodyPr wrap="square" rtlCol="0" anchor="b"/>
          <a:lstStyle/>
          <a:p>
            <a:pPr indent="0" marL="0">
              <a:buNone/>
            </a:pPr>
            <a:r>
              <a:rPr lang="en-US" sz="2300" b="1" dirty="0">
                <a:solidFill>
                  <a:srgbClr val="000000"/>
                </a:solidFill>
                <a:latin typeface="Plus Jakarta Sans" pitchFamily="34" charset="0"/>
                <a:ea typeface="Plus Jakarta Sans" pitchFamily="34" charset="-122"/>
                <a:cs typeface="Plus Jakarta Sans" pitchFamily="34" charset="-120"/>
              </a:rPr>
              <a:t>Demand &amp; Supply Alignment</a:t>
            </a:r>
            <a:endParaRPr lang="en-US" sz="2300" dirty="0"/>
          </a:p>
        </p:txBody>
      </p:sp>
      <p:sp>
        <p:nvSpPr>
          <p:cNvPr id="3" name="Text 1"/>
          <p:cNvSpPr/>
          <p:nvPr/>
        </p:nvSpPr>
        <p:spPr>
          <a:xfrm>
            <a:off x="640080" y="1645920"/>
            <a:ext cx="3017520" cy="914400"/>
          </a:xfrm>
          <a:prstGeom prst="rect">
            <a:avLst/>
          </a:prstGeom>
          <a:noFill/>
          <a:ln/>
        </p:spPr>
        <p:txBody>
          <a:bodyPr wrap="square" rtlCol="0" anchor="t"/>
          <a:lstStyle/>
          <a:p>
            <a:pPr indent="0" marL="0">
              <a:lnSpc>
                <a:spcPts val="1300"/>
              </a:lnSpc>
              <a:buNone/>
            </a:pPr>
            <a:r>
              <a:rPr lang="en-US" sz="900" dirty="0">
                <a:solidFill>
                  <a:srgbClr val="000000"/>
                </a:solidFill>
                <a:latin typeface="Plus Jakarta Sans Light" pitchFamily="34" charset="0"/>
                <a:ea typeface="Plus Jakarta Sans Light" pitchFamily="34" charset="-122"/>
                <a:cs typeface="Plus Jakarta Sans Light" pitchFamily="34" charset="-120"/>
              </a:rPr>
              <a:t>Forecasting skills needed for business growth.</a:t>
            </a:r>
            <a:endParaRPr lang="en-US" sz="900" dirty="0"/>
          </a:p>
          <a:p>
            <a:pPr indent="0" marL="0">
              <a:lnSpc>
                <a:spcPts val="1300"/>
              </a:lnSpc>
              <a:buNone/>
            </a:pPr>
            <a:r>
              <a:rPr lang="en-US" sz="900" dirty="0">
                <a:solidFill>
                  <a:srgbClr val="000000"/>
                </a:solidFill>
                <a:latin typeface="Plus Jakarta Sans Light" pitchFamily="34" charset="0"/>
                <a:ea typeface="Plus Jakarta Sans Light" pitchFamily="34" charset="-122"/>
                <a:cs typeface="Plus Jakarta Sans Light" pitchFamily="34" charset="-120"/>
              </a:rPr>
              <a:t>Balancing external demand with internal supply.</a:t>
            </a:r>
            <a:endParaRPr lang="en-US" sz="900" dirty="0"/>
          </a:p>
        </p:txBody>
      </p:sp>
      <p:sp>
        <p:nvSpPr>
          <p:cNvPr id="4" name="Shape 2"/>
          <p:cNvSpPr/>
          <p:nvPr/>
        </p:nvSpPr>
        <p:spPr>
          <a:xfrm>
            <a:off x="6675120" y="298323"/>
            <a:ext cx="0" cy="4526280"/>
          </a:xfrm>
          <a:prstGeom prst="line">
            <a:avLst/>
          </a:prstGeom>
          <a:noFill/>
          <a:ln w="25400">
            <a:solidFill>
              <a:srgbClr val="000000"/>
            </a:solidFill>
            <a:prstDash val="solid"/>
          </a:ln>
        </p:spPr>
      </p:sp>
      <p:sp>
        <p:nvSpPr>
          <p:cNvPr id="5" name="Shape 3"/>
          <p:cNvSpPr/>
          <p:nvPr/>
        </p:nvSpPr>
        <p:spPr>
          <a:xfrm>
            <a:off x="6556248" y="735521"/>
            <a:ext cx="246888" cy="252032"/>
          </a:xfrm>
          <a:prstGeom prst="ellipse">
            <a:avLst/>
          </a:prstGeom>
          <a:solidFill>
            <a:srgbClr val="FFFFFF"/>
          </a:solidFill>
          <a:ln w="12700">
            <a:solidFill>
              <a:srgbClr val="FFFFFF"/>
            </a:solidFill>
            <a:prstDash val="solid"/>
          </a:ln>
        </p:spPr>
      </p:sp>
      <p:sp>
        <p:nvSpPr>
          <p:cNvPr id="6" name="Shape 4"/>
          <p:cNvSpPr/>
          <p:nvPr/>
        </p:nvSpPr>
        <p:spPr>
          <a:xfrm>
            <a:off x="6588252" y="771525"/>
            <a:ext cx="182880" cy="180023"/>
          </a:xfrm>
          <a:prstGeom prst="ellipse">
            <a:avLst/>
          </a:prstGeom>
          <a:solidFill>
            <a:srgbClr val="FFE67F"/>
          </a:solidFill>
          <a:ln w="12700">
            <a:solidFill>
              <a:srgbClr val="FFE67F"/>
            </a:solidFill>
            <a:prstDash val="solid"/>
          </a:ln>
        </p:spPr>
      </p:sp>
      <p:sp>
        <p:nvSpPr>
          <p:cNvPr id="7" name="Text 5"/>
          <p:cNvSpPr/>
          <p:nvPr/>
        </p:nvSpPr>
        <p:spPr>
          <a:xfrm>
            <a:off x="6588252" y="771525"/>
            <a:ext cx="182880" cy="180023"/>
          </a:xfrm>
          <a:prstGeom prst="rect">
            <a:avLst/>
          </a:prstGeom>
          <a:noFill/>
          <a:ln/>
        </p:spPr>
        <p:txBody>
          <a:bodyPr wrap="square" rtlCol="0" anchor="ctr"/>
          <a:lstStyle/>
          <a:p>
            <a:pPr algn="ctr" indent="0" marL="0">
              <a:buNone/>
            </a:pPr>
            <a:r>
              <a:rPr lang="en-US" sz="1000" b="1" dirty="0">
                <a:solidFill>
                  <a:srgbClr val="000000"/>
                </a:solidFill>
                <a:latin typeface="Plus Jakarta Sans" pitchFamily="34" charset="0"/>
                <a:ea typeface="Plus Jakarta Sans" pitchFamily="34" charset="-122"/>
                <a:cs typeface="Plus Jakarta Sans" pitchFamily="34" charset="-120"/>
              </a:rPr>
              <a:t>✓</a:t>
            </a:r>
            <a:endParaRPr lang="en-US" sz="1000" dirty="0"/>
          </a:p>
        </p:txBody>
      </p:sp>
      <p:sp>
        <p:nvSpPr>
          <p:cNvPr id="8" name="Shape 6"/>
          <p:cNvSpPr/>
          <p:nvPr/>
        </p:nvSpPr>
        <p:spPr>
          <a:xfrm>
            <a:off x="6556248" y="2021395"/>
            <a:ext cx="246888" cy="252032"/>
          </a:xfrm>
          <a:prstGeom prst="ellipse">
            <a:avLst/>
          </a:prstGeom>
          <a:solidFill>
            <a:srgbClr val="FFFFFF"/>
          </a:solidFill>
          <a:ln w="12700">
            <a:solidFill>
              <a:srgbClr val="FFFFFF"/>
            </a:solidFill>
            <a:prstDash val="solid"/>
          </a:ln>
        </p:spPr>
      </p:sp>
      <p:sp>
        <p:nvSpPr>
          <p:cNvPr id="9" name="Shape 7"/>
          <p:cNvSpPr/>
          <p:nvPr/>
        </p:nvSpPr>
        <p:spPr>
          <a:xfrm>
            <a:off x="6588252" y="2057400"/>
            <a:ext cx="182880" cy="180023"/>
          </a:xfrm>
          <a:prstGeom prst="ellipse">
            <a:avLst/>
          </a:prstGeom>
          <a:solidFill>
            <a:srgbClr val="FFE67F"/>
          </a:solidFill>
          <a:ln w="12700">
            <a:solidFill>
              <a:srgbClr val="FFE67F"/>
            </a:solidFill>
            <a:prstDash val="solid"/>
          </a:ln>
        </p:spPr>
      </p:sp>
      <p:sp>
        <p:nvSpPr>
          <p:cNvPr id="10" name="Text 8"/>
          <p:cNvSpPr/>
          <p:nvPr/>
        </p:nvSpPr>
        <p:spPr>
          <a:xfrm>
            <a:off x="6588252" y="2057400"/>
            <a:ext cx="182880" cy="180023"/>
          </a:xfrm>
          <a:prstGeom prst="rect">
            <a:avLst/>
          </a:prstGeom>
          <a:noFill/>
          <a:ln/>
        </p:spPr>
        <p:txBody>
          <a:bodyPr wrap="square" rtlCol="0" anchor="ctr"/>
          <a:lstStyle/>
          <a:p>
            <a:pPr algn="ctr" indent="0" marL="0">
              <a:buNone/>
            </a:pPr>
            <a:r>
              <a:rPr lang="en-US" sz="1000" b="1" dirty="0">
                <a:solidFill>
                  <a:srgbClr val="000000"/>
                </a:solidFill>
                <a:latin typeface="Plus Jakarta Sans" pitchFamily="34" charset="0"/>
                <a:ea typeface="Plus Jakarta Sans" pitchFamily="34" charset="-122"/>
                <a:cs typeface="Plus Jakarta Sans" pitchFamily="34" charset="-120"/>
              </a:rPr>
              <a:t>✓</a:t>
            </a:r>
            <a:endParaRPr lang="en-US" sz="1000" dirty="0"/>
          </a:p>
        </p:txBody>
      </p:sp>
      <p:sp>
        <p:nvSpPr>
          <p:cNvPr id="11" name="Shape 9"/>
          <p:cNvSpPr/>
          <p:nvPr/>
        </p:nvSpPr>
        <p:spPr>
          <a:xfrm>
            <a:off x="6556248" y="3307271"/>
            <a:ext cx="246888" cy="252032"/>
          </a:xfrm>
          <a:prstGeom prst="ellipse">
            <a:avLst/>
          </a:prstGeom>
          <a:solidFill>
            <a:srgbClr val="FFFFFF"/>
          </a:solidFill>
          <a:ln w="12700">
            <a:solidFill>
              <a:srgbClr val="FFFFFF"/>
            </a:solidFill>
            <a:prstDash val="solid"/>
          </a:ln>
        </p:spPr>
      </p:sp>
      <p:sp>
        <p:nvSpPr>
          <p:cNvPr id="12" name="Shape 10"/>
          <p:cNvSpPr/>
          <p:nvPr/>
        </p:nvSpPr>
        <p:spPr>
          <a:xfrm>
            <a:off x="6588252" y="3343275"/>
            <a:ext cx="182880" cy="180023"/>
          </a:xfrm>
          <a:prstGeom prst="ellipse">
            <a:avLst/>
          </a:prstGeom>
          <a:solidFill>
            <a:srgbClr val="FFE67F"/>
          </a:solidFill>
          <a:ln w="12700">
            <a:solidFill>
              <a:srgbClr val="FFE67F"/>
            </a:solidFill>
            <a:prstDash val="solid"/>
          </a:ln>
        </p:spPr>
      </p:sp>
      <p:sp>
        <p:nvSpPr>
          <p:cNvPr id="13" name="Text 11"/>
          <p:cNvSpPr/>
          <p:nvPr/>
        </p:nvSpPr>
        <p:spPr>
          <a:xfrm>
            <a:off x="6588252" y="3343275"/>
            <a:ext cx="182880" cy="180023"/>
          </a:xfrm>
          <a:prstGeom prst="rect">
            <a:avLst/>
          </a:prstGeom>
          <a:noFill/>
          <a:ln/>
        </p:spPr>
        <p:txBody>
          <a:bodyPr wrap="square" rtlCol="0" anchor="ctr"/>
          <a:lstStyle/>
          <a:p>
            <a:pPr algn="ctr" indent="0" marL="0">
              <a:buNone/>
            </a:pPr>
            <a:r>
              <a:rPr lang="en-US" sz="1000" b="1" dirty="0">
                <a:solidFill>
                  <a:srgbClr val="000000"/>
                </a:solidFill>
                <a:latin typeface="Plus Jakarta Sans" pitchFamily="34" charset="0"/>
                <a:ea typeface="Plus Jakarta Sans" pitchFamily="34" charset="-122"/>
                <a:cs typeface="Plus Jakarta Sans" pitchFamily="34" charset="-120"/>
              </a:rPr>
              <a:t>✓</a:t>
            </a:r>
            <a:endParaRPr lang="en-US" sz="1000" dirty="0"/>
          </a:p>
        </p:txBody>
      </p:sp>
      <p:sp>
        <p:nvSpPr>
          <p:cNvPr id="14" name="Text 12"/>
          <p:cNvSpPr/>
          <p:nvPr/>
        </p:nvSpPr>
        <p:spPr>
          <a:xfrm>
            <a:off x="4663440" y="735521"/>
            <a:ext cx="1709928" cy="180023"/>
          </a:xfrm>
          <a:prstGeom prst="rect">
            <a:avLst/>
          </a:prstGeom>
          <a:noFill/>
          <a:ln/>
        </p:spPr>
        <p:txBody>
          <a:bodyPr wrap="square" rtlCol="0" anchor="ctr"/>
          <a:lstStyle/>
          <a:p>
            <a:pPr indent="0" marL="0">
              <a:buNone/>
            </a:pPr>
            <a:r>
              <a:rPr lang="en-US" sz="800" dirty="0">
                <a:solidFill>
                  <a:srgbClr val="000000"/>
                </a:solidFill>
                <a:latin typeface="Plus Jakarta Sans Light" pitchFamily="34" charset="0"/>
                <a:ea typeface="Plus Jakarta Sans Light" pitchFamily="34" charset="-122"/>
                <a:cs typeface="Plus Jakarta Sans Light" pitchFamily="34" charset="-120"/>
              </a:rPr>
              <a:t>2024</a:t>
            </a:r>
            <a:endParaRPr lang="en-US" sz="800" dirty="0"/>
          </a:p>
        </p:txBody>
      </p:sp>
      <p:sp>
        <p:nvSpPr>
          <p:cNvPr id="15" name="Text 13"/>
          <p:cNvSpPr/>
          <p:nvPr/>
        </p:nvSpPr>
        <p:spPr>
          <a:xfrm>
            <a:off x="4663440" y="1028700"/>
            <a:ext cx="1709928" cy="180023"/>
          </a:xfrm>
          <a:prstGeom prst="rect">
            <a:avLst/>
          </a:prstGeom>
          <a:noFill/>
          <a:ln/>
        </p:spPr>
        <p:txBody>
          <a:bodyPr wrap="square" rtlCol="0" anchor="ctr"/>
          <a:lstStyle/>
          <a:p>
            <a:pPr indent="0" marL="0">
              <a:lnSpc>
                <a:spcPts val="1500"/>
              </a:lnSpc>
              <a:buNone/>
            </a:pPr>
            <a:r>
              <a:rPr lang="en-US" sz="1500" b="1" dirty="0">
                <a:solidFill>
                  <a:srgbClr val="000000"/>
                </a:solidFill>
                <a:latin typeface="Plus Jakarta Sans SemiBold" pitchFamily="34" charset="0"/>
                <a:ea typeface="Plus Jakarta Sans SemiBold" pitchFamily="34" charset="-122"/>
                <a:cs typeface="Plus Jakarta Sans SemiBold" pitchFamily="34" charset="-120"/>
              </a:rPr>
              <a:t>Needs Identification</a:t>
            </a:r>
            <a:endParaRPr lang="en-US" sz="1500" dirty="0"/>
          </a:p>
        </p:txBody>
      </p:sp>
      <p:sp>
        <p:nvSpPr>
          <p:cNvPr id="16" name="Text 14"/>
          <p:cNvSpPr/>
          <p:nvPr/>
        </p:nvSpPr>
        <p:spPr>
          <a:xfrm>
            <a:off x="4663440" y="1285875"/>
            <a:ext cx="1709928" cy="914400"/>
          </a:xfrm>
          <a:prstGeom prst="rect">
            <a:avLst/>
          </a:prstGeom>
          <a:noFill/>
          <a:ln/>
        </p:spPr>
        <p:txBody>
          <a:bodyPr wrap="square" rtlCol="0" anchor="t"/>
          <a:lstStyle/>
          <a:p>
            <a:pPr indent="0" marL="0">
              <a:lnSpc>
                <a:spcPts val="900"/>
              </a:lnSpc>
              <a:buNone/>
            </a:pPr>
            <a:r>
              <a:rPr lang="en-US" sz="700" dirty="0">
                <a:solidFill>
                  <a:srgbClr val="000000"/>
                </a:solidFill>
                <a:latin typeface="Plus Jakarta Sans Light" pitchFamily="34" charset="0"/>
                <a:ea typeface="Plus Jakarta Sans Light" pitchFamily="34" charset="-122"/>
                <a:cs typeface="Plus Jakarta Sans Light" pitchFamily="34" charset="-120"/>
              </a:rPr>
              <a:t>Begin by thoroughly identifying the skills and competencies that will be crucial for achieving future business objectives. This involves collaborating with various departments to understand their strategic plans.</a:t>
            </a:r>
            <a:endParaRPr lang="en-US" sz="700" dirty="0"/>
          </a:p>
        </p:txBody>
      </p:sp>
      <p:sp>
        <p:nvSpPr>
          <p:cNvPr id="17" name="Text 15"/>
          <p:cNvSpPr/>
          <p:nvPr/>
        </p:nvSpPr>
        <p:spPr>
          <a:xfrm>
            <a:off x="6858000" y="2021395"/>
            <a:ext cx="1709928" cy="180023"/>
          </a:xfrm>
          <a:prstGeom prst="rect">
            <a:avLst/>
          </a:prstGeom>
          <a:noFill/>
          <a:ln/>
        </p:spPr>
        <p:txBody>
          <a:bodyPr wrap="square" rtlCol="0" anchor="t"/>
          <a:lstStyle/>
          <a:p>
            <a:pPr algn="l" indent="0" marL="0">
              <a:buNone/>
            </a:pPr>
            <a:r>
              <a:rPr lang="en-US" sz="800" dirty="0">
                <a:solidFill>
                  <a:srgbClr val="000000"/>
                </a:solidFill>
                <a:latin typeface="Plus Jakarta Sans Light" pitchFamily="34" charset="0"/>
                <a:ea typeface="Plus Jakarta Sans Light" pitchFamily="34" charset="-122"/>
                <a:cs typeface="Plus Jakarta Sans Light" pitchFamily="34" charset="-120"/>
              </a:rPr>
              <a:t>2025</a:t>
            </a:r>
            <a:endParaRPr lang="en-US" sz="800" dirty="0"/>
          </a:p>
        </p:txBody>
      </p:sp>
      <p:sp>
        <p:nvSpPr>
          <p:cNvPr id="18" name="Text 16"/>
          <p:cNvSpPr/>
          <p:nvPr/>
        </p:nvSpPr>
        <p:spPr>
          <a:xfrm>
            <a:off x="6858000" y="2314575"/>
            <a:ext cx="1709928" cy="180023"/>
          </a:xfrm>
          <a:prstGeom prst="rect">
            <a:avLst/>
          </a:prstGeom>
          <a:noFill/>
          <a:ln/>
        </p:spPr>
        <p:txBody>
          <a:bodyPr wrap="square" rtlCol="0" anchor="ctr"/>
          <a:lstStyle/>
          <a:p>
            <a:pPr algn="l" indent="0" marL="0">
              <a:lnSpc>
                <a:spcPts val="1500"/>
              </a:lnSpc>
              <a:buNone/>
            </a:pPr>
            <a:r>
              <a:rPr lang="en-US" sz="1500" b="1" dirty="0">
                <a:solidFill>
                  <a:srgbClr val="000000"/>
                </a:solidFill>
                <a:latin typeface="Plus Jakarta Sans SemiBold" pitchFamily="34" charset="0"/>
                <a:ea typeface="Plus Jakarta Sans SemiBold" pitchFamily="34" charset="-122"/>
                <a:cs typeface="Plus Jakarta Sans SemiBold" pitchFamily="34" charset="-120"/>
              </a:rPr>
              <a:t>Demand Prediction</a:t>
            </a:r>
            <a:endParaRPr lang="en-US" sz="1500" dirty="0"/>
          </a:p>
        </p:txBody>
      </p:sp>
      <p:sp>
        <p:nvSpPr>
          <p:cNvPr id="19" name="Text 17"/>
          <p:cNvSpPr/>
          <p:nvPr/>
        </p:nvSpPr>
        <p:spPr>
          <a:xfrm>
            <a:off x="6858000" y="2571750"/>
            <a:ext cx="1709928" cy="914400"/>
          </a:xfrm>
          <a:prstGeom prst="rect">
            <a:avLst/>
          </a:prstGeom>
          <a:noFill/>
          <a:ln/>
        </p:spPr>
        <p:txBody>
          <a:bodyPr wrap="square" rtlCol="0" anchor="t"/>
          <a:lstStyle/>
          <a:p>
            <a:pPr algn="l" indent="0" marL="0">
              <a:lnSpc>
                <a:spcPts val="900"/>
              </a:lnSpc>
              <a:buNone/>
            </a:pPr>
            <a:r>
              <a:rPr lang="en-US" sz="700" dirty="0">
                <a:solidFill>
                  <a:srgbClr val="000000"/>
                </a:solidFill>
                <a:latin typeface="Plus Jakarta Sans Light" pitchFamily="34" charset="0"/>
                <a:ea typeface="Plus Jakarta Sans Light" pitchFamily="34" charset="-122"/>
                <a:cs typeface="Plus Jakarta Sans Light" pitchFamily="34" charset="-120"/>
              </a:rPr>
              <a:t>Predicting future demand for skills requires analyzing business plans, market trends, and technological advancements. Forecasting the number of employees with these skills will allow effective planning and alignment with overall organizational targets.</a:t>
            </a:r>
            <a:endParaRPr lang="en-US" sz="700" dirty="0"/>
          </a:p>
        </p:txBody>
      </p:sp>
      <p:sp>
        <p:nvSpPr>
          <p:cNvPr id="20" name="Text 18"/>
          <p:cNvSpPr/>
          <p:nvPr/>
        </p:nvSpPr>
        <p:spPr>
          <a:xfrm>
            <a:off x="4663440" y="3307271"/>
            <a:ext cx="1709928" cy="180023"/>
          </a:xfrm>
          <a:prstGeom prst="rect">
            <a:avLst/>
          </a:prstGeom>
          <a:noFill/>
          <a:ln/>
        </p:spPr>
        <p:txBody>
          <a:bodyPr wrap="square" rtlCol="0" anchor="ctr"/>
          <a:lstStyle/>
          <a:p>
            <a:pPr indent="0" marL="0">
              <a:buNone/>
            </a:pPr>
            <a:r>
              <a:rPr lang="en-US" sz="800" dirty="0">
                <a:solidFill>
                  <a:srgbClr val="000000"/>
                </a:solidFill>
                <a:latin typeface="Plus Jakarta Sans Light" pitchFamily="34" charset="0"/>
                <a:ea typeface="Plus Jakarta Sans Light" pitchFamily="34" charset="-122"/>
                <a:cs typeface="Plus Jakarta Sans Light" pitchFamily="34" charset="-120"/>
              </a:rPr>
              <a:t>2026</a:t>
            </a:r>
            <a:endParaRPr lang="en-US" sz="800" dirty="0"/>
          </a:p>
        </p:txBody>
      </p:sp>
      <p:sp>
        <p:nvSpPr>
          <p:cNvPr id="21" name="Text 19"/>
          <p:cNvSpPr/>
          <p:nvPr/>
        </p:nvSpPr>
        <p:spPr>
          <a:xfrm>
            <a:off x="4663440" y="3600450"/>
            <a:ext cx="1709928" cy="180023"/>
          </a:xfrm>
          <a:prstGeom prst="rect">
            <a:avLst/>
          </a:prstGeom>
          <a:noFill/>
          <a:ln/>
        </p:spPr>
        <p:txBody>
          <a:bodyPr wrap="square" rtlCol="0" anchor="ctr"/>
          <a:lstStyle/>
          <a:p>
            <a:pPr indent="0" marL="0">
              <a:lnSpc>
                <a:spcPts val="1500"/>
              </a:lnSpc>
              <a:buNone/>
            </a:pPr>
            <a:r>
              <a:rPr lang="en-US" sz="1500" b="1" dirty="0">
                <a:solidFill>
                  <a:srgbClr val="000000"/>
                </a:solidFill>
                <a:latin typeface="Plus Jakarta Sans SemiBold" pitchFamily="34" charset="0"/>
                <a:ea typeface="Plus Jakarta Sans SemiBold" pitchFamily="34" charset="-122"/>
                <a:cs typeface="Plus Jakarta Sans SemiBold" pitchFamily="34" charset="-120"/>
              </a:rPr>
              <a:t>Supply Assessment</a:t>
            </a:r>
            <a:endParaRPr lang="en-US" sz="1500" dirty="0"/>
          </a:p>
        </p:txBody>
      </p:sp>
      <p:sp>
        <p:nvSpPr>
          <p:cNvPr id="22" name="Text 20"/>
          <p:cNvSpPr/>
          <p:nvPr/>
        </p:nvSpPr>
        <p:spPr>
          <a:xfrm>
            <a:off x="4663440" y="3857625"/>
            <a:ext cx="1709928" cy="914400"/>
          </a:xfrm>
          <a:prstGeom prst="rect">
            <a:avLst/>
          </a:prstGeom>
          <a:noFill/>
          <a:ln/>
        </p:spPr>
        <p:txBody>
          <a:bodyPr wrap="square" rtlCol="0" anchor="t"/>
          <a:lstStyle/>
          <a:p>
            <a:pPr indent="0" marL="0">
              <a:lnSpc>
                <a:spcPts val="900"/>
              </a:lnSpc>
              <a:buNone/>
            </a:pPr>
            <a:r>
              <a:rPr lang="en-US" sz="700" dirty="0">
                <a:solidFill>
                  <a:srgbClr val="000000"/>
                </a:solidFill>
                <a:latin typeface="Plus Jakarta Sans Light" pitchFamily="34" charset="0"/>
                <a:ea typeface="Plus Jakarta Sans Light" pitchFamily="34" charset="-122"/>
                <a:cs typeface="Plus Jakarta Sans Light" pitchFamily="34" charset="-120"/>
              </a:rPr>
              <a:t>Assess current internal talent. Identify existing skills, and evaluate potential internal supply through promotions, transfers, and retirements. Recognize skill gaps and develop strategies to address them efficiently. This involves a robust talent review.</a:t>
            </a:r>
            <a:endParaRPr lang="en-US" sz="7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(16:9)</PresentationFormat>
  <Paragraphs>0</Paragraphs>
  <Slides>13</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Company>PptxGenJS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PptxGenJS Presentation</dc:title>
  <dc:subject>PptxGenJS Presentation</dc:subject>
  <dc:creator>PptxGenJS</dc:creator>
  <cp:lastModifiedBy>PptxGenJS</cp:lastModifiedBy>
  <cp:revision>1</cp:revision>
  <dcterms:created xsi:type="dcterms:W3CDTF">2025-05-03T16:26:41Z</dcterms:created>
  <dcterms:modified xsi:type="dcterms:W3CDTF">2025-05-03T16:26:41Z</dcterms:modified>
</cp:coreProperties>
</file>