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Unlocking Innovation: The Scientific Method in Action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July 2025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Smarter Packaging, Less Waste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274320" y="1028700"/>
            <a:ext cx="20574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Benefits Galore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3931920" y="1105853"/>
            <a:ext cx="365760" cy="360045"/>
          </a:xfrm>
          <a:prstGeom prst="ellipse">
            <a:avLst/>
          </a:prstGeom>
          <a:solidFill>
            <a:srgbClr val="0A9C85"/>
          </a:solidFill>
          <a:ln w="12700">
            <a:solidFill>
              <a:srgbClr val="0A9C85"/>
            </a:solidFill>
            <a:prstDash val="solid"/>
          </a:ln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1167575"/>
            <a:ext cx="182880" cy="20574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65760" y="1645920"/>
            <a:ext cx="3931920" cy="2777490"/>
          </a:xfrm>
          <a:prstGeom prst="roundRect">
            <a:avLst>
              <a:gd name="adj" fmla="val 3292"/>
            </a:avLst>
          </a:prstGeom>
          <a:solidFill>
            <a:srgbClr val="E6FFE7"/>
          </a:solidFill>
          <a:ln w="12700">
            <a:solidFill>
              <a:srgbClr val="A9A9A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63440" y="1028700"/>
            <a:ext cx="2532888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Potential Drawbacks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8321040" y="1105853"/>
            <a:ext cx="365760" cy="360045"/>
          </a:xfrm>
          <a:prstGeom prst="ellipse">
            <a:avLst/>
          </a:prstGeom>
          <a:solidFill>
            <a:srgbClr val="DA2828"/>
          </a:solidFill>
          <a:ln w="12700">
            <a:solidFill>
              <a:srgbClr val="DA2828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0" y="1183005"/>
            <a:ext cx="182880" cy="20574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4754880" y="1645920"/>
            <a:ext cx="3931920" cy="2777490"/>
          </a:xfrm>
          <a:prstGeom prst="roundRect">
            <a:avLst>
              <a:gd name="adj" fmla="val 3292"/>
            </a:avLst>
          </a:prstGeom>
          <a:solidFill>
            <a:srgbClr val="E6FFE7"/>
          </a:solidFill>
          <a:ln w="12700">
            <a:solidFill>
              <a:srgbClr val="A9A9A9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365760" y="2057400"/>
            <a:ext cx="33832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Significantly reduces food spoilage, leading to less waste in homes and businesses, boosting environmental sustainability.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Extends product shelf life, offering consumers more time to use food and reducing the pressure to consume quickly.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Potentially lowers costs for consumers and retailers due to decreased waste and more efficient inventory management overall.</a:t>
            </a:r>
            <a:endParaRPr lang="en-US" sz="1000" dirty="0"/>
          </a:p>
        </p:txBody>
      </p:sp>
      <p:sp>
        <p:nvSpPr>
          <p:cNvPr id="12" name="Text 8"/>
          <p:cNvSpPr/>
          <p:nvPr/>
        </p:nvSpPr>
        <p:spPr>
          <a:xfrm>
            <a:off x="4754880" y="2057400"/>
            <a:ext cx="33832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Development and implementation of new packaging technologies can be initially expensive, impacting product pricing and accessibility.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Consumer acceptance might be slow if packaging looks different or requires altered storage habits, affecting product adoption.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Concerns about the environmental impact of new packaging materials (e.g., recyclability, biodegradability) needs careful consideration.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Smart Grid: Solar Boost</a:t>
            </a:r>
            <a:endParaRPr lang="en-US" sz="33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0158"/>
            <a:ext cx="2560320" cy="1285875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60158"/>
            <a:ext cx="2560320" cy="1285875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260158"/>
            <a:ext cx="2560320" cy="1285875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674620"/>
            <a:ext cx="2560320" cy="1285875"/>
          </a:xfrm>
          <a:prstGeom prst="rect">
            <a:avLst/>
          </a:prstGeom>
        </p:spPr>
      </p:pic>
      <p:pic>
        <p:nvPicPr>
          <p:cNvPr id="7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2674620"/>
            <a:ext cx="2560320" cy="1285875"/>
          </a:xfrm>
          <a:prstGeom prst="rect">
            <a:avLst/>
          </a:prstGeom>
        </p:spPr>
      </p:pic>
      <p:pic>
        <p:nvPicPr>
          <p:cNvPr id="8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2674620"/>
            <a:ext cx="2560320" cy="1285875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548640" y="205740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Grid Efficiency</a:t>
            </a:r>
            <a:endParaRPr lang="en-US" sz="1500" dirty="0"/>
          </a:p>
        </p:txBody>
      </p:sp>
      <p:sp>
        <p:nvSpPr>
          <p:cNvPr id="10" name="Text 2"/>
          <p:cNvSpPr/>
          <p:nvPr/>
        </p:nvSpPr>
        <p:spPr>
          <a:xfrm>
            <a:off x="3291840" y="205740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Solar Adoption</a:t>
            </a:r>
            <a:endParaRPr lang="en-US" sz="1500" dirty="0"/>
          </a:p>
        </p:txBody>
      </p:sp>
      <p:sp>
        <p:nvSpPr>
          <p:cNvPr id="11" name="Text 3"/>
          <p:cNvSpPr/>
          <p:nvPr/>
        </p:nvSpPr>
        <p:spPr>
          <a:xfrm>
            <a:off x="6035040" y="205740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Energy Waste</a:t>
            </a:r>
            <a:endParaRPr lang="en-US" sz="1500" dirty="0"/>
          </a:p>
        </p:txBody>
      </p:sp>
      <p:sp>
        <p:nvSpPr>
          <p:cNvPr id="12" name="Text 4"/>
          <p:cNvSpPr/>
          <p:nvPr/>
        </p:nvSpPr>
        <p:spPr>
          <a:xfrm>
            <a:off x="548640" y="3471863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Peak Reduction</a:t>
            </a:r>
            <a:endParaRPr lang="en-US" sz="1500" dirty="0"/>
          </a:p>
        </p:txBody>
      </p:sp>
      <p:sp>
        <p:nvSpPr>
          <p:cNvPr id="13" name="Text 5"/>
          <p:cNvSpPr/>
          <p:nvPr/>
        </p:nvSpPr>
        <p:spPr>
          <a:xfrm>
            <a:off x="3291840" y="3471863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Cost Savings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6035040" y="3471863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User Engagement</a:t>
            </a:r>
            <a:endParaRPr lang="en-US" sz="1500" dirty="0"/>
          </a:p>
        </p:txBody>
      </p:sp>
      <p:sp>
        <p:nvSpPr>
          <p:cNvPr id="15" name="Text 7"/>
          <p:cNvSpPr/>
          <p:nvPr/>
        </p:nvSpPr>
        <p:spPr>
          <a:xfrm>
            <a:off x="548640" y="1388745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15%</a:t>
            </a:r>
            <a:endParaRPr lang="en-US" sz="2100" dirty="0"/>
          </a:p>
        </p:txBody>
      </p:sp>
      <p:sp>
        <p:nvSpPr>
          <p:cNvPr id="16" name="Text 8"/>
          <p:cNvSpPr/>
          <p:nvPr/>
        </p:nvSpPr>
        <p:spPr>
          <a:xfrm>
            <a:off x="3291840" y="1388745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2x</a:t>
            </a:r>
            <a:endParaRPr lang="en-US" sz="2100" dirty="0"/>
          </a:p>
        </p:txBody>
      </p:sp>
      <p:sp>
        <p:nvSpPr>
          <p:cNvPr id="17" name="Text 9"/>
          <p:cNvSpPr/>
          <p:nvPr/>
        </p:nvSpPr>
        <p:spPr>
          <a:xfrm>
            <a:off x="6035040" y="1388745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30%</a:t>
            </a:r>
            <a:endParaRPr lang="en-US" sz="2100" dirty="0"/>
          </a:p>
        </p:txBody>
      </p:sp>
      <p:sp>
        <p:nvSpPr>
          <p:cNvPr id="18" name="Text 10"/>
          <p:cNvSpPr/>
          <p:nvPr/>
        </p:nvSpPr>
        <p:spPr>
          <a:xfrm>
            <a:off x="548640" y="2803208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1.2k</a:t>
            </a:r>
            <a:endParaRPr lang="en-US" sz="2100" dirty="0"/>
          </a:p>
        </p:txBody>
      </p:sp>
      <p:sp>
        <p:nvSpPr>
          <p:cNvPr id="19" name="Text 11"/>
          <p:cNvSpPr/>
          <p:nvPr/>
        </p:nvSpPr>
        <p:spPr>
          <a:xfrm>
            <a:off x="3291840" y="2803208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1$</a:t>
            </a:r>
            <a:endParaRPr lang="en-US" sz="2100" dirty="0"/>
          </a:p>
        </p:txBody>
      </p:sp>
      <p:sp>
        <p:nvSpPr>
          <p:cNvPr id="20" name="Text 12"/>
          <p:cNvSpPr/>
          <p:nvPr/>
        </p:nvSpPr>
        <p:spPr>
          <a:xfrm>
            <a:off x="6035040" y="2803208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4%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Teletherapy: Mental Healthcare's Future?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274320" y="1028700"/>
            <a:ext cx="146304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The Upside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3931920" y="1105853"/>
            <a:ext cx="365760" cy="360045"/>
          </a:xfrm>
          <a:prstGeom prst="ellipse">
            <a:avLst/>
          </a:prstGeom>
          <a:solidFill>
            <a:srgbClr val="0A9C85"/>
          </a:solidFill>
          <a:ln w="12700">
            <a:solidFill>
              <a:srgbClr val="0A9C85"/>
            </a:solidFill>
            <a:prstDash val="solid"/>
          </a:ln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1167575"/>
            <a:ext cx="182880" cy="20574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65760" y="1645920"/>
            <a:ext cx="3931920" cy="2777490"/>
          </a:xfrm>
          <a:prstGeom prst="roundRect">
            <a:avLst>
              <a:gd name="adj" fmla="val 3292"/>
            </a:avLst>
          </a:prstGeom>
          <a:solidFill>
            <a:srgbClr val="E6FFE7"/>
          </a:solidFill>
          <a:ln w="12700">
            <a:solidFill>
              <a:srgbClr val="A9A9A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63440" y="1028700"/>
            <a:ext cx="1700784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The Downside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8321040" y="1105853"/>
            <a:ext cx="365760" cy="360045"/>
          </a:xfrm>
          <a:prstGeom prst="ellipse">
            <a:avLst/>
          </a:prstGeom>
          <a:solidFill>
            <a:srgbClr val="DA2828"/>
          </a:solidFill>
          <a:ln w="12700">
            <a:solidFill>
              <a:srgbClr val="DA2828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0" y="1183005"/>
            <a:ext cx="182880" cy="20574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4754880" y="1645920"/>
            <a:ext cx="3931920" cy="2777490"/>
          </a:xfrm>
          <a:prstGeom prst="roundRect">
            <a:avLst>
              <a:gd name="adj" fmla="val 3292"/>
            </a:avLst>
          </a:prstGeom>
          <a:solidFill>
            <a:srgbClr val="E6FFE7"/>
          </a:solidFill>
          <a:ln w="12700">
            <a:solidFill>
              <a:srgbClr val="A9A9A9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365760" y="2057400"/>
            <a:ext cx="33832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Increased accessibility for individuals in remote areas or with mobility limitations, broadening treatment reach significantly.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Offers greater convenience and flexibility with scheduling, potentially leading to improved adherence to therapy sessions.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Can reduce the stigma associated with seeking mental health treatment, encouraging more people to seek help discreetly.</a:t>
            </a:r>
            <a:endParaRPr lang="en-US" sz="1000" dirty="0"/>
          </a:p>
        </p:txBody>
      </p:sp>
      <p:sp>
        <p:nvSpPr>
          <p:cNvPr id="12" name="Text 8"/>
          <p:cNvSpPr/>
          <p:nvPr/>
        </p:nvSpPr>
        <p:spPr>
          <a:xfrm>
            <a:off x="4754880" y="2057400"/>
            <a:ext cx="33832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Concerns regarding data privacy and security, requiring robust measures to protect sensitive patient information during virtual sessions.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Potential for technological barriers and digital literacy gaps, limiting access for some individuals and requiring technical support.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in establishing a strong therapeutic relationship remotely, potentially impacting the effectiveness of treatment for some.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Vertical Farming: Cultivating the Future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457200" y="133731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Yield Increase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457200" y="221170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Land Usage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57200" y="308610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Water Consumption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57200" y="396049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Energy Usage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7315200" y="1260158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315200" y="2134553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315200" y="3008948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315200" y="3883343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315200" y="126015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70%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315200" y="213455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95%↓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7315200" y="300894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80%↓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7315200" y="388334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30%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Innovation: The Scientific Method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Problem Solving Roadmap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Deep Dive Discovery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Hypothesis Power-Up!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Experimentation: Data-Driven Decisions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Data-Driven Decisions: Interpreting Results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Smarter Packaging, Less Waste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Smart Grid: Solar Boost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Teletherapy: Mental Healthcare's Future?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Vertical Farming: Cultivating the Future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Innovation: The Scientific Method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457200" y="133731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Experiment Success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457200" y="221170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Hypothesis Tested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57200" y="308610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Peer Reviews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57200" y="396049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Innovation Rate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7315200" y="1260158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315200" y="2134553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315200" y="3008948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315200" y="3883343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315200" y="126015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85%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315200" y="213455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2k+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7315200" y="300894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500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7315200" y="388334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25%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Problem Solving Roadmap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77724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Clearly articulate the challenge. What issue needs addressing? What are its key characteristics and impact?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Dig deep to identify the underlying cause of the problem, not just the symptoms we see.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Generate a wide range of potential solutions. Encourage creativity and think outside the box for options.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Assess each potential solution's feasibility, cost, and potential impact. Weigh the pros and cons carefully.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Deep Dive Discovery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274320" y="1028700"/>
            <a:ext cx="1700784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Key Benefits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3931920" y="1105853"/>
            <a:ext cx="365760" cy="360045"/>
          </a:xfrm>
          <a:prstGeom prst="ellipse">
            <a:avLst/>
          </a:prstGeom>
          <a:solidFill>
            <a:srgbClr val="0A9C85"/>
          </a:solidFill>
          <a:ln w="12700">
            <a:solidFill>
              <a:srgbClr val="0A9C85"/>
            </a:solidFill>
            <a:prstDash val="solid"/>
          </a:ln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1167575"/>
            <a:ext cx="182880" cy="20574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65760" y="1645920"/>
            <a:ext cx="3931920" cy="2777490"/>
          </a:xfrm>
          <a:prstGeom prst="roundRect">
            <a:avLst>
              <a:gd name="adj" fmla="val 3292"/>
            </a:avLst>
          </a:prstGeom>
          <a:solidFill>
            <a:srgbClr val="E6FFE7"/>
          </a:solidFill>
          <a:ln w="12700">
            <a:solidFill>
              <a:srgbClr val="A9A9A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63440" y="1028700"/>
            <a:ext cx="20574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Potential Risks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8321040" y="1105853"/>
            <a:ext cx="365760" cy="360045"/>
          </a:xfrm>
          <a:prstGeom prst="ellipse">
            <a:avLst/>
          </a:prstGeom>
          <a:solidFill>
            <a:srgbClr val="DA2828"/>
          </a:solidFill>
          <a:ln w="12700">
            <a:solidFill>
              <a:srgbClr val="DA2828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0" y="1183005"/>
            <a:ext cx="182880" cy="20574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4754880" y="1645920"/>
            <a:ext cx="3931920" cy="2777490"/>
          </a:xfrm>
          <a:prstGeom prst="roundRect">
            <a:avLst>
              <a:gd name="adj" fmla="val 3292"/>
            </a:avLst>
          </a:prstGeom>
          <a:solidFill>
            <a:srgbClr val="E6FFE7"/>
          </a:solidFill>
          <a:ln w="12700">
            <a:solidFill>
              <a:srgbClr val="A9A9A9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365760" y="2057400"/>
            <a:ext cx="33832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Comprehensive understanding of the problem and its nuances, leading to better-informed decisions.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Identification of existing solutions that can be adapted or improved upon, saving time and resources.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Data-driven insights that validate assumptions and guide the development of effective strategies.</a:t>
            </a:r>
            <a:endParaRPr lang="en-US" sz="1000" dirty="0"/>
          </a:p>
        </p:txBody>
      </p:sp>
      <p:sp>
        <p:nvSpPr>
          <p:cNvPr id="12" name="Text 8"/>
          <p:cNvSpPr/>
          <p:nvPr/>
        </p:nvSpPr>
        <p:spPr>
          <a:xfrm>
            <a:off x="4754880" y="2057400"/>
            <a:ext cx="33832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Extensive research can be time-consuming and resource-intensive, potentially delaying project timelines.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Overwhelming amounts of information may lead to analysis paralysis and difficulty in prioritizing findings.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Reliance on existing data may create biases and limit the exploration of novel or unconventional solutions.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Hypothesis Power-Up!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77724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Deeply understand the core problem before attempting to formulate your hypothesis effectively.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Develop a clear explanation, linking cause and effect to form a testable statement.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Accurately predict experiment or intervention outcomes based on your crafted explanation.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Ensure the hypothesis can be tested through experiments; data is crucial for validation.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Experimentation: Data-Driven Decisions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457200" y="133731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P-Value Threshold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457200" y="221170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Sample Size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57200" y="308610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Conversion Lift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57200" y="396049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Confidence Interval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7315200" y="1260158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315200" y="2134553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315200" y="3008948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315200" y="3883343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315200" y="126015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0.05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315200" y="213455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2500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7315200" y="300894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15%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7315200" y="388334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95%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Data-Driven Decisions: Interpreting Results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77724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Thoroughly examine collected data, identifying patterns and anomalies that stand out during initial analysis.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Compare the analyzed data with the initial hypothesis, noting areas of alignment and discrepancies observed.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Identify evidence that supports the hypothesis, quantifying its strength and relevance to the original question.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Look for evidence that refutes the hypothesis, pinpointing weaknesses and potential alternative explanations needed.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2025-07-01T16:00:57Z</dcterms:created>
  <dcterms:modified xsi:type="dcterms:W3CDTF">2025-07-01T16:00:57Z</dcterms:modified>
</cp:coreProperties>
</file>