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3" Type="http://schemas.openxmlformats.org/officeDocument/2006/relationships/image" Target="../media/image-10-2.png"/><Relationship Id="rId4" Type="http://schemas.openxmlformats.org/officeDocument/2006/relationships/image" Target="../media/image-10-2.png"/><Relationship Id="rId5" Type="http://schemas.openxmlformats.org/officeDocument/2006/relationships/image" Target="../media/image-10-2.png"/><Relationship Id="rId6" Type="http://schemas.openxmlformats.org/officeDocument/2006/relationships/image" Target="../media/image-10-6.png"/><Relationship Id="rId7" Type="http://schemas.openxmlformats.org/officeDocument/2006/relationships/image" Target="../media/image-10-6.png"/><Relationship Id="rId8" Type="http://schemas.openxmlformats.org/officeDocument/2006/relationships/image" Target="../media/image-10-6.png"/><Relationship Id="rId9" Type="http://schemas.openxmlformats.org/officeDocument/2006/relationships/image" Target="../media/image-10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image" Target="../media/image-13-2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png"/><Relationship Id="rId3" Type="http://schemas.openxmlformats.org/officeDocument/2006/relationships/image" Target="../media/image-4-2.png"/><Relationship Id="rId4" Type="http://schemas.openxmlformats.org/officeDocument/2006/relationships/image" Target="../media/image-4-2.png"/><Relationship Id="rId5" Type="http://schemas.openxmlformats.org/officeDocument/2006/relationships/image" Target="../media/image-4-2.png"/><Relationship Id="rId6" Type="http://schemas.openxmlformats.org/officeDocument/2006/relationships/image" Target="../media/image-4-6.png"/><Relationship Id="rId7" Type="http://schemas.openxmlformats.org/officeDocument/2006/relationships/image" Target="../media/image-4-6.png"/><Relationship Id="rId8" Type="http://schemas.openxmlformats.org/officeDocument/2006/relationships/image" Target="../media/image-4-6.png"/><Relationship Id="rId9" Type="http://schemas.openxmlformats.org/officeDocument/2006/relationships/image" Target="../media/image-4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2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2.png"/><Relationship Id="rId4" Type="http://schemas.openxmlformats.org/officeDocument/2006/relationships/image" Target="../media/image-6-2.png"/><Relationship Id="rId5" Type="http://schemas.openxmlformats.org/officeDocument/2006/relationships/image" Target="../media/image-6-2.png"/><Relationship Id="rId6" Type="http://schemas.openxmlformats.org/officeDocument/2006/relationships/image" Target="../media/image-6-6.png"/><Relationship Id="rId7" Type="http://schemas.openxmlformats.org/officeDocument/2006/relationships/image" Target="../media/image-6-6.png"/><Relationship Id="rId8" Type="http://schemas.openxmlformats.org/officeDocument/2006/relationships/image" Target="../media/image-6-6.png"/><Relationship Id="rId9" Type="http://schemas.openxmlformats.org/officeDocument/2006/relationships/image" Target="../media/image-6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image" Target="../media/image-7-2.png"/><Relationship Id="rId4" Type="http://schemas.openxmlformats.org/officeDocument/2006/relationships/image" Target="../media/image-7-2.png"/><Relationship Id="rId5" Type="http://schemas.openxmlformats.org/officeDocument/2006/relationships/image" Target="../media/image-7-2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png"/><Relationship Id="rId3" Type="http://schemas.openxmlformats.org/officeDocument/2006/relationships/image" Target="../media/image-8-2.png"/><Relationship Id="rId4" Type="http://schemas.openxmlformats.org/officeDocument/2006/relationships/image" Target="../media/image-8-2.png"/><Relationship Id="rId5" Type="http://schemas.openxmlformats.org/officeDocument/2006/relationships/image" Target="../media/image-8-2.png"/><Relationship Id="rId6" Type="http://schemas.openxmlformats.org/officeDocument/2006/relationships/image" Target="../media/image-8-6.png"/><Relationship Id="rId7" Type="http://schemas.openxmlformats.org/officeDocument/2006/relationships/image" Target="../media/image-8-6.png"/><Relationship Id="rId8" Type="http://schemas.openxmlformats.org/officeDocument/2006/relationships/image" Target="../media/image-8-6.png"/><Relationship Id="rId9" Type="http://schemas.openxmlformats.org/officeDocument/2006/relationships/image" Target="../media/image-8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264712/pexels-photo-33264712.jpeg?auto=compress&amp;cs=tinysrgb&amp;fit=crop&amp;h=1200&amp;w=800" TargetMode="External"/><Relationship Id="rId1" Type="http://schemas.openxmlformats.org/officeDocument/2006/relationships/image" Target="../media/Slide-9-image-1.png"/><Relationship Id="rId2" Type="http://schemas.openxmlformats.org/officeDocument/2006/relationships/image" Target="../media/image-9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Unlocking the Mysteries of Puberty and Adolescence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Exploring transitions, physical changes, and key factors shaping adolescent health and development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Factors Shaping Adolescent Health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External Factors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Protective Elements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Social Influences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Health Modifiers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Modifiable external factors impact adolescent health by offering ways to promote positive changes and mitigate risks.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Protective elements like supportive environments help shield adolescents from harm and foster healthy development and behaviors.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Social influences from peers and family play key roles in shaping adolescent decisions, behaviors, and overall health outcomes.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Modifiable health factors enable interventions that enhance adolescent well-being and prevent developmental challenges effectively.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Fostering Healthy Behaviors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Protective factors act as shields against risks, building resilience and encouraging positive life choices for overall well-being.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Positive family environments offer emotional support and stability, nurturing healthy behaviors and strong relationships among members.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School support provides resources and guidance, helping students overcome challenges and adopt behaviors that promote academic and personal success.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Self-expression opportunities enable individuals to share ideas freely, boosting creativity and fostering habits that lead to emotional health.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Shaping Adolescent Futures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Social norms set behavioral standards that guide adolescents' choices, influencing their social integration and recovery from challenges.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Family bonds provide emotional support and stability, significantly impacting adolescents' mental health and long-term recovery outcomes.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Peer relationships foster social skills and identity, playing a key role in adolescents' emotional development and recovery processes.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Government policies on youth programs offer resources that shape adolescents' access to education and aid in their overall recovery journeys.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Gender Dynamics in Youth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Recognizing gender differences in attention allows for tailored educational strategies, boosting engagement and academic success for adolescents.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Addressing gender disparities in nutrition promotes healthier growth, enabling better physical development and long-term well-being in young individuals.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Equalizing opportunities based on gender fosters empowerment, helping adolescents access careers and build confidence early in life.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Gender differences in attention can lead to unequal educational support, causing some adolescents to fall behind and experience frustration.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Disparities in nutrition based on gender may result in health issues, like malnutrition in girls, hindering their physical and cognitive growth.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Limited opportunities due to gender biases restrict career paths, leaving adolescents feeling undervalued and demotivated in their pursuits.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Adolescence: Transformative Journey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Adolescence Unfolded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Understanding Puberty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Adolescence Stages of Growth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Puberty's Physical Shifts in Girls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Boys' Remarkable Physical Transformations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Factors Shaping Adolescent Health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Fostering Healthy Behaviors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Shaping Adolescent Futures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Gender Dynamics in Youth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Adolescence: Transformative Journey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Transition Phase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Body Changes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Physiological Shifts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Psychological Developments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Adolescence marks the key shift from childhood to adulthood, involving rapid and profound changes in multiple life aspects.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Rapid body changes during adolescence include growth spurts and physical developments that shape the transition to maturity.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Adolescence features physiological alterations like hormonal fluctuations, impacting bodily functions and overall health significantly.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Psychological changes in adolescence involve evolving cognitive skills, emotional responses, and identity exploration for personal growth.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Adolescence Unfolded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Biological changes promote physical growth and health, enhancing strength and cognitive abilities for better daily functioning.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Social changes foster independence, helping teens build relationships and develop essential life skills for future success.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These transformations encourage self-discovery, allowing individuals to explore interests and build a strong personal identity.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Biological shifts can cause hormonal imbalances, leading to acne, mood swings, and potential health issues during this phase.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Social pressures often result in identity confusion, making it hard for teens to navigate societal expectations and peer influences.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Emotional volatility from these changes may increase stress, anxiety, and conflicts in family and social relationships.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Understanding Puberty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What is Puberty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Physical Developments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Early Adolescence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Age Range Focus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Puberty is the process of physical developments occurring in the early half of adolescence, typically for ages 10 to 19.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During puberty, individuals undergo various physical changes like growth spurts in the early adolescent phase from ages 10 to 19.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early half of adolescence involves puberty's physical transformations, generally affecting people aged 10 through 19 years old.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Puberty typically spans ages 10 to 19, emphasizing physical developments in the initial stages of adolescent growth and changes.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41148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Adolescence Stages of Growth</a:t>
            </a:r>
            <a:endParaRPr lang="en-US" sz="2300" dirty="0"/>
          </a:p>
        </p:txBody>
      </p:sp>
      <p:sp>
        <p:nvSpPr>
          <p:cNvPr id="3" name="Shape 1"/>
          <p:cNvSpPr/>
          <p:nvPr/>
        </p:nvSpPr>
        <p:spPr>
          <a:xfrm>
            <a:off x="822960" y="1388745"/>
            <a:ext cx="7772400" cy="0"/>
          </a:xfrm>
          <a:prstGeom prst="line">
            <a:avLst/>
          </a:prstGeom>
          <a:noFill/>
          <a:ln w="12700">
            <a:solidFill>
              <a:srgbClr val="939393"/>
            </a:solidFill>
            <a:prstDash val="lgDash"/>
          </a:ln>
        </p:spPr>
      </p:sp>
      <p:sp>
        <p:nvSpPr>
          <p:cNvPr id="4" name="Shape 2"/>
          <p:cNvSpPr/>
          <p:nvPr/>
        </p:nvSpPr>
        <p:spPr>
          <a:xfrm>
            <a:off x="1005840" y="1800225"/>
            <a:ext cx="1737360" cy="360045"/>
          </a:xfrm>
          <a:prstGeom prst="rect">
            <a:avLst/>
          </a:prstGeom>
          <a:solidFill>
            <a:srgbClr val="E7F7FC"/>
          </a:solidFill>
          <a:ln w="12700">
            <a:solidFill>
              <a:srgbClr val="E7F7F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9728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100584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033272" y="1347597"/>
            <a:ext cx="73152" cy="72009"/>
          </a:xfrm>
          <a:prstGeom prst="ellipse">
            <a:avLst/>
          </a:prstGeom>
          <a:solidFill>
            <a:srgbClr val="36BBE4"/>
          </a:solidFill>
          <a:ln w="12700">
            <a:solidFill>
              <a:srgbClr val="36BBE4"/>
            </a:solidFill>
            <a:prstDash val="solid"/>
          </a:ln>
        </p:spPr>
      </p:sp>
      <p:pic>
        <p:nvPicPr>
          <p:cNvPr id="8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160270"/>
            <a:ext cx="1737360" cy="216027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9728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Growth Spurt Emerges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109728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At around age 10, early adolescence begins with a rapid growth spurt, including increased height and weight. Puberty starts, bringing physical changes like body hair and hormonal shifts. Emotionally, individuals...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2926080" y="1800225"/>
            <a:ext cx="1737360" cy="360045"/>
          </a:xfrm>
          <a:prstGeom prst="rect">
            <a:avLst/>
          </a:prstGeom>
          <a:solidFill>
            <a:srgbClr val="F6EBFF"/>
          </a:solidFill>
          <a:ln w="12700">
            <a:solidFill>
              <a:srgbClr val="F6EBF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01752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292608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14FFF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2953512" y="1347597"/>
            <a:ext cx="73152" cy="72009"/>
          </a:xfrm>
          <a:prstGeom prst="ellipse">
            <a:avLst/>
          </a:prstGeom>
          <a:solidFill>
            <a:srgbClr val="B14FFF"/>
          </a:solidFill>
          <a:ln w="12700">
            <a:solidFill>
              <a:srgbClr val="B14FFF"/>
            </a:solidFill>
            <a:prstDash val="solid"/>
          </a:ln>
        </p:spPr>
      </p:sp>
      <p:pic>
        <p:nvPicPr>
          <p:cNvPr id="15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2160270"/>
            <a:ext cx="1737360" cy="216027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301752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Physical Changes Peak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301752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By age 12, still in early adolescence, physical transformations intensify with ongoing puberty effects like voice deepening in boys and menstrual cycles in girls. This period involves heightened emotional volatility...</a:t>
            </a:r>
            <a:endParaRPr lang="en-US" sz="900" dirty="0"/>
          </a:p>
        </p:txBody>
      </p:sp>
      <p:sp>
        <p:nvSpPr>
          <p:cNvPr id="18" name="Shape 14"/>
          <p:cNvSpPr/>
          <p:nvPr/>
        </p:nvSpPr>
        <p:spPr>
          <a:xfrm>
            <a:off x="4846320" y="1800225"/>
            <a:ext cx="1737360" cy="360045"/>
          </a:xfrm>
          <a:prstGeom prst="rect">
            <a:avLst/>
          </a:prstGeom>
          <a:solidFill>
            <a:srgbClr val="F1EEFD"/>
          </a:solidFill>
          <a:ln w="12700">
            <a:solidFill>
              <a:srgbClr val="F1EEFD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93776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14</a:t>
            </a:r>
            <a:endParaRPr lang="en-US" sz="1400" dirty="0"/>
          </a:p>
        </p:txBody>
      </p:sp>
      <p:sp>
        <p:nvSpPr>
          <p:cNvPr id="20" name="Shape 16"/>
          <p:cNvSpPr/>
          <p:nvPr/>
        </p:nvSpPr>
        <p:spPr>
          <a:xfrm>
            <a:off x="484632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5936E4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4873752" y="1347597"/>
            <a:ext cx="73152" cy="72009"/>
          </a:xfrm>
          <a:prstGeom prst="ellipse">
            <a:avLst/>
          </a:prstGeom>
          <a:solidFill>
            <a:srgbClr val="5936E4"/>
          </a:solidFill>
          <a:ln w="12700">
            <a:solidFill>
              <a:srgbClr val="5936E4"/>
            </a:solidFill>
            <a:prstDash val="solid"/>
          </a:ln>
        </p:spPr>
      </p:sp>
      <p:pic>
        <p:nvPicPr>
          <p:cNvPr id="22" name="Image 2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2160270"/>
            <a:ext cx="1737360" cy="2160270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493776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Identity Formation Intensifies</a:t>
            </a:r>
            <a:endParaRPr lang="en-US" sz="1300" dirty="0"/>
          </a:p>
        </p:txBody>
      </p:sp>
      <p:sp>
        <p:nvSpPr>
          <p:cNvPr id="24" name="Text 19"/>
          <p:cNvSpPr/>
          <p:nvPr/>
        </p:nvSpPr>
        <p:spPr>
          <a:xfrm>
            <a:off x="493776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At age 14, mid-adolescence focuses on identity development, where teens question their values and roles in society. This stage involves deeper emotional introspection and social interactions, often leading to conflicts...</a:t>
            </a:r>
            <a:endParaRPr lang="en-US" sz="900" dirty="0"/>
          </a:p>
        </p:txBody>
      </p:sp>
      <p:sp>
        <p:nvSpPr>
          <p:cNvPr id="25" name="Shape 20"/>
          <p:cNvSpPr/>
          <p:nvPr/>
        </p:nvSpPr>
        <p:spPr>
          <a:xfrm>
            <a:off x="6766560" y="1800225"/>
            <a:ext cx="1737360" cy="360045"/>
          </a:xfrm>
          <a:prstGeom prst="rect">
            <a:avLst/>
          </a:prstGeom>
          <a:solidFill>
            <a:srgbClr val="FFEFF7"/>
          </a:solidFill>
          <a:ln w="12700">
            <a:solidFill>
              <a:srgbClr val="FFEFF7"/>
            </a:solidFill>
            <a:prstDash val="solid"/>
          </a:ln>
        </p:spPr>
      </p:sp>
      <p:sp>
        <p:nvSpPr>
          <p:cNvPr id="26" name="Text 21"/>
          <p:cNvSpPr/>
          <p:nvPr/>
        </p:nvSpPr>
        <p:spPr>
          <a:xfrm>
            <a:off x="685800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17</a:t>
            </a:r>
            <a:endParaRPr lang="en-US" sz="1400" dirty="0"/>
          </a:p>
        </p:txBody>
      </p:sp>
      <p:sp>
        <p:nvSpPr>
          <p:cNvPr id="27" name="Shape 22"/>
          <p:cNvSpPr/>
          <p:nvPr/>
        </p:nvSpPr>
        <p:spPr>
          <a:xfrm>
            <a:off x="676656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E4368A"/>
            </a:solidFill>
            <a:prstDash val="solid"/>
          </a:ln>
        </p:spPr>
      </p:sp>
      <p:sp>
        <p:nvSpPr>
          <p:cNvPr id="28" name="Shape 23"/>
          <p:cNvSpPr/>
          <p:nvPr/>
        </p:nvSpPr>
        <p:spPr>
          <a:xfrm>
            <a:off x="6793992" y="1347597"/>
            <a:ext cx="73152" cy="72009"/>
          </a:xfrm>
          <a:prstGeom prst="ellipse">
            <a:avLst/>
          </a:prstGeom>
          <a:solidFill>
            <a:srgbClr val="E4368A"/>
          </a:solidFill>
          <a:ln w="12700">
            <a:solidFill>
              <a:srgbClr val="E4368A"/>
            </a:solidFill>
            <a:prstDash val="solid"/>
          </a:ln>
        </p:spPr>
      </p:sp>
      <p:pic>
        <p:nvPicPr>
          <p:cNvPr id="29" name="Image 3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60" y="2160270"/>
            <a:ext cx="1737360" cy="2160270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685800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Adult Traits Develop</a:t>
            </a:r>
            <a:endParaRPr lang="en-US" sz="1300" dirty="0"/>
          </a:p>
        </p:txBody>
      </p:sp>
      <p:sp>
        <p:nvSpPr>
          <p:cNvPr id="31" name="Text 25"/>
          <p:cNvSpPr/>
          <p:nvPr/>
        </p:nvSpPr>
        <p:spPr>
          <a:xfrm>
            <a:off x="685800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By age 17, late adolescence emphasizes acquiring adult-like traits, such as decision-making maturity and long-term planning. Individuals refine their identities, preparing for independence through education or work. Emotional stability improves,...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Puberty's Physical Shifts in Girls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Height Growth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Weight Increase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Breast Development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Pubic Hair Growth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Girls experience accelerated height gain during puberty, leading to significant stature increases and body proportion changes.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Accelerated weight gain in girls supports overall body development, aiding in building muscle and fat for a healthier adult form.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Breast development marks a key puberty stage in girls, involving tissue growth and shape evolution as hormones surge.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appearance of pubic hair in girls signals hormonal changes, contributing to body hair development in specific areas.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Boys' Remarkable Physical Transformations</a:t>
            </a:r>
            <a:endParaRPr lang="en-US" sz="2300" dirty="0"/>
          </a:p>
        </p:txBody>
      </p:sp>
      <p:pic>
        <p:nvPicPr>
          <p:cNvPr id="3" name="Image 0" descr="https://images.pexels.com/photos/33264712/pexels-photo-3326471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Boys experience accelerated height and weight gain during puberty, reshaping their bodies into more adult-like forms within a few years.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penis and testicles increase in size due to hormonal surges, preparing the reproductive system for future functions and maturity.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Pubic hair emerges and thickens around the genital area as hormones stimulate follicle growth, marking a key sign of puberty progression.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Facial hair begins as soft fuzz on the upper lip and chin, gradually becoming denser and more prominent with ongoing hormonal changes.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2025-08-07T10:57:38Z</dcterms:created>
  <dcterms:modified xsi:type="dcterms:W3CDTF">2025-08-07T10:57:38Z</dcterms:modified>
</cp:coreProperties>
</file>