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image" Target="../media/image-3-2.png"/><Relationship Id="rId4" Type="http://schemas.openxmlformats.org/officeDocument/2006/relationships/image" Target="../media/image-3-2.png"/><Relationship Id="rId5" Type="http://schemas.openxmlformats.org/officeDocument/2006/relationships/image" Target="../media/image-3-2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image" Target="../media/image-4-2.png"/><Relationship Id="rId3" Type="http://schemas.openxmlformats.org/officeDocument/2006/relationships/image" Target="../media/image-4-2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mages.pexels.com/photos/9301897/pexels-photo-9301897.jpeg?auto=compress&amp;cs=tinysrgb&amp;fit=crop&amp;h=1200&amp;w=800" TargetMode="External"/><Relationship Id="rId1" Type="http://schemas.openxmlformats.org/officeDocument/2006/relationships/image" Target="../media/Slide-7-image-1.png"/><Relationship Id="rId2" Type="http://schemas.openxmlformats.org/officeDocument/2006/relationships/image" Target="../media/image-7-2.jpe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828800" y="1800225"/>
            <a:ext cx="5486400" cy="10287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Revolutionizing Enterprise Workflows with AI Automation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2743200" y="2983230"/>
            <a:ext cx="36576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Eliminate manual inefficiencies and recapture millions in operational revenue with our intelligent automation platform.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76072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285875"/>
            <a:ext cx="3474720" cy="51435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64008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76072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09728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Breaking the Manual Cycle: The Automation Imperative</a:t>
            </a:r>
            <a:endParaRPr lang="en-US" sz="1400" dirty="0"/>
          </a:p>
        </p:txBody>
      </p:sp>
      <p:pic>
        <p:nvPicPr>
          <p:cNvPr id="7" name="Image 1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2057400"/>
            <a:ext cx="3474720" cy="514350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640080" y="216027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9" name="Text 5"/>
          <p:cNvSpPr/>
          <p:nvPr/>
        </p:nvSpPr>
        <p:spPr>
          <a:xfrm>
            <a:off x="576072" y="210883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1097280" y="210883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Scale Smarter: The AI Advantage</a:t>
            </a:r>
            <a:endParaRPr lang="en-US" sz="1400" dirty="0"/>
          </a:p>
        </p:txBody>
      </p:sp>
      <p:pic>
        <p:nvPicPr>
          <p:cNvPr id="11" name="Image 2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2828925"/>
            <a:ext cx="3474720" cy="514350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640080" y="293179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3" name="Text 8"/>
          <p:cNvSpPr/>
          <p:nvPr/>
        </p:nvSpPr>
        <p:spPr>
          <a:xfrm>
            <a:off x="576072" y="288036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</a:t>
            </a:r>
            <a:endParaRPr lang="en-US" sz="1400" dirty="0"/>
          </a:p>
        </p:txBody>
      </p:sp>
      <p:sp>
        <p:nvSpPr>
          <p:cNvPr id="14" name="Text 9"/>
          <p:cNvSpPr/>
          <p:nvPr/>
        </p:nvSpPr>
        <p:spPr>
          <a:xfrm>
            <a:off x="1097280" y="288036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$2.8M Transformation: Scaling Enterprise Value</a:t>
            </a:r>
            <a:endParaRPr lang="en-US" sz="1400" dirty="0"/>
          </a:p>
        </p:txBody>
      </p:sp>
      <p:pic>
        <p:nvPicPr>
          <p:cNvPr id="15" name="Image 3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600450"/>
            <a:ext cx="3474720" cy="514350"/>
          </a:xfrm>
          <a:prstGeom prst="rect">
            <a:avLst/>
          </a:prstGeom>
        </p:spPr>
      </p:pic>
      <p:sp>
        <p:nvSpPr>
          <p:cNvPr id="16" name="Shape 10"/>
          <p:cNvSpPr/>
          <p:nvPr/>
        </p:nvSpPr>
        <p:spPr>
          <a:xfrm>
            <a:off x="640080" y="3703320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17" name="Text 11"/>
          <p:cNvSpPr/>
          <p:nvPr/>
        </p:nvSpPr>
        <p:spPr>
          <a:xfrm>
            <a:off x="576072" y="3651885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</a:t>
            </a:r>
            <a:endParaRPr lang="en-US" sz="1400" dirty="0"/>
          </a:p>
        </p:txBody>
      </p:sp>
      <p:sp>
        <p:nvSpPr>
          <p:cNvPr id="18" name="Text 12"/>
          <p:cNvSpPr/>
          <p:nvPr/>
        </p:nvSpPr>
        <p:spPr>
          <a:xfrm>
            <a:off x="1097280" y="3651885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Standard of Excellence: Driving Measurable Enterprise Value</a:t>
            </a:r>
            <a:endParaRPr lang="en-US" sz="1400" dirty="0"/>
          </a:p>
        </p:txBody>
      </p:sp>
      <p:pic>
        <p:nvPicPr>
          <p:cNvPr id="19" name="Image 4" descr="https://djgurnpwsdoqjscwqbsj.supabase.co/storage/v1/object/public/presentation-templates-data/bullet-point4/TOC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1285875"/>
            <a:ext cx="3474720" cy="514350"/>
          </a:xfrm>
          <a:prstGeom prst="rect">
            <a:avLst/>
          </a:prstGeom>
        </p:spPr>
      </p:pic>
      <p:sp>
        <p:nvSpPr>
          <p:cNvPr id="20" name="Shape 13"/>
          <p:cNvSpPr/>
          <p:nvPr/>
        </p:nvSpPr>
        <p:spPr>
          <a:xfrm>
            <a:off x="4937760" y="1388745"/>
            <a:ext cx="320040" cy="308610"/>
          </a:xfrm>
          <a:prstGeom prst="ellipse">
            <a:avLst/>
          </a:prstGeom>
          <a:solidFill>
            <a:srgbClr val="5EBBAE"/>
          </a:solidFill>
          <a:ln w="12700">
            <a:solidFill>
              <a:srgbClr val="17A33E"/>
            </a:solidFill>
            <a:prstDash val="solid"/>
          </a:ln>
        </p:spPr>
      </p:sp>
      <p:sp>
        <p:nvSpPr>
          <p:cNvPr id="21" name="Text 14"/>
          <p:cNvSpPr/>
          <p:nvPr/>
        </p:nvSpPr>
        <p:spPr>
          <a:xfrm>
            <a:off x="4892040" y="1337310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</a:t>
            </a:r>
            <a:endParaRPr lang="en-US" sz="1400" dirty="0"/>
          </a:p>
        </p:txBody>
      </p:sp>
      <p:sp>
        <p:nvSpPr>
          <p:cNvPr id="22" name="Text 15"/>
          <p:cNvSpPr/>
          <p:nvPr/>
        </p:nvSpPr>
        <p:spPr>
          <a:xfrm>
            <a:off x="5394960" y="1337310"/>
            <a:ext cx="31089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Seamless Scale and Speed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6578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Breaking the Manual Cycle: The Automation Imperative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33731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Annual Revenue Loss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548640" y="221170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Overburdened Workforce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48640" y="30861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Weekly Manual Labor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48640" y="3960495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 Medium" pitchFamily="34" charset="0"/>
                <a:ea typeface="Plus Jakarta Sans Medium" pitchFamily="34" charset="-122"/>
                <a:cs typeface="Plus Jakarta Sans Medium" pitchFamily="34" charset="-120"/>
              </a:rPr>
              <a:t>Manual Cost Multiplier</a:t>
            </a:r>
            <a:endParaRPr lang="en-US" sz="1500" dirty="0"/>
          </a:p>
        </p:txBody>
      </p:sp>
      <p:pic>
        <p:nvPicPr>
          <p:cNvPr id="7" name="Image 0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2320" y="1260158"/>
            <a:ext cx="1371600" cy="411480"/>
          </a:xfrm>
          <a:prstGeom prst="rect">
            <a:avLst/>
          </a:prstGeom>
        </p:spPr>
      </p:pic>
      <p:pic>
        <p:nvPicPr>
          <p:cNvPr id="8" name="Image 1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2320" y="2134553"/>
            <a:ext cx="1371600" cy="411480"/>
          </a:xfrm>
          <a:prstGeom prst="rect">
            <a:avLst/>
          </a:prstGeom>
        </p:spPr>
      </p:pic>
      <p:pic>
        <p:nvPicPr>
          <p:cNvPr id="9" name="Image 2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2320" y="3008948"/>
            <a:ext cx="1371600" cy="411480"/>
          </a:xfrm>
          <a:prstGeom prst="rect">
            <a:avLst/>
          </a:prstGeom>
        </p:spPr>
      </p:pic>
      <p:pic>
        <p:nvPicPr>
          <p:cNvPr id="10" name="Image 3" descr="https://djgurnpwsdoqjscwqbsj.supabase.co/storage/v1/object/public/presentation-templates-data/custom3/box_metrics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3883343"/>
            <a:ext cx="1371600" cy="41148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7132320" y="126015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3.2M$</a:t>
            </a:r>
            <a:endParaRPr lang="en-US" sz="1500" dirty="0"/>
          </a:p>
        </p:txBody>
      </p:sp>
      <p:sp>
        <p:nvSpPr>
          <p:cNvPr id="12" name="Text 6"/>
          <p:cNvSpPr/>
          <p:nvPr/>
        </p:nvSpPr>
        <p:spPr>
          <a:xfrm>
            <a:off x="7132320" y="213455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67%</a:t>
            </a:r>
            <a:endParaRPr lang="en-US" sz="1500" dirty="0"/>
          </a:p>
        </p:txBody>
      </p:sp>
      <p:sp>
        <p:nvSpPr>
          <p:cNvPr id="13" name="Text 7"/>
          <p:cNvSpPr/>
          <p:nvPr/>
        </p:nvSpPr>
        <p:spPr>
          <a:xfrm>
            <a:off x="7132320" y="3008948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12h</a:t>
            </a:r>
            <a:endParaRPr lang="en-US" sz="1500" dirty="0"/>
          </a:p>
        </p:txBody>
      </p:sp>
      <p:sp>
        <p:nvSpPr>
          <p:cNvPr id="14" name="Text 8"/>
          <p:cNvSpPr/>
          <p:nvPr/>
        </p:nvSpPr>
        <p:spPr>
          <a:xfrm>
            <a:off x="7132320" y="3883343"/>
            <a:ext cx="1371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4.8x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565785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Scale Smarter: The AI Advantage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custom3/proscons-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1440180"/>
            <a:ext cx="3566160" cy="2931795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presentation-templates-data/custom3/proscons-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1440180"/>
            <a:ext cx="3566160" cy="2931795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822960" y="1543050"/>
            <a:ext cx="2743200" cy="48863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Strategic Benefits</a:t>
            </a:r>
            <a:endParaRPr lang="en-US" sz="1500" dirty="0"/>
          </a:p>
        </p:txBody>
      </p:sp>
      <p:sp>
        <p:nvSpPr>
          <p:cNvPr id="6" name="Shape 2"/>
          <p:cNvSpPr/>
          <p:nvPr/>
        </p:nvSpPr>
        <p:spPr>
          <a:xfrm>
            <a:off x="3749040" y="1568768"/>
            <a:ext cx="365760" cy="360045"/>
          </a:xfrm>
          <a:prstGeom prst="ellipse">
            <a:avLst/>
          </a:prstGeom>
          <a:solidFill>
            <a:srgbClr val="0A9C85"/>
          </a:solidFill>
          <a:ln w="12700">
            <a:solidFill>
              <a:srgbClr val="0A9C85"/>
            </a:solidFill>
            <a:prstDash val="solid"/>
          </a:ln>
        </p:spPr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0" y="1625346"/>
            <a:ext cx="182880" cy="205740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4754880" y="1543050"/>
            <a:ext cx="2743200" cy="48863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Implementation Challenges</a:t>
            </a:r>
            <a:endParaRPr lang="en-US" sz="1500" dirty="0"/>
          </a:p>
        </p:txBody>
      </p:sp>
      <p:sp>
        <p:nvSpPr>
          <p:cNvPr id="9" name="Shape 4"/>
          <p:cNvSpPr/>
          <p:nvPr/>
        </p:nvSpPr>
        <p:spPr>
          <a:xfrm>
            <a:off x="7680960" y="1568768"/>
            <a:ext cx="365760" cy="360045"/>
          </a:xfrm>
          <a:prstGeom prst="ellipse">
            <a:avLst/>
          </a:prstGeom>
          <a:solidFill>
            <a:srgbClr val="DA2828"/>
          </a:solidFill>
          <a:ln w="12700">
            <a:solidFill>
              <a:srgbClr val="DA2828"/>
            </a:solidFill>
            <a:prstDash val="solid"/>
          </a:ln>
        </p:spPr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1640777"/>
            <a:ext cx="182880" cy="205740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868680" y="2160270"/>
            <a:ext cx="3200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Automated workflow optimization reduces manual tasks by sixty percent, allowing your workforce to prioritize high-impact creative and strategic projects.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Implementing our platform triggers a 3.2x increase in team productivity, significantly accelerating operational output across all major business departments.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Rapid financial recovery is guaranteed with full return on investment achieved within six months, ensuring a sustainable digital transformation.</a:t>
            </a:r>
            <a:endParaRPr lang="en-US" sz="800" dirty="0"/>
          </a:p>
        </p:txBody>
      </p:sp>
      <p:sp>
        <p:nvSpPr>
          <p:cNvPr id="12" name="Text 6"/>
          <p:cNvSpPr/>
          <p:nvPr/>
        </p:nvSpPr>
        <p:spPr>
          <a:xfrm>
            <a:off x="4800600" y="2160270"/>
            <a:ext cx="3200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Initial implementation requires a significant upfront time commitment to integrate the AI platform seamlessly with existing legacy software systems.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Teams may experience a temporary learning curve as employees undergo necessary training to master new automated workflows and tools.</a:t>
            </a:r>
            <a:endParaRPr lang="en-US" sz="800" dirty="0"/>
          </a:p>
          <a:p>
            <a:pPr marL="342900" indent="-342900">
              <a:lnSpc>
                <a:spcPts val="12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8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Maintaining data privacy and security requires continuous monitoring and robust encryption protocols to protect sensitive corporate and customer information.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$2.8M Transformation: Scaling Enterprise Value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7772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Recapture $2.8 million in yearly overhead by eliminating manual inefficiencies and optimizing high-volume workflows across the entire organization.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Slash processing cycles from eight hours to just forty-five minutes, enabling immediate response times and enhanced organizational agility.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Achieve a 97% accuracy rate to minimize costly errors, ensuring reliable data integrity and superior compliance for global operations.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Deploy standardized automation across international markets to synchronize performance and drive consistent results throughout the global business landscape.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66865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Standard of Excellence: Driving Measurable Enterprise Value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48640" y="1285875"/>
            <a:ext cx="77724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Empowering over 450 global organizations with innovative solutions that drive operational excellence and sustainable growth across diverse industry sectors.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Maintaining a 94% retention rate by consistently delivering exceptional value and fostering long-term partnerships built on transparency and results.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Partnering with elite Fortune 500 companies to solve complex challenges through scalable technology and strategic expertise tailored for enterprises.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Delivering significant ROI with clients realizing an average of $4.2M in savings during their very first year of implementation.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28700"/>
            <a:ext cx="5029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Seamless Scale and Speed</a:t>
            </a:r>
            <a:endParaRPr lang="en-US" sz="2300" dirty="0"/>
          </a:p>
        </p:txBody>
      </p:sp>
      <p:pic>
        <p:nvPicPr>
          <p:cNvPr id="3" name="Image 0" descr="https://images.pexels.com/photos/9301897/pexels-photo-9301897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028700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035040" y="370332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3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Google</a:t>
            </a:r>
            <a:endParaRPr lang="en-US" sz="800" dirty="0"/>
          </a:p>
        </p:txBody>
      </p:sp>
      <p:sp>
        <p:nvSpPr>
          <p:cNvPr id="5" name="Text 2"/>
          <p:cNvSpPr/>
          <p:nvPr/>
        </p:nvSpPr>
        <p:spPr>
          <a:xfrm>
            <a:off x="548640" y="1543050"/>
            <a:ext cx="5029200" cy="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Ideal for small teams, this tier provides essential features to streamline workflows and boost productivity without breaking your budget.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Unlock advanced capabilities and enhanced support tailored for growing businesses seeking to optimize their operations and maximize overall team efficiency.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Experience custom-tailored solutions designed for large-scale organizations, featuring dedicated account management, robust security, and unlimited scalability for complex needs.</a:t>
            </a:r>
            <a:endParaRPr lang="en-US" sz="1200" dirty="0"/>
          </a:p>
          <a:p>
            <a:pPr marL="342900" indent="-342900">
              <a:lnSpc>
                <a:spcPts val="2000"/>
              </a:lnSpc>
              <a:spcAft>
                <a:spcPts val="12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Get up and running instantly with our streamlined onboarding process, ensuring your team starts seeing measurable results within days.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2026-03-06T05:20:06Z</dcterms:created>
  <dcterms:modified xsi:type="dcterms:W3CDTF">2026-03-06T05:20:06Z</dcterms:modified>
</cp:coreProperties>
</file>