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notesMasterIdLst>
    <p:notesMasterId r:id="rId16"/>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Slide-10-image-1.png"/><Relationship Id="rId2" Type="http://schemas.openxmlformats.org/officeDocument/2006/relationships/image" Target="../media/image-10-2.png"/><Relationship Id="rId3" Type="http://schemas.openxmlformats.org/officeDocument/2006/relationships/image" Target="../media/image-10-2.png"/><Relationship Id="rId4" Type="http://schemas.openxmlformats.org/officeDocument/2006/relationships/image" Target="../media/image-10-2.png"/><Relationship Id="rId5" Type="http://schemas.openxmlformats.org/officeDocument/2006/relationships/image" Target="../media/image-10-2.png"/><Relationship Id="rId6" Type="http://schemas.openxmlformats.org/officeDocument/2006/relationships/slideLayout" Target="../slideLayouts/slideLayout2.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Slide-11-image-1.png"/><Relationship Id="rId2" Type="http://schemas.openxmlformats.org/officeDocument/2006/relationships/image" Target="../media/image-11-2.png"/><Relationship Id="rId3" Type="http://schemas.openxmlformats.org/officeDocument/2006/relationships/image" Target="../media/image-11-2.png"/><Relationship Id="rId4" Type="http://schemas.openxmlformats.org/officeDocument/2006/relationships/image" Target="../media/image-11-2.png"/><Relationship Id="rId5" Type="http://schemas.openxmlformats.org/officeDocument/2006/relationships/image" Target="../media/image-11-2.png"/><Relationship Id="rId6" Type="http://schemas.openxmlformats.org/officeDocument/2006/relationships/slideLayout" Target="../slideLayouts/slideLayout2.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Slide-12-image-1.png"/><Relationship Id="rId2" Type="http://schemas.openxmlformats.org/officeDocument/2006/relationships/image" Target="../media/image-12-2.png"/><Relationship Id="rId3" Type="http://schemas.openxmlformats.org/officeDocument/2006/relationships/image" Target="../media/image-12-2.png"/><Relationship Id="rId4" Type="http://schemas.openxmlformats.org/officeDocument/2006/relationships/image" Target="../media/image-12-2.png"/><Relationship Id="rId5" Type="http://schemas.openxmlformats.org/officeDocument/2006/relationships/image" Target="../media/image-12-2.png"/><Relationship Id="rId6" Type="http://schemas.openxmlformats.org/officeDocument/2006/relationships/slideLayout" Target="../slideLayouts/slideLayout2.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Slide-13-image-1.png"/><Relationship Id="rId2" Type="http://schemas.openxmlformats.org/officeDocument/2006/relationships/image" Target="../media/image-13-2.png"/><Relationship Id="rId3" Type="http://schemas.openxmlformats.org/officeDocument/2006/relationships/image" Target="../media/image-13-2.png"/><Relationship Id="rId4" Type="http://schemas.openxmlformats.org/officeDocument/2006/relationships/image" Target="../media/image-13-2.png"/><Relationship Id="rId5" Type="http://schemas.openxmlformats.org/officeDocument/2006/relationships/image" Target="../media/image-13-2.png"/><Relationship Id="rId6" Type="http://schemas.openxmlformats.org/officeDocument/2006/relationships/slideLayout" Target="../slideLayouts/slideLayout2.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hyperlink" Target="https://images.pexels.com/photos/33507836/pexels-photo-33507836.jpeg?auto=compress&amp;cs=tinysrgb&amp;fit=crop&amp;h=1200&amp;w=800" TargetMode="External"/><Relationship Id="rId1" Type="http://schemas.openxmlformats.org/officeDocument/2006/relationships/image" Target="../media/Slide-14-image-1.png"/><Relationship Id="rId2" Type="http://schemas.openxmlformats.org/officeDocument/2006/relationships/image" Target="../media/image-14-2.jpeg"/><Relationship Id="rId4" Type="http://schemas.openxmlformats.org/officeDocument/2006/relationships/slideLayout" Target="../slideLayouts/slideLayout2.xml"/><Relationship Id="rId5"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png"/><Relationship Id="rId2" Type="http://schemas.openxmlformats.org/officeDocument/2006/relationships/image" Target="../media/image-2-2.png"/><Relationship Id="rId3" Type="http://schemas.openxmlformats.org/officeDocument/2006/relationships/image" Target="../media/image-2-2.png"/><Relationship Id="rId4" Type="http://schemas.openxmlformats.org/officeDocument/2006/relationships/image" Target="../media/image-2-2.png"/><Relationship Id="rId5" Type="http://schemas.openxmlformats.org/officeDocument/2006/relationships/image" Target="../media/image-2-2.png"/><Relationship Id="rId6" Type="http://schemas.openxmlformats.org/officeDocument/2006/relationships/image" Target="../media/image-2-2.png"/><Relationship Id="rId7" Type="http://schemas.openxmlformats.org/officeDocument/2006/relationships/image" Target="../media/image-2-2.png"/><Relationship Id="rId8" Type="http://schemas.openxmlformats.org/officeDocument/2006/relationships/image" Target="../media/image-2-2.png"/><Relationship Id="rId9" Type="http://schemas.openxmlformats.org/officeDocument/2006/relationships/image" Target="../media/image-2-2.png"/><Relationship Id="rId10" Type="http://schemas.openxmlformats.org/officeDocument/2006/relationships/slideLayout" Target="../slideLayouts/slideLayout1.xml"/><Relationship Id="rId11"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png"/><Relationship Id="rId2" Type="http://schemas.openxmlformats.org/officeDocument/2006/relationships/image" Target="../media/image-3-2.png"/><Relationship Id="rId3" Type="http://schemas.openxmlformats.org/officeDocument/2006/relationships/image" Target="../media/image-3-2.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Slide-4-image-1.png"/><Relationship Id="rId2" Type="http://schemas.openxmlformats.org/officeDocument/2006/relationships/slideLayout" Target="../slideLayouts/slideLayout2.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Slide-5-image-1.png"/><Relationship Id="rId2" Type="http://schemas.openxmlformats.org/officeDocument/2006/relationships/image" Target="../media/image-5-2.png"/><Relationship Id="rId3" Type="http://schemas.openxmlformats.org/officeDocument/2006/relationships/image" Target="../media/image-5-2.png"/><Relationship Id="rId4" Type="http://schemas.openxmlformats.org/officeDocument/2006/relationships/image" Target="../media/image-5-2.png"/><Relationship Id="rId5" Type="http://schemas.openxmlformats.org/officeDocument/2006/relationships/image" Target="../media/image-5-2.png"/><Relationship Id="rId6" Type="http://schemas.openxmlformats.org/officeDocument/2006/relationships/slideLayout" Target="../slideLayouts/slideLayout2.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Slide-6-image-1.png"/><Relationship Id="rId2" Type="http://schemas.openxmlformats.org/officeDocument/2006/relationships/slideLayout" Target="../slideLayouts/slideLayout2.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Slide-7-image-1.png"/><Relationship Id="rId2" Type="http://schemas.openxmlformats.org/officeDocument/2006/relationships/slideLayout" Target="../slideLayouts/slideLayout2.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Slide-8-image-1.png"/><Relationship Id="rId2" Type="http://schemas.openxmlformats.org/officeDocument/2006/relationships/image" Target="../media/image-8-2.png"/><Relationship Id="rId3" Type="http://schemas.openxmlformats.org/officeDocument/2006/relationships/image" Target="../media/image-8-2.png"/><Relationship Id="rId4" Type="http://schemas.openxmlformats.org/officeDocument/2006/relationships/image" Target="../media/image-8-2.png"/><Relationship Id="rId5" Type="http://schemas.openxmlformats.org/officeDocument/2006/relationships/image" Target="../media/image-8-2.png"/><Relationship Id="rId6" Type="http://schemas.openxmlformats.org/officeDocument/2006/relationships/slideLayout" Target="../slideLayouts/slideLayout2.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png"/><Relationship Id="rId2" Type="http://schemas.openxmlformats.org/officeDocument/2006/relationships/image" Target="../media/image-9-2.png"/><Relationship Id="rId3" Type="http://schemas.openxmlformats.org/officeDocument/2006/relationships/image" Target="../media/image-9-2.png"/><Relationship Id="rId4" Type="http://schemas.openxmlformats.org/officeDocument/2006/relationships/image" Target="../media/image-9-2.png"/><Relationship Id="rId5" Type="http://schemas.openxmlformats.org/officeDocument/2006/relationships/image" Target="../media/image-9-2.png"/><Relationship Id="rId6" Type="http://schemas.openxmlformats.org/officeDocument/2006/relationships/slideLayout" Target="../slideLayouts/slideLayout2.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1828800" y="1800225"/>
            <a:ext cx="5486400" cy="1028700"/>
          </a:xfrm>
          <a:prstGeom prst="rect">
            <a:avLst/>
          </a:prstGeom>
          <a:noFill/>
          <a:ln/>
        </p:spPr>
        <p:txBody>
          <a:bodyPr wrap="square" rtlCol="0" anchor="ctr"/>
          <a:lstStyle/>
          <a:p>
            <a:pPr algn="ctr" indent="0" marL="0">
              <a:buNone/>
            </a:pPr>
            <a:r>
              <a:rPr lang="en-US" sz="2400" b="1" dirty="0">
                <a:solidFill>
                  <a:srgbClr val="000000"/>
                </a:solidFill>
                <a:latin typeface="Plus Jakarta Sans" pitchFamily="34" charset="0"/>
                <a:ea typeface="Plus Jakarta Sans" pitchFamily="34" charset="-122"/>
                <a:cs typeface="Plus Jakarta Sans" pitchFamily="34" charset="-120"/>
              </a:rPr>
              <a:t>Effective Response Strategies</a:t>
            </a:r>
            <a:endParaRPr lang="en-US" sz="2400" dirty="0"/>
          </a:p>
        </p:txBody>
      </p:sp>
      <p:sp>
        <p:nvSpPr>
          <p:cNvPr id="3" name="Text 1"/>
          <p:cNvSpPr/>
          <p:nvPr/>
        </p:nvSpPr>
        <p:spPr>
          <a:xfrm>
            <a:off x="2743200" y="2983230"/>
            <a:ext cx="3657600" cy="514350"/>
          </a:xfrm>
          <a:prstGeom prst="rect">
            <a:avLst/>
          </a:prstGeom>
          <a:noFill/>
          <a:ln/>
        </p:spPr>
        <p:txBody>
          <a:bodyPr wrap="square" rtlCol="0" anchor="t"/>
          <a:lstStyle/>
          <a:p>
            <a:pPr algn="ctr" indent="0" marL="0">
              <a:lnSpc>
                <a:spcPts val="1300"/>
              </a:lnSpc>
              <a:buNone/>
            </a:pPr>
            <a:r>
              <a:rPr lang="en-US" sz="1100" dirty="0">
                <a:solidFill>
                  <a:srgbClr val="000000"/>
                </a:solidFill>
                <a:latin typeface="Plus Jakarta Sans Light" pitchFamily="34" charset="0"/>
                <a:ea typeface="Plus Jakarta Sans Light" pitchFamily="34" charset="-122"/>
                <a:cs typeface="Plus Jakarta Sans Light" pitchFamily="34" charset="-120"/>
              </a:rPr>
              <a:t>Mastering the Art of Swift and Thoughtful Communication</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Unlocking Response Metrics</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1.Core Metrics</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Essential key performance indicators that track the effectiveness of response strategies in real-time to ensure optimal outcomes.</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2.Success Indicators</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Metrics that evaluate the success of response initiatives by assessing outcomes, achievements, and overall performance metrics accurately.</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3.Strategy Evaluation</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Tools and KPIs used to measure how well response strategies meet predefined goals and objectives through data-driven analysis.</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4.Impact Assessment</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Key indicators quantifying the broader impact of response initiatives on organizational performance and stakeholder satisfaction levels.</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Mastering Customer Response Satisfaction</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1.Speed vs Quality</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Understanding the critical balance between rapid response times and maintaining high service quality standards.</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2.Customer Expectations</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Meeting both immediate response needs and delivering thorough, accurate solutions for complete satisfaction.</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3.Measurement Metrics</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Implementing key performance indicators to track response speed and service quality simultaneously.</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4.Staff Training</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Developing team skills to efficiently handle inquiries while maintaining personalized, high-quality interactions.</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Harnessing Response Automation Benefits</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1.Efficiency Gains</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Automated systems speed up response times, allowing businesses to handle more queries efficiently and improve overall operational productivity.</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2.Cost Reductions</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By automating responses, companies lower labor expenses and redirect resources to strategic initiatives, enhancing financial performance in modern business.</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3.Enhanced Accuracy</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Automation minimizes human errors, delivering consistent and reliable responses that build customer trust and maintain high standards of quality.</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4.Scalability Benefits</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Systems scale effortlessly to accommodate growing demands, enabling businesses to expand operations without significant additional investments or staff.</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Boost Response Readiness</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1.Program Overview</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Response training programs introduce key initiatives to build foundational skills for teams facing various scenarios effectively.</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2.Training Initiatives</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Developing comprehensive training plans that equip teams with essential tools for handling emergency responses successfully.</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3.Team Preparation</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Strategies focus on preparing teams through interactive sessions and simulations to enhance their response capabilities in real situations.</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4.Scenario Development</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Creating realistic scenarios to train teams on effective responses, ensuring they are ready for unexpected challenges and outcomes.</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1028700"/>
            <a:ext cx="5029200" cy="274320"/>
          </a:xfrm>
          <a:prstGeom prst="rect">
            <a:avLst/>
          </a:prstGeom>
          <a:noFill/>
          <a:ln/>
        </p:spPr>
        <p:txBody>
          <a:bodyPr wrap="square" rtlCol="0" anchor="b"/>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Shaping Tomorrow's Response Strategies</a:t>
            </a:r>
            <a:endParaRPr lang="en-US" sz="2300" dirty="0"/>
          </a:p>
        </p:txBody>
      </p:sp>
      <p:pic>
        <p:nvPicPr>
          <p:cNvPr id="3" name="Image 0" descr="https://images.pexels.com/photos/33507836/pexels-photo-33507836.jpeg?auto=compress&amp;cs=tinysrgb&amp;fit=crop&amp;h=1200&amp;w=800">    </p:cNvPr>
          <p:cNvPicPr>
            <a:picLocks noChangeAspect="1"/>
          </p:cNvPicPr>
          <p:nvPr/>
        </p:nvPicPr>
        <p:blipFill>
          <a:blip r:embed="rId2"/>
          <a:stretch>
            <a:fillRect/>
          </a:stretch>
        </p:blipFill>
        <p:spPr>
          <a:xfrm>
            <a:off x="5943600" y="1028700"/>
            <a:ext cx="2468880" cy="3086100"/>
          </a:xfrm>
          <a:prstGeom prst="rect">
            <a:avLst/>
          </a:prstGeom>
        </p:spPr>
      </p:pic>
      <p:sp>
        <p:nvSpPr>
          <p:cNvPr id="4" name="Text 1"/>
          <p:cNvSpPr/>
          <p:nvPr/>
        </p:nvSpPr>
        <p:spPr>
          <a:xfrm>
            <a:off x="6035040" y="3703320"/>
            <a:ext cx="1828800" cy="457200"/>
          </a:xfrm>
          <a:prstGeom prst="rect">
            <a:avLst/>
          </a:prstGeom>
          <a:noFill/>
          <a:ln/>
        </p:spPr>
        <p:txBody>
          <a:bodyPr wrap="square" rtlCol="0" anchor="ctr"/>
          <a:lstStyle/>
          <a:p>
            <a:pPr indent="0" marL="0">
              <a:buNone/>
            </a:pPr>
            <a:r>
              <a:rPr lang="en-US" sz="800" u="sng" dirty="0">
                <a:solidFill>
                  <a:srgbClr val="FFFFFF"/>
                </a:solidFill>
                <a:hlinkClick r:id="rId3" invalidUrl="" action="" tgtFrame="" tooltip="Pexel" history="1" highlightClick="0" endSnd="0">
                  <a:extLst>
                    <a:ext uri="{A12FA001-AC4F-418D-AE19-62706E023703}">
                      <ahyp:hlinkClr xmlns:ahyp="http://schemas.microsoft.com/office/drawing/2018/hyperlinkcolor" val="tx"/>
                    </a:ext>
                  </a:extLst>
                </a:hlinkClick>
              </a:rPr>
              <a:t>Photo by Pexels</a:t>
            </a:r>
            <a:endParaRPr lang="en-US" sz="800" dirty="0"/>
          </a:p>
        </p:txBody>
      </p:sp>
      <p:sp>
        <p:nvSpPr>
          <p:cNvPr id="5" name="Text 2"/>
          <p:cNvSpPr/>
          <p:nvPr/>
        </p:nvSpPr>
        <p:spPr>
          <a:xfrm>
            <a:off x="548640" y="1543050"/>
            <a:ext cx="50292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Artificial Intelligence enables predictive analytics in response management, forecasting trends and automating decisions to optimize strategic outcomes effectively.</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Advanced data analytics tools provide real-time insights, empowering organizations to proactively address challenges in strategic response scenarios with precision.</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Cloud computing offers scalable platforms for response management, facilitating seamless collaboration and rapid data access across global teams and operations.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Blockchain technology enhances data integrity in responses, ensuring secure transactions and reducing risks in strategic management processes worldwide.</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76072" y="668655"/>
            <a:ext cx="7680960" cy="274320"/>
          </a:xfrm>
          <a:prstGeom prst="rect">
            <a:avLst/>
          </a:prstGeom>
          <a:noFill/>
          <a:ln/>
        </p:spPr>
        <p:txBody>
          <a:bodyPr wrap="square" rtlCol="0" anchor="ctr"/>
          <a:lstStyle/>
          <a:p>
            <a:pPr algn="l" indent="0" marL="0">
              <a:buNone/>
            </a:pPr>
            <a:r>
              <a:rPr lang="en-US" sz="2300" b="1" dirty="0">
                <a:solidFill>
                  <a:srgbClr val="000000"/>
                </a:solidFill>
                <a:latin typeface="Plus Jakarta Sans" pitchFamily="34" charset="0"/>
                <a:ea typeface="Plus Jakarta Sans" pitchFamily="34" charset="-122"/>
                <a:cs typeface="Plus Jakarta Sans" pitchFamily="34" charset="-120"/>
              </a:rPr>
              <a:t>Table of Contents</a:t>
            </a:r>
            <a:endParaRPr lang="en-US" sz="2300" dirty="0"/>
          </a:p>
        </p:txBody>
      </p:sp>
      <p:pic>
        <p:nvPicPr>
          <p:cNvPr id="3" name="Image 0" descr="https://djgurnpwsdoqjscwqbsj.supabase.co/storage/v1/object/public/presentation-templates-data/bullet-point4/TOC_box.png">    </p:cNvPr>
          <p:cNvPicPr>
            <a:picLocks noChangeAspect="1"/>
          </p:cNvPicPr>
          <p:nvPr/>
        </p:nvPicPr>
        <p:blipFill>
          <a:blip r:embed="rId2"/>
          <a:stretch>
            <a:fillRect/>
          </a:stretch>
        </p:blipFill>
        <p:spPr>
          <a:xfrm>
            <a:off x="731520" y="1285875"/>
            <a:ext cx="3474720" cy="514350"/>
          </a:xfrm>
          <a:prstGeom prst="rect">
            <a:avLst/>
          </a:prstGeom>
        </p:spPr>
      </p:pic>
      <p:sp>
        <p:nvSpPr>
          <p:cNvPr id="4" name="Shape 1"/>
          <p:cNvSpPr/>
          <p:nvPr/>
        </p:nvSpPr>
        <p:spPr>
          <a:xfrm>
            <a:off x="640080" y="1388745"/>
            <a:ext cx="320040" cy="308610"/>
          </a:xfrm>
          <a:prstGeom prst="ellipse">
            <a:avLst/>
          </a:prstGeom>
          <a:solidFill>
            <a:srgbClr val="5EBBAE"/>
          </a:solidFill>
          <a:ln w="12700">
            <a:solidFill>
              <a:srgbClr val="17A33E"/>
            </a:solidFill>
            <a:prstDash val="solid"/>
          </a:ln>
        </p:spPr>
      </p:sp>
      <p:sp>
        <p:nvSpPr>
          <p:cNvPr id="5" name="Text 2"/>
          <p:cNvSpPr/>
          <p:nvPr/>
        </p:nvSpPr>
        <p:spPr>
          <a:xfrm>
            <a:off x="576072"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1</a:t>
            </a:r>
            <a:endParaRPr lang="en-US" sz="1400" dirty="0"/>
          </a:p>
        </p:txBody>
      </p:sp>
      <p:sp>
        <p:nvSpPr>
          <p:cNvPr id="6" name="Text 3"/>
          <p:cNvSpPr/>
          <p:nvPr/>
        </p:nvSpPr>
        <p:spPr>
          <a:xfrm>
            <a:off x="109728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Decoding Response Dynamics</a:t>
            </a:r>
            <a:endParaRPr lang="en-US" sz="1400" dirty="0"/>
          </a:p>
        </p:txBody>
      </p:sp>
      <p:pic>
        <p:nvPicPr>
          <p:cNvPr id="7" name="Image 1" descr="https://djgurnpwsdoqjscwqbsj.supabase.co/storage/v1/object/public/presentation-templates-data/bullet-point4/TOC_box.png">    </p:cNvPr>
          <p:cNvPicPr>
            <a:picLocks noChangeAspect="1"/>
          </p:cNvPicPr>
          <p:nvPr/>
        </p:nvPicPr>
        <p:blipFill>
          <a:blip r:embed="rId3"/>
          <a:stretch>
            <a:fillRect/>
          </a:stretch>
        </p:blipFill>
        <p:spPr>
          <a:xfrm>
            <a:off x="731520" y="2057400"/>
            <a:ext cx="3474720" cy="514350"/>
          </a:xfrm>
          <a:prstGeom prst="rect">
            <a:avLst/>
          </a:prstGeom>
        </p:spPr>
      </p:pic>
      <p:sp>
        <p:nvSpPr>
          <p:cNvPr id="8" name="Shape 4"/>
          <p:cNvSpPr/>
          <p:nvPr/>
        </p:nvSpPr>
        <p:spPr>
          <a:xfrm>
            <a:off x="640080" y="2160270"/>
            <a:ext cx="320040" cy="308610"/>
          </a:xfrm>
          <a:prstGeom prst="ellipse">
            <a:avLst/>
          </a:prstGeom>
          <a:solidFill>
            <a:srgbClr val="5EBBAE"/>
          </a:solidFill>
          <a:ln w="12700">
            <a:solidFill>
              <a:srgbClr val="17A33E"/>
            </a:solidFill>
            <a:prstDash val="solid"/>
          </a:ln>
        </p:spPr>
      </p:sp>
      <p:sp>
        <p:nvSpPr>
          <p:cNvPr id="9" name="Text 5"/>
          <p:cNvSpPr/>
          <p:nvPr/>
        </p:nvSpPr>
        <p:spPr>
          <a:xfrm>
            <a:off x="576072"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2</a:t>
            </a:r>
            <a:endParaRPr lang="en-US" sz="1400" dirty="0"/>
          </a:p>
        </p:txBody>
      </p:sp>
      <p:sp>
        <p:nvSpPr>
          <p:cNvPr id="10" name="Text 6"/>
          <p:cNvSpPr/>
          <p:nvPr/>
        </p:nvSpPr>
        <p:spPr>
          <a:xfrm>
            <a:off x="109728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Optimizing Response Times</a:t>
            </a:r>
            <a:endParaRPr lang="en-US" sz="1400" dirty="0"/>
          </a:p>
        </p:txBody>
      </p:sp>
      <p:pic>
        <p:nvPicPr>
          <p:cNvPr id="11" name="Image 2" descr="https://djgurnpwsdoqjscwqbsj.supabase.co/storage/v1/object/public/presentation-templates-data/bullet-point4/TOC_box.png">    </p:cNvPr>
          <p:cNvPicPr>
            <a:picLocks noChangeAspect="1"/>
          </p:cNvPicPr>
          <p:nvPr/>
        </p:nvPicPr>
        <p:blipFill>
          <a:blip r:embed="rId4"/>
          <a:stretch>
            <a:fillRect/>
          </a:stretch>
        </p:blipFill>
        <p:spPr>
          <a:xfrm>
            <a:off x="731520" y="2828925"/>
            <a:ext cx="3474720" cy="514350"/>
          </a:xfrm>
          <a:prstGeom prst="rect">
            <a:avLst/>
          </a:prstGeom>
        </p:spPr>
      </p:pic>
      <p:sp>
        <p:nvSpPr>
          <p:cNvPr id="12" name="Shape 7"/>
          <p:cNvSpPr/>
          <p:nvPr/>
        </p:nvSpPr>
        <p:spPr>
          <a:xfrm>
            <a:off x="640080" y="2931795"/>
            <a:ext cx="320040" cy="308610"/>
          </a:xfrm>
          <a:prstGeom prst="ellipse">
            <a:avLst/>
          </a:prstGeom>
          <a:solidFill>
            <a:srgbClr val="5EBBAE"/>
          </a:solidFill>
          <a:ln w="12700">
            <a:solidFill>
              <a:srgbClr val="17A33E"/>
            </a:solidFill>
            <a:prstDash val="solid"/>
          </a:ln>
        </p:spPr>
      </p:sp>
      <p:sp>
        <p:nvSpPr>
          <p:cNvPr id="13" name="Text 8"/>
          <p:cNvSpPr/>
          <p:nvPr/>
        </p:nvSpPr>
        <p:spPr>
          <a:xfrm>
            <a:off x="576072" y="288036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3</a:t>
            </a:r>
            <a:endParaRPr lang="en-US" sz="1400" dirty="0"/>
          </a:p>
        </p:txBody>
      </p:sp>
      <p:sp>
        <p:nvSpPr>
          <p:cNvPr id="14" name="Text 9"/>
          <p:cNvSpPr/>
          <p:nvPr/>
        </p:nvSpPr>
        <p:spPr>
          <a:xfrm>
            <a:off x="1097280" y="288036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Crisis Framework for Confident Handling</a:t>
            </a:r>
            <a:endParaRPr lang="en-US" sz="1400" dirty="0"/>
          </a:p>
        </p:txBody>
      </p:sp>
      <p:pic>
        <p:nvPicPr>
          <p:cNvPr id="15" name="Image 3" descr="https://djgurnpwsdoqjscwqbsj.supabase.co/storage/v1/object/public/presentation-templates-data/bullet-point4/TOC_box.png">    </p:cNvPr>
          <p:cNvPicPr>
            <a:picLocks noChangeAspect="1"/>
          </p:cNvPicPr>
          <p:nvPr/>
        </p:nvPicPr>
        <p:blipFill>
          <a:blip r:embed="rId5"/>
          <a:stretch>
            <a:fillRect/>
          </a:stretch>
        </p:blipFill>
        <p:spPr>
          <a:xfrm>
            <a:off x="731520" y="3600450"/>
            <a:ext cx="3474720" cy="514350"/>
          </a:xfrm>
          <a:prstGeom prst="rect">
            <a:avLst/>
          </a:prstGeom>
        </p:spPr>
      </p:pic>
      <p:sp>
        <p:nvSpPr>
          <p:cNvPr id="16" name="Shape 10"/>
          <p:cNvSpPr/>
          <p:nvPr/>
        </p:nvSpPr>
        <p:spPr>
          <a:xfrm>
            <a:off x="640080" y="3703320"/>
            <a:ext cx="320040" cy="308610"/>
          </a:xfrm>
          <a:prstGeom prst="ellipse">
            <a:avLst/>
          </a:prstGeom>
          <a:solidFill>
            <a:srgbClr val="5EBBAE"/>
          </a:solidFill>
          <a:ln w="12700">
            <a:solidFill>
              <a:srgbClr val="17A33E"/>
            </a:solidFill>
            <a:prstDash val="solid"/>
          </a:ln>
        </p:spPr>
      </p:sp>
      <p:sp>
        <p:nvSpPr>
          <p:cNvPr id="17" name="Text 11"/>
          <p:cNvSpPr/>
          <p:nvPr/>
        </p:nvSpPr>
        <p:spPr>
          <a:xfrm>
            <a:off x="576072" y="365188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4</a:t>
            </a:r>
            <a:endParaRPr lang="en-US" sz="1400" dirty="0"/>
          </a:p>
        </p:txBody>
      </p:sp>
      <p:sp>
        <p:nvSpPr>
          <p:cNvPr id="18" name="Text 12"/>
          <p:cNvSpPr/>
          <p:nvPr/>
        </p:nvSpPr>
        <p:spPr>
          <a:xfrm>
            <a:off x="1097280" y="365188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Unlocking Digital Response Power</a:t>
            </a:r>
            <a:endParaRPr lang="en-US" sz="1400" dirty="0"/>
          </a:p>
        </p:txBody>
      </p:sp>
      <p:pic>
        <p:nvPicPr>
          <p:cNvPr id="19" name="Image 4" descr="https://djgurnpwsdoqjscwqbsj.supabase.co/storage/v1/object/public/presentation-templates-data/bullet-point4/TOC_box.png">    </p:cNvPr>
          <p:cNvPicPr>
            <a:picLocks noChangeAspect="1"/>
          </p:cNvPicPr>
          <p:nvPr/>
        </p:nvPicPr>
        <p:blipFill>
          <a:blip r:embed="rId6"/>
          <a:stretch>
            <a:fillRect/>
          </a:stretch>
        </p:blipFill>
        <p:spPr>
          <a:xfrm>
            <a:off x="5029200" y="1285875"/>
            <a:ext cx="3474720" cy="514350"/>
          </a:xfrm>
          <a:prstGeom prst="rect">
            <a:avLst/>
          </a:prstGeom>
        </p:spPr>
      </p:pic>
      <p:sp>
        <p:nvSpPr>
          <p:cNvPr id="20" name="Shape 13"/>
          <p:cNvSpPr/>
          <p:nvPr/>
        </p:nvSpPr>
        <p:spPr>
          <a:xfrm>
            <a:off x="4937760" y="1388745"/>
            <a:ext cx="320040" cy="308610"/>
          </a:xfrm>
          <a:prstGeom prst="ellipse">
            <a:avLst/>
          </a:prstGeom>
          <a:solidFill>
            <a:srgbClr val="5EBBAE"/>
          </a:solidFill>
          <a:ln w="12700">
            <a:solidFill>
              <a:srgbClr val="17A33E"/>
            </a:solidFill>
            <a:prstDash val="solid"/>
          </a:ln>
        </p:spPr>
      </p:sp>
      <p:sp>
        <p:nvSpPr>
          <p:cNvPr id="21" name="Text 14"/>
          <p:cNvSpPr/>
          <p:nvPr/>
        </p:nvSpPr>
        <p:spPr>
          <a:xfrm>
            <a:off x="4892040"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5</a:t>
            </a:r>
            <a:endParaRPr lang="en-US" sz="1400" dirty="0"/>
          </a:p>
        </p:txBody>
      </p:sp>
      <p:sp>
        <p:nvSpPr>
          <p:cNvPr id="22" name="Text 15"/>
          <p:cNvSpPr/>
          <p:nvPr/>
        </p:nvSpPr>
        <p:spPr>
          <a:xfrm>
            <a:off x="539496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Building a Dynamic Response Team</a:t>
            </a:r>
            <a:endParaRPr lang="en-US" sz="1400" dirty="0"/>
          </a:p>
        </p:txBody>
      </p:sp>
      <p:pic>
        <p:nvPicPr>
          <p:cNvPr id="23" name="Image 5" descr="https://djgurnpwsdoqjscwqbsj.supabase.co/storage/v1/object/public/presentation-templates-data/bullet-point4/TOC_box.png">    </p:cNvPr>
          <p:cNvPicPr>
            <a:picLocks noChangeAspect="1"/>
          </p:cNvPicPr>
          <p:nvPr/>
        </p:nvPicPr>
        <p:blipFill>
          <a:blip r:embed="rId7"/>
          <a:stretch>
            <a:fillRect/>
          </a:stretch>
        </p:blipFill>
        <p:spPr>
          <a:xfrm>
            <a:off x="5029200" y="2057400"/>
            <a:ext cx="3474720" cy="514350"/>
          </a:xfrm>
          <a:prstGeom prst="rect">
            <a:avLst/>
          </a:prstGeom>
        </p:spPr>
      </p:pic>
      <p:sp>
        <p:nvSpPr>
          <p:cNvPr id="24" name="Shape 16"/>
          <p:cNvSpPr/>
          <p:nvPr/>
        </p:nvSpPr>
        <p:spPr>
          <a:xfrm>
            <a:off x="4937760" y="2160270"/>
            <a:ext cx="320040" cy="308610"/>
          </a:xfrm>
          <a:prstGeom prst="ellipse">
            <a:avLst/>
          </a:prstGeom>
          <a:solidFill>
            <a:srgbClr val="5EBBAE"/>
          </a:solidFill>
          <a:ln w="12700">
            <a:solidFill>
              <a:srgbClr val="17A33E"/>
            </a:solidFill>
            <a:prstDash val="solid"/>
          </a:ln>
        </p:spPr>
      </p:sp>
      <p:sp>
        <p:nvSpPr>
          <p:cNvPr id="25" name="Text 17"/>
          <p:cNvSpPr/>
          <p:nvPr/>
        </p:nvSpPr>
        <p:spPr>
          <a:xfrm>
            <a:off x="4892040"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6</a:t>
            </a:r>
            <a:endParaRPr lang="en-US" sz="1400" dirty="0"/>
          </a:p>
        </p:txBody>
      </p:sp>
      <p:sp>
        <p:nvSpPr>
          <p:cNvPr id="26" name="Text 18"/>
          <p:cNvSpPr/>
          <p:nvPr/>
        </p:nvSpPr>
        <p:spPr>
          <a:xfrm>
            <a:off x="539496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Unlocking Response Metrics</a:t>
            </a:r>
            <a:endParaRPr lang="en-US" sz="1400" dirty="0"/>
          </a:p>
        </p:txBody>
      </p:sp>
      <p:pic>
        <p:nvPicPr>
          <p:cNvPr id="27" name="Image 6" descr="https://djgurnpwsdoqjscwqbsj.supabase.co/storage/v1/object/public/presentation-templates-data/bullet-point4/TOC_box.png">    </p:cNvPr>
          <p:cNvPicPr>
            <a:picLocks noChangeAspect="1"/>
          </p:cNvPicPr>
          <p:nvPr/>
        </p:nvPicPr>
        <p:blipFill>
          <a:blip r:embed="rId8"/>
          <a:stretch>
            <a:fillRect/>
          </a:stretch>
        </p:blipFill>
        <p:spPr>
          <a:xfrm>
            <a:off x="5029200" y="2828925"/>
            <a:ext cx="3474720" cy="514350"/>
          </a:xfrm>
          <a:prstGeom prst="rect">
            <a:avLst/>
          </a:prstGeom>
        </p:spPr>
      </p:pic>
      <p:sp>
        <p:nvSpPr>
          <p:cNvPr id="28" name="Shape 19"/>
          <p:cNvSpPr/>
          <p:nvPr/>
        </p:nvSpPr>
        <p:spPr>
          <a:xfrm>
            <a:off x="4937760" y="2931795"/>
            <a:ext cx="320040" cy="308610"/>
          </a:xfrm>
          <a:prstGeom prst="ellipse">
            <a:avLst/>
          </a:prstGeom>
          <a:solidFill>
            <a:srgbClr val="5EBBAE"/>
          </a:solidFill>
          <a:ln w="12700">
            <a:solidFill>
              <a:srgbClr val="17A33E"/>
            </a:solidFill>
            <a:prstDash val="solid"/>
          </a:ln>
        </p:spPr>
      </p:sp>
      <p:sp>
        <p:nvSpPr>
          <p:cNvPr id="29" name="Text 20"/>
          <p:cNvSpPr/>
          <p:nvPr/>
        </p:nvSpPr>
        <p:spPr>
          <a:xfrm>
            <a:off x="4892040" y="288036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7</a:t>
            </a:r>
            <a:endParaRPr lang="en-US" sz="1400" dirty="0"/>
          </a:p>
        </p:txBody>
      </p:sp>
      <p:sp>
        <p:nvSpPr>
          <p:cNvPr id="30" name="Text 21"/>
          <p:cNvSpPr/>
          <p:nvPr/>
        </p:nvSpPr>
        <p:spPr>
          <a:xfrm>
            <a:off x="5394960" y="288036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Mastering Customer Response Satisfaction</a:t>
            </a:r>
            <a:endParaRPr lang="en-US" sz="1400" dirty="0"/>
          </a:p>
        </p:txBody>
      </p:sp>
      <p:pic>
        <p:nvPicPr>
          <p:cNvPr id="31" name="Image 7" descr="https://djgurnpwsdoqjscwqbsj.supabase.co/storage/v1/object/public/presentation-templates-data/bullet-point4/TOC_box.png">    </p:cNvPr>
          <p:cNvPicPr>
            <a:picLocks noChangeAspect="1"/>
          </p:cNvPicPr>
          <p:nvPr/>
        </p:nvPicPr>
        <p:blipFill>
          <a:blip r:embed="rId9"/>
          <a:stretch>
            <a:fillRect/>
          </a:stretch>
        </p:blipFill>
        <p:spPr>
          <a:xfrm>
            <a:off x="5029200" y="3600450"/>
            <a:ext cx="3474720" cy="514350"/>
          </a:xfrm>
          <a:prstGeom prst="rect">
            <a:avLst/>
          </a:prstGeom>
        </p:spPr>
      </p:pic>
      <p:sp>
        <p:nvSpPr>
          <p:cNvPr id="32" name="Shape 22"/>
          <p:cNvSpPr/>
          <p:nvPr/>
        </p:nvSpPr>
        <p:spPr>
          <a:xfrm>
            <a:off x="4937760" y="3703320"/>
            <a:ext cx="320040" cy="308610"/>
          </a:xfrm>
          <a:prstGeom prst="ellipse">
            <a:avLst/>
          </a:prstGeom>
          <a:solidFill>
            <a:srgbClr val="5EBBAE"/>
          </a:solidFill>
          <a:ln w="12700">
            <a:solidFill>
              <a:srgbClr val="17A33E"/>
            </a:solidFill>
            <a:prstDash val="solid"/>
          </a:ln>
        </p:spPr>
      </p:sp>
      <p:sp>
        <p:nvSpPr>
          <p:cNvPr id="33" name="Text 23"/>
          <p:cNvSpPr/>
          <p:nvPr/>
        </p:nvSpPr>
        <p:spPr>
          <a:xfrm>
            <a:off x="4892040" y="365188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8</a:t>
            </a:r>
            <a:endParaRPr lang="en-US" sz="1400" dirty="0"/>
          </a:p>
        </p:txBody>
      </p:sp>
      <p:sp>
        <p:nvSpPr>
          <p:cNvPr id="34" name="Text 24"/>
          <p:cNvSpPr/>
          <p:nvPr/>
        </p:nvSpPr>
        <p:spPr>
          <a:xfrm>
            <a:off x="5394960" y="365188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Harnessing Response Automation Benefits</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2" name="Image 0" descr="https://djgurnpwsdoqjscwqbsj.supabase.co/storage/v1/object/public/presentation-templates-data/bullet-point4/TOC_box.png">    </p:cNvPr>
          <p:cNvPicPr>
            <a:picLocks noChangeAspect="1"/>
          </p:cNvPicPr>
          <p:nvPr/>
        </p:nvPicPr>
        <p:blipFill>
          <a:blip r:embed="rId2"/>
          <a:stretch>
            <a:fillRect/>
          </a:stretch>
        </p:blipFill>
        <p:spPr>
          <a:xfrm>
            <a:off x="731520" y="1285875"/>
            <a:ext cx="3474720" cy="514350"/>
          </a:xfrm>
          <a:prstGeom prst="rect">
            <a:avLst/>
          </a:prstGeom>
        </p:spPr>
      </p:pic>
      <p:sp>
        <p:nvSpPr>
          <p:cNvPr id="3" name="Shape 0"/>
          <p:cNvSpPr/>
          <p:nvPr/>
        </p:nvSpPr>
        <p:spPr>
          <a:xfrm>
            <a:off x="640080" y="1388745"/>
            <a:ext cx="320040" cy="308610"/>
          </a:xfrm>
          <a:prstGeom prst="ellipse">
            <a:avLst/>
          </a:prstGeom>
          <a:solidFill>
            <a:srgbClr val="5EBBAE"/>
          </a:solidFill>
          <a:ln w="12700">
            <a:solidFill>
              <a:srgbClr val="17A33E"/>
            </a:solidFill>
            <a:prstDash val="solid"/>
          </a:ln>
        </p:spPr>
      </p:sp>
      <p:sp>
        <p:nvSpPr>
          <p:cNvPr id="4" name="Text 1"/>
          <p:cNvSpPr/>
          <p:nvPr/>
        </p:nvSpPr>
        <p:spPr>
          <a:xfrm>
            <a:off x="576072"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9</a:t>
            </a:r>
            <a:endParaRPr lang="en-US" sz="1400" dirty="0"/>
          </a:p>
        </p:txBody>
      </p:sp>
      <p:sp>
        <p:nvSpPr>
          <p:cNvPr id="5" name="Text 2"/>
          <p:cNvSpPr/>
          <p:nvPr/>
        </p:nvSpPr>
        <p:spPr>
          <a:xfrm>
            <a:off x="109728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Boost Response Readiness</a:t>
            </a:r>
            <a:endParaRPr lang="en-US" sz="1400" dirty="0"/>
          </a:p>
        </p:txBody>
      </p:sp>
      <p:pic>
        <p:nvPicPr>
          <p:cNvPr id="6" name="Image 1" descr="https://djgurnpwsdoqjscwqbsj.supabase.co/storage/v1/object/public/presentation-templates-data/bullet-point4/TOC_box.png">    </p:cNvPr>
          <p:cNvPicPr>
            <a:picLocks noChangeAspect="1"/>
          </p:cNvPicPr>
          <p:nvPr/>
        </p:nvPicPr>
        <p:blipFill>
          <a:blip r:embed="rId3"/>
          <a:stretch>
            <a:fillRect/>
          </a:stretch>
        </p:blipFill>
        <p:spPr>
          <a:xfrm>
            <a:off x="731520" y="2057400"/>
            <a:ext cx="3474720" cy="514350"/>
          </a:xfrm>
          <a:prstGeom prst="rect">
            <a:avLst/>
          </a:prstGeom>
        </p:spPr>
      </p:pic>
      <p:sp>
        <p:nvSpPr>
          <p:cNvPr id="7" name="Shape 3"/>
          <p:cNvSpPr/>
          <p:nvPr/>
        </p:nvSpPr>
        <p:spPr>
          <a:xfrm>
            <a:off x="640080" y="2160270"/>
            <a:ext cx="320040" cy="308610"/>
          </a:xfrm>
          <a:prstGeom prst="ellipse">
            <a:avLst/>
          </a:prstGeom>
          <a:solidFill>
            <a:srgbClr val="5EBBAE"/>
          </a:solidFill>
          <a:ln w="12700">
            <a:solidFill>
              <a:srgbClr val="17A33E"/>
            </a:solidFill>
            <a:prstDash val="solid"/>
          </a:ln>
        </p:spPr>
      </p:sp>
      <p:sp>
        <p:nvSpPr>
          <p:cNvPr id="8" name="Text 4"/>
          <p:cNvSpPr/>
          <p:nvPr/>
        </p:nvSpPr>
        <p:spPr>
          <a:xfrm>
            <a:off x="576072"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10</a:t>
            </a:r>
            <a:endParaRPr lang="en-US" sz="1400" dirty="0"/>
          </a:p>
        </p:txBody>
      </p:sp>
      <p:sp>
        <p:nvSpPr>
          <p:cNvPr id="9" name="Text 5"/>
          <p:cNvSpPr/>
          <p:nvPr/>
        </p:nvSpPr>
        <p:spPr>
          <a:xfrm>
            <a:off x="109728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Shaping Tomorrow's Response Strategies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66865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Decoding Response Dynamics</a:t>
            </a:r>
            <a:endParaRPr lang="en-US" sz="2300" dirty="0"/>
          </a:p>
        </p:txBody>
      </p:sp>
      <p:sp>
        <p:nvSpPr>
          <p:cNvPr id="3" name="Text 1"/>
          <p:cNvSpPr/>
          <p:nvPr/>
        </p:nvSpPr>
        <p:spPr>
          <a:xfrm>
            <a:off x="548640" y="1285875"/>
            <a:ext cx="77724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Explore the fundamental principles that underpin effective response mechanisms and drive success in today's dynamic business environments.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Delve into the essential mechanisms businesses employ to respond effectively to challenges and opportunities in modern markets.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Analyze how contemporary business environments, characterized by rapid changes, influence the need for agile and responsive strategies in organizations.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Discover proven methods to build and implement effective response systems that enhance business resilience, adaptability, and overall performance.</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56578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Optimizing Response Times</a:t>
            </a:r>
            <a:endParaRPr lang="en-US" sz="2300" dirty="0"/>
          </a:p>
        </p:txBody>
      </p:sp>
      <p:sp>
        <p:nvSpPr>
          <p:cNvPr id="3" name="Text 1"/>
          <p:cNvSpPr/>
          <p:nvPr/>
        </p:nvSpPr>
        <p:spPr>
          <a:xfrm>
            <a:off x="548640" y="133731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Average Time</a:t>
            </a:r>
            <a:endParaRPr lang="en-US" sz="1500" dirty="0"/>
          </a:p>
        </p:txBody>
      </p:sp>
      <p:sp>
        <p:nvSpPr>
          <p:cNvPr id="4" name="Text 2"/>
          <p:cNvSpPr/>
          <p:nvPr/>
        </p:nvSpPr>
        <p:spPr>
          <a:xfrm>
            <a:off x="548640" y="221170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Peak Duration</a:t>
            </a:r>
            <a:endParaRPr lang="en-US" sz="1500" dirty="0"/>
          </a:p>
        </p:txBody>
      </p:sp>
      <p:sp>
        <p:nvSpPr>
          <p:cNvPr id="5" name="Text 3"/>
          <p:cNvSpPr/>
          <p:nvPr/>
        </p:nvSpPr>
        <p:spPr>
          <a:xfrm>
            <a:off x="548640" y="308610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Minimum Latency</a:t>
            </a:r>
            <a:endParaRPr lang="en-US" sz="1500" dirty="0"/>
          </a:p>
        </p:txBody>
      </p:sp>
      <p:sp>
        <p:nvSpPr>
          <p:cNvPr id="6" name="Text 4"/>
          <p:cNvSpPr/>
          <p:nvPr/>
        </p:nvSpPr>
        <p:spPr>
          <a:xfrm>
            <a:off x="548640" y="396049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Error Percentage</a:t>
            </a:r>
            <a:endParaRPr lang="en-US" sz="1500" dirty="0"/>
          </a:p>
        </p:txBody>
      </p:sp>
      <p:pic>
        <p:nvPicPr>
          <p:cNvPr id="7" name="Image 0" descr="https://djgurnpwsdoqjscwqbsj.supabase.co/storage/v1/object/public/presentation-templates-data/custom3/box_metrics.png">    </p:cNvPr>
          <p:cNvPicPr>
            <a:picLocks noChangeAspect="1"/>
          </p:cNvPicPr>
          <p:nvPr/>
        </p:nvPicPr>
        <p:blipFill>
          <a:blip r:embed="rId2"/>
          <a:stretch>
            <a:fillRect/>
          </a:stretch>
        </p:blipFill>
        <p:spPr>
          <a:xfrm>
            <a:off x="7132320" y="1260158"/>
            <a:ext cx="1371600" cy="411480"/>
          </a:xfrm>
          <a:prstGeom prst="rect">
            <a:avLst/>
          </a:prstGeom>
        </p:spPr>
      </p:pic>
      <p:pic>
        <p:nvPicPr>
          <p:cNvPr id="8" name="Image 1" descr="https://djgurnpwsdoqjscwqbsj.supabase.co/storage/v1/object/public/presentation-templates-data/custom3/box_metrics.png">    </p:cNvPr>
          <p:cNvPicPr>
            <a:picLocks noChangeAspect="1"/>
          </p:cNvPicPr>
          <p:nvPr/>
        </p:nvPicPr>
        <p:blipFill>
          <a:blip r:embed="rId3"/>
          <a:stretch>
            <a:fillRect/>
          </a:stretch>
        </p:blipFill>
        <p:spPr>
          <a:xfrm>
            <a:off x="7132320" y="2134553"/>
            <a:ext cx="1371600" cy="411480"/>
          </a:xfrm>
          <a:prstGeom prst="rect">
            <a:avLst/>
          </a:prstGeom>
        </p:spPr>
      </p:pic>
      <p:pic>
        <p:nvPicPr>
          <p:cNvPr id="9" name="Image 2" descr="https://djgurnpwsdoqjscwqbsj.supabase.co/storage/v1/object/public/presentation-templates-data/custom3/box_metrics.png">    </p:cNvPr>
          <p:cNvPicPr>
            <a:picLocks noChangeAspect="1"/>
          </p:cNvPicPr>
          <p:nvPr/>
        </p:nvPicPr>
        <p:blipFill>
          <a:blip r:embed="rId4"/>
          <a:stretch>
            <a:fillRect/>
          </a:stretch>
        </p:blipFill>
        <p:spPr>
          <a:xfrm>
            <a:off x="7132320" y="3008948"/>
            <a:ext cx="1371600" cy="411480"/>
          </a:xfrm>
          <a:prstGeom prst="rect">
            <a:avLst/>
          </a:prstGeom>
        </p:spPr>
      </p:pic>
      <p:pic>
        <p:nvPicPr>
          <p:cNvPr id="10" name="Image 3" descr="https://djgurnpwsdoqjscwqbsj.supabase.co/storage/v1/object/public/presentation-templates-data/custom3/box_metrics.png">    </p:cNvPr>
          <p:cNvPicPr>
            <a:picLocks noChangeAspect="1"/>
          </p:cNvPicPr>
          <p:nvPr/>
        </p:nvPicPr>
        <p:blipFill>
          <a:blip r:embed="rId5"/>
          <a:stretch>
            <a:fillRect/>
          </a:stretch>
        </p:blipFill>
        <p:spPr>
          <a:xfrm>
            <a:off x="7132320" y="3883343"/>
            <a:ext cx="1371600" cy="411480"/>
          </a:xfrm>
          <a:prstGeom prst="rect">
            <a:avLst/>
          </a:prstGeom>
        </p:spPr>
      </p:pic>
      <p:sp>
        <p:nvSpPr>
          <p:cNvPr id="11" name="Text 5"/>
          <p:cNvSpPr/>
          <p:nvPr/>
        </p:nvSpPr>
        <p:spPr>
          <a:xfrm>
            <a:off x="7132320" y="126015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150ms</a:t>
            </a:r>
            <a:endParaRPr lang="en-US" sz="1500" dirty="0"/>
          </a:p>
        </p:txBody>
      </p:sp>
      <p:sp>
        <p:nvSpPr>
          <p:cNvPr id="12" name="Text 6"/>
          <p:cNvSpPr/>
          <p:nvPr/>
        </p:nvSpPr>
        <p:spPr>
          <a:xfrm>
            <a:off x="7132320" y="213455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300ms</a:t>
            </a:r>
            <a:endParaRPr lang="en-US" sz="1500" dirty="0"/>
          </a:p>
        </p:txBody>
      </p:sp>
      <p:sp>
        <p:nvSpPr>
          <p:cNvPr id="13" name="Text 7"/>
          <p:cNvSpPr/>
          <p:nvPr/>
        </p:nvSpPr>
        <p:spPr>
          <a:xfrm>
            <a:off x="7132320" y="300894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50ms</a:t>
            </a:r>
            <a:endParaRPr lang="en-US" sz="1500" dirty="0"/>
          </a:p>
        </p:txBody>
      </p:sp>
      <p:sp>
        <p:nvSpPr>
          <p:cNvPr id="14" name="Text 8"/>
          <p:cNvSpPr/>
          <p:nvPr/>
        </p:nvSpPr>
        <p:spPr>
          <a:xfrm>
            <a:off x="7132320" y="388334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2%</a:t>
            </a:r>
            <a:endParaRPr lang="en-US" sz="1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Crisis Framework for Confident Handling</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This framework provides a structured method for managing crises effectively, focusing on preparation and quick decision-making. It ensures teams respond to unexpected situations with clarity and confidence, minimizing risks and promoting recovery.</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84B3AC"/>
          </a:solidFill>
          <a:ln w="12700">
            <a:solidFill>
              <a:srgbClr val="84B3AC"/>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Text 6"/>
          <p:cNvSpPr/>
          <p:nvPr/>
        </p:nvSpPr>
        <p:spPr>
          <a:xfrm>
            <a:off x="4663440" y="73552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1980</a:t>
            </a:r>
            <a:endParaRPr lang="en-US" sz="800" dirty="0"/>
          </a:p>
        </p:txBody>
      </p:sp>
      <p:sp>
        <p:nvSpPr>
          <p:cNvPr id="9" name="Text 7"/>
          <p:cNvSpPr/>
          <p:nvPr/>
        </p:nvSpPr>
        <p:spPr>
          <a:xfrm>
            <a:off x="4663440" y="102870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Emergence of Crisis Theory</a:t>
            </a:r>
            <a:endParaRPr lang="en-US" sz="1500" dirty="0"/>
          </a:p>
        </p:txBody>
      </p:sp>
      <p:sp>
        <p:nvSpPr>
          <p:cNvPr id="10" name="Text 8"/>
          <p:cNvSpPr/>
          <p:nvPr/>
        </p:nvSpPr>
        <p:spPr>
          <a:xfrm>
            <a:off x="4663440" y="128587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In 1980, foundational crisis response concepts were introduced, drawing from organizational psychology and emergency management studies. This era emphasized proactive planning and risk assessment to build resilient systems, helping businesses anticipate and mitigate potential threats before they escalated into major issues.</a:t>
            </a:r>
            <a:endParaRPr lang="en-US" sz="700" dirty="0"/>
          </a:p>
        </p:txBody>
      </p:sp>
      <p:sp>
        <p:nvSpPr>
          <p:cNvPr id="11" name="Shape 9"/>
          <p:cNvSpPr/>
          <p:nvPr/>
        </p:nvSpPr>
        <p:spPr>
          <a:xfrm>
            <a:off x="6556248" y="2021395"/>
            <a:ext cx="246888" cy="252032"/>
          </a:xfrm>
          <a:prstGeom prst="ellipse">
            <a:avLst/>
          </a:prstGeom>
          <a:solidFill>
            <a:srgbClr val="FFFFFF"/>
          </a:solidFill>
          <a:ln w="12700">
            <a:solidFill>
              <a:srgbClr val="FFFFFF"/>
            </a:solidFill>
            <a:prstDash val="solid"/>
          </a:ln>
        </p:spPr>
      </p:sp>
      <p:sp>
        <p:nvSpPr>
          <p:cNvPr id="12" name="Shape 10"/>
          <p:cNvSpPr/>
          <p:nvPr/>
        </p:nvSpPr>
        <p:spPr>
          <a:xfrm>
            <a:off x="6588252" y="2057400"/>
            <a:ext cx="182880" cy="180023"/>
          </a:xfrm>
          <a:prstGeom prst="ellipse">
            <a:avLst/>
          </a:prstGeom>
          <a:solidFill>
            <a:srgbClr val="84B3AC"/>
          </a:solidFill>
          <a:ln w="12700">
            <a:solidFill>
              <a:srgbClr val="84B3AC"/>
            </a:solidFill>
            <a:prstDash val="solid"/>
          </a:ln>
        </p:spPr>
      </p:sp>
      <p:sp>
        <p:nvSpPr>
          <p:cNvPr id="13" name="Text 11"/>
          <p:cNvSpPr/>
          <p:nvPr/>
        </p:nvSpPr>
        <p:spPr>
          <a:xfrm>
            <a:off x="6588252" y="2057400"/>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14" name="Text 12"/>
          <p:cNvSpPr/>
          <p:nvPr/>
        </p:nvSpPr>
        <p:spPr>
          <a:xfrm>
            <a:off x="6858000" y="2021395"/>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1995</a:t>
            </a:r>
            <a:endParaRPr lang="en-US" sz="800" dirty="0"/>
          </a:p>
        </p:txBody>
      </p:sp>
      <p:sp>
        <p:nvSpPr>
          <p:cNvPr id="15" name="Text 13"/>
          <p:cNvSpPr/>
          <p:nvPr/>
        </p:nvSpPr>
        <p:spPr>
          <a:xfrm>
            <a:off x="6858000" y="2314575"/>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Framework Evolution Begins</a:t>
            </a:r>
            <a:endParaRPr lang="en-US" sz="1500" dirty="0"/>
          </a:p>
        </p:txBody>
      </p:sp>
      <p:sp>
        <p:nvSpPr>
          <p:cNvPr id="16" name="Text 14"/>
          <p:cNvSpPr/>
          <p:nvPr/>
        </p:nvSpPr>
        <p:spPr>
          <a:xfrm>
            <a:off x="6858000" y="2571750"/>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By 1995, crisis response frameworks evolved to incorporate technology and communication tools, improving coordination during emergencies. This period highlighted the importance of training programs and simulation exercises, enabling organizations to practice responses and enhance their overall preparedness for various scenarios.</a:t>
            </a:r>
            <a:endParaRPr lang="en-US" sz="700" dirty="0"/>
          </a:p>
        </p:txBody>
      </p:sp>
      <p:sp>
        <p:nvSpPr>
          <p:cNvPr id="17" name="Shape 15"/>
          <p:cNvSpPr/>
          <p:nvPr/>
        </p:nvSpPr>
        <p:spPr>
          <a:xfrm>
            <a:off x="6556248" y="3307271"/>
            <a:ext cx="246888" cy="252032"/>
          </a:xfrm>
          <a:prstGeom prst="ellipse">
            <a:avLst/>
          </a:prstGeom>
          <a:solidFill>
            <a:srgbClr val="FFFFFF"/>
          </a:solidFill>
          <a:ln w="12700">
            <a:solidFill>
              <a:srgbClr val="FFFFFF"/>
            </a:solidFill>
            <a:prstDash val="solid"/>
          </a:ln>
        </p:spPr>
      </p:sp>
      <p:sp>
        <p:nvSpPr>
          <p:cNvPr id="18" name="Shape 16"/>
          <p:cNvSpPr/>
          <p:nvPr/>
        </p:nvSpPr>
        <p:spPr>
          <a:xfrm>
            <a:off x="6588252" y="3343275"/>
            <a:ext cx="182880" cy="180023"/>
          </a:xfrm>
          <a:prstGeom prst="ellipse">
            <a:avLst/>
          </a:prstGeom>
          <a:solidFill>
            <a:srgbClr val="84B3AC"/>
          </a:solidFill>
          <a:ln w="12700">
            <a:solidFill>
              <a:srgbClr val="84B3AC"/>
            </a:solidFill>
            <a:prstDash val="solid"/>
          </a:ln>
        </p:spPr>
      </p:sp>
      <p:sp>
        <p:nvSpPr>
          <p:cNvPr id="19" name="Text 17"/>
          <p:cNvSpPr/>
          <p:nvPr/>
        </p:nvSpPr>
        <p:spPr>
          <a:xfrm>
            <a:off x="6588252" y="334327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20" name="Text 18"/>
          <p:cNvSpPr/>
          <p:nvPr/>
        </p:nvSpPr>
        <p:spPr>
          <a:xfrm>
            <a:off x="4663440" y="330727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2005</a:t>
            </a:r>
            <a:endParaRPr lang="en-US" sz="800" dirty="0"/>
          </a:p>
        </p:txBody>
      </p:sp>
      <p:sp>
        <p:nvSpPr>
          <p:cNvPr id="21" name="Text 19"/>
          <p:cNvSpPr/>
          <p:nvPr/>
        </p:nvSpPr>
        <p:spPr>
          <a:xfrm>
            <a:off x="4663440" y="360045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Global Crisis Adaptation</a:t>
            </a:r>
            <a:endParaRPr lang="en-US" sz="1500" dirty="0"/>
          </a:p>
        </p:txBody>
      </p:sp>
      <p:sp>
        <p:nvSpPr>
          <p:cNvPr id="22" name="Text 20"/>
          <p:cNvSpPr/>
          <p:nvPr/>
        </p:nvSpPr>
        <p:spPr>
          <a:xfrm>
            <a:off x="4663440" y="385762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In 2005, following major global events, the framework expanded to address international threats like natural disasters and terrorism. It integrated cross-border collaboration and real-time data analysis, allowing for faster decision-making and more effective resource allocation to protect communities and maintain operational continuity.</a:t>
            </a:r>
            <a:endParaRPr lang="en-US" sz="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Crisis Framework for Confident Handling</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This framework provides a structured method for managing crises effectively, focusing on preparation and quick decision-making. It ensures teams respond to unexpected situations with clarity and confidence, minimizing risks and promoting recovery.</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84B3AC"/>
          </a:solidFill>
          <a:ln w="12700">
            <a:solidFill>
              <a:srgbClr val="84B3AC"/>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Text 6"/>
          <p:cNvSpPr/>
          <p:nvPr/>
        </p:nvSpPr>
        <p:spPr>
          <a:xfrm>
            <a:off x="4663440" y="73552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2020</a:t>
            </a:r>
            <a:endParaRPr lang="en-US" sz="800" dirty="0"/>
          </a:p>
        </p:txBody>
      </p:sp>
      <p:sp>
        <p:nvSpPr>
          <p:cNvPr id="9" name="Text 7"/>
          <p:cNvSpPr/>
          <p:nvPr/>
        </p:nvSpPr>
        <p:spPr>
          <a:xfrm>
            <a:off x="4663440" y="102870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Pandemic Response Innovation</a:t>
            </a:r>
            <a:endParaRPr lang="en-US" sz="1500" dirty="0"/>
          </a:p>
        </p:txBody>
      </p:sp>
      <p:sp>
        <p:nvSpPr>
          <p:cNvPr id="10" name="Text 8"/>
          <p:cNvSpPr/>
          <p:nvPr/>
        </p:nvSpPr>
        <p:spPr>
          <a:xfrm>
            <a:off x="4663440" y="128587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During 2020, the crisis framework was adapted for modern pandemics, incorporating remote tools and health protocols. This update focused on agile strategies for supply chain disruptions and public health, enabling organizations to sustain operations while prioritizing employee safety and long-term recovery efforts.</a:t>
            </a:r>
            <a:endParaRPr lang="en-US" sz="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Unlocking Digital Response Power</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1.Tech Integration</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Leverage advanced technologies to seamlessly integrate digital tools, enhancing response efficiency and enabling real-time stakeholder interactions.</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2.Capability Enhancement</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Boost response capabilities with automation and AI, allowing organizations to handle inquiries faster and more accurately for optimal results.</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3.Stakeholder Reach</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Effectively connect with stakeholders through digital platforms, ensuring timely communication and building stronger engagement relationships.</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4.Data Analytics</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Utilize data from digital channels to derive actionable insights, improving strategies and decision-making for enhanced response outcomes.</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Building a Dynamic Response Team</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1.Define Roles</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Clearly outline key responsibilities for each team member to ensure efficient task distribution, accountability, and seamless coordination in response operations.</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2.Allocate Resources</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Strategically assign personnel, equipment, and funds to optimize availability and effectiveness during emergency responses, minimizing delays and maximizing outcomes.</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3.Enhance Coordination</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Implement communication protocols and tools for real-time information sharing, fostering collaborative decision-making and rapid adjustments in team operations.</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4.Develop Plans</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Create detailed action plans with timelines, milestones, and contingencies to guide execution, ensuring structured and adaptable response strategies.</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2025-08-20T03:34:41Z</dcterms:created>
  <dcterms:modified xsi:type="dcterms:W3CDTF">2025-08-20T03:34:41Z</dcterms:modified>
</cp:coreProperties>
</file>