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slideMasters/slideMaster13.xml" ContentType="application/vnd.openxmlformats-officedocument.presentationml.slideMaster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notesMasterIdLst>
    <p:notesMasterId r:id="rId15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1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3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0-image-1.png"/><Relationship Id="rId2" Type="http://schemas.openxmlformats.org/officeDocument/2006/relationships/image" Target="../media/image-10-2.png"/><Relationship Id="rId3" Type="http://schemas.openxmlformats.org/officeDocument/2006/relationships/image" Target="../media/image-10-2.png"/><Relationship Id="rId4" Type="http://schemas.openxmlformats.org/officeDocument/2006/relationships/image" Target="../media/image-10-2.png"/><Relationship Id="rId5" Type="http://schemas.openxmlformats.org/officeDocument/2006/relationships/image" Target="../media/image-10-2.png"/><Relationship Id="rId6" Type="http://schemas.openxmlformats.org/officeDocument/2006/relationships/slideLayout" Target="../slideLayouts/slideLayout2.xml"/><Relationship Id="rId7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1-image-1.png"/><Relationship Id="rId2" Type="http://schemas.openxmlformats.org/officeDocument/2006/relationships/image" Target="../media/image-11-2.png"/><Relationship Id="rId3" Type="http://schemas.openxmlformats.org/officeDocument/2006/relationships/image" Target="../media/image-11-2.png"/><Relationship Id="rId4" Type="http://schemas.openxmlformats.org/officeDocument/2006/relationships/image" Target="../media/image-11-2.png"/><Relationship Id="rId5" Type="http://schemas.openxmlformats.org/officeDocument/2006/relationships/image" Target="../media/image-11-2.png"/><Relationship Id="rId6" Type="http://schemas.openxmlformats.org/officeDocument/2006/relationships/slideLayout" Target="../slideLayouts/slideLayout2.xml"/><Relationship Id="rId7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s.pexels.com/photos/131773/pexels-photo-131773.jpeg?auto=compress&amp;cs=tinysrgb&amp;fit=crop&amp;h=1200&amp;w=800" TargetMode="External"/><Relationship Id="rId1" Type="http://schemas.openxmlformats.org/officeDocument/2006/relationships/image" Target="../media/Slide-12-image-1.png"/><Relationship Id="rId2" Type="http://schemas.openxmlformats.org/officeDocument/2006/relationships/image" Target="../media/image-12-2.jpeg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3-image-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image" Target="../media/image-2-2.png"/><Relationship Id="rId3" Type="http://schemas.openxmlformats.org/officeDocument/2006/relationships/image" Target="../media/image-2-2.png"/><Relationship Id="rId4" Type="http://schemas.openxmlformats.org/officeDocument/2006/relationships/image" Target="../media/image-2-2.png"/><Relationship Id="rId5" Type="http://schemas.openxmlformats.org/officeDocument/2006/relationships/image" Target="../media/image-2-2.png"/><Relationship Id="rId6" Type="http://schemas.openxmlformats.org/officeDocument/2006/relationships/image" Target="../media/image-2-2.png"/><Relationship Id="rId7" Type="http://schemas.openxmlformats.org/officeDocument/2006/relationships/image" Target="../media/image-2-2.png"/><Relationship Id="rId8" Type="http://schemas.openxmlformats.org/officeDocument/2006/relationships/image" Target="../media/image-2-2.png"/><Relationship Id="rId9" Type="http://schemas.openxmlformats.org/officeDocument/2006/relationships/image" Target="../media/image-2-2.png"/><Relationship Id="rId10" Type="http://schemas.openxmlformats.org/officeDocument/2006/relationships/slideLayout" Target="../slideLayouts/slideLayout1.xml"/><Relationship Id="rId11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image" Target="../media/image-3-2.png"/><Relationship Id="rId3" Type="http://schemas.openxmlformats.org/officeDocument/2006/relationships/image" Target="../media/image-3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s.pexels.com/photos/5764701/pexels-photo-5764701.png?auto=compress&amp;cs=tinysrgb&amp;fit=crop&amp;h=1200&amp;w=800" TargetMode="External"/><Relationship Id="rId1" Type="http://schemas.openxmlformats.org/officeDocument/2006/relationships/image" Target="../media/Slide-4-image-1.png"/><Relationship Id="rId2" Type="http://schemas.openxmlformats.org/officeDocument/2006/relationships/image" Target="../media/image-4-2.png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image" Target="../media/image-5-2.png"/><Relationship Id="rId3" Type="http://schemas.openxmlformats.org/officeDocument/2006/relationships/image" Target="../media/image-5-2.png"/><Relationship Id="rId4" Type="http://schemas.openxmlformats.org/officeDocument/2006/relationships/image" Target="../media/image-5-2.png"/><Relationship Id="rId5" Type="http://schemas.openxmlformats.org/officeDocument/2006/relationships/image" Target="../media/image-5-2.png"/><Relationship Id="rId6" Type="http://schemas.openxmlformats.org/officeDocument/2006/relationships/slideLayout" Target="../slideLayouts/slideLayout2.xml"/><Relationship Id="rId7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image" Target="../media/image-6-2.png"/><Relationship Id="rId3" Type="http://schemas.openxmlformats.org/officeDocument/2006/relationships/image" Target="../media/image-6-2.png"/><Relationship Id="rId4" Type="http://schemas.openxmlformats.org/officeDocument/2006/relationships/image" Target="../media/image-6-4.png"/><Relationship Id="rId5" Type="http://schemas.openxmlformats.org/officeDocument/2006/relationships/image" Target="../media/image-6-5.png"/><Relationship Id="rId6" Type="http://schemas.openxmlformats.org/officeDocument/2006/relationships/slideLayout" Target="../slideLayouts/slideLayout2.xml"/><Relationship Id="rId7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s.pexels.com/photos/8535611/pexels-photo-8535611.jpeg?auto=compress&amp;cs=tinysrgb&amp;fit=crop&amp;h=1200&amp;w=800" TargetMode="External"/><Relationship Id="rId1" Type="http://schemas.openxmlformats.org/officeDocument/2006/relationships/image" Target="../media/Slide-7-image-1.png"/><Relationship Id="rId2" Type="http://schemas.openxmlformats.org/officeDocument/2006/relationships/image" Target="../media/image-7-2.jpeg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Slide-8-image-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Slide-9-image-1.png"/><Relationship Id="rId2" Type="http://schemas.openxmlformats.org/officeDocument/2006/relationships/image" Target="../media/image-9-2.png"/><Relationship Id="rId3" Type="http://schemas.openxmlformats.org/officeDocument/2006/relationships/image" Target="../media/image-9-2.png"/><Relationship Id="rId4" Type="http://schemas.openxmlformats.org/officeDocument/2006/relationships/image" Target="../media/image-9-4.png"/><Relationship Id="rId5" Type="http://schemas.openxmlformats.org/officeDocument/2006/relationships/image" Target="../media/image-9-5.png"/><Relationship Id="rId6" Type="http://schemas.openxmlformats.org/officeDocument/2006/relationships/slideLayout" Target="../slideLayouts/slideLayout2.xml"/><Relationship Id="rId7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828800" y="1800225"/>
            <a:ext cx="5486400" cy="10287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Last Lesson: A Farewell to Tradition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2743200" y="2983230"/>
            <a:ext cx="3657600" cy="5143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Exploring loss, regret, and linguistic pride in Alsace-Lorraine.</a:t>
            </a:r>
            <a:endParaRPr lang="en-US" sz="11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40080" y="668655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Last Lesson: Hamel's Lament</a:t>
            </a:r>
            <a:endParaRPr lang="en-US" sz="2300" dirty="0"/>
          </a:p>
        </p:txBody>
      </p:sp>
      <p:pic>
        <p:nvPicPr>
          <p:cNvPr id="3" name="Image 0" descr="https://djgurnpwsdoqjscwqbsj.supabase.co/storage/v1/object/public/presentation-templates-data/custom3/list5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440180"/>
            <a:ext cx="3657600" cy="1285875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594485"/>
            <a:ext cx="347472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1.Patriotism Awakened</a:t>
            </a:r>
            <a:endParaRPr lang="en-US" sz="1500" dirty="0"/>
          </a:p>
        </p:txBody>
      </p:sp>
      <p:sp>
        <p:nvSpPr>
          <p:cNvPr id="5" name="Text 2"/>
          <p:cNvSpPr/>
          <p:nvPr/>
        </p:nvSpPr>
        <p:spPr>
          <a:xfrm>
            <a:off x="822960" y="2057400"/>
            <a:ext cx="347472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M. Hamel's love for France ignites; a realization of its value in the face of loss.</a:t>
            </a:r>
            <a:endParaRPr lang="en-US" sz="900" dirty="0"/>
          </a:p>
        </p:txBody>
      </p:sp>
      <p:pic>
        <p:nvPicPr>
          <p:cNvPr id="6" name="Image 1" descr="https://djgurnpwsdoqjscwqbsj.supabase.co/storage/v1/object/public/presentation-templates-data/custom3/list5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440180"/>
            <a:ext cx="3657600" cy="1285875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663440" y="1594485"/>
            <a:ext cx="347472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2.Language's Embrace</a:t>
            </a:r>
            <a:endParaRPr lang="en-US" sz="1500" dirty="0"/>
          </a:p>
        </p:txBody>
      </p:sp>
      <p:sp>
        <p:nvSpPr>
          <p:cNvPr id="8" name="Text 4"/>
          <p:cNvSpPr/>
          <p:nvPr/>
        </p:nvSpPr>
        <p:spPr>
          <a:xfrm>
            <a:off x="4663440" y="2057400"/>
            <a:ext cx="347472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He champions French, highlighting its beauty and logical structure, a source of national pride.</a:t>
            </a:r>
            <a:endParaRPr lang="en-US" sz="900" dirty="0"/>
          </a:p>
        </p:txBody>
      </p:sp>
      <p:pic>
        <p:nvPicPr>
          <p:cNvPr id="9" name="Image 2" descr="https://djgurnpwsdoqjscwqbsj.supabase.co/storage/v1/object/public/presentation-templates-data/custom3/list5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20" y="3086100"/>
            <a:ext cx="3657600" cy="1285875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3240405"/>
            <a:ext cx="347472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3.Regret's Shadow</a:t>
            </a:r>
            <a:endParaRPr lang="en-US" sz="1500" dirty="0"/>
          </a:p>
        </p:txBody>
      </p:sp>
      <p:sp>
        <p:nvSpPr>
          <p:cNvPr id="11" name="Text 6"/>
          <p:cNvSpPr/>
          <p:nvPr/>
        </p:nvSpPr>
        <p:spPr>
          <a:xfrm>
            <a:off x="822960" y="3651885"/>
            <a:ext cx="347472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 poignant sadness surfaces as Hamel acknowledges the neglect of French education in Alsace.</a:t>
            </a:r>
            <a:endParaRPr lang="en-US" sz="900" dirty="0"/>
          </a:p>
        </p:txBody>
      </p:sp>
      <p:pic>
        <p:nvPicPr>
          <p:cNvPr id="12" name="Image 3" descr="https://djgurnpwsdoqjscwqbsj.supabase.co/storage/v1/object/public/presentation-templates-data/custom3/list5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3086100"/>
            <a:ext cx="3657600" cy="1285875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663440" y="3240405"/>
            <a:ext cx="347472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4.Missed Opportunities</a:t>
            </a:r>
            <a:endParaRPr lang="en-US" sz="1500" dirty="0"/>
          </a:p>
        </p:txBody>
      </p:sp>
      <p:sp>
        <p:nvSpPr>
          <p:cNvPr id="14" name="Text 8"/>
          <p:cNvSpPr/>
          <p:nvPr/>
        </p:nvSpPr>
        <p:spPr>
          <a:xfrm>
            <a:off x="4663440" y="3651885"/>
            <a:ext cx="347472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teacher reflects on past failures, recognizing the missed chances to cherish their heritage.</a:t>
            </a:r>
            <a:endParaRPr lang="en-US" sz="9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56578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Linguistic Identity Matters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548640" y="1337310"/>
            <a:ext cx="502920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 Medium" pitchFamily="34" charset="0"/>
                <a:ea typeface="Plus Jakarta Sans Medium" pitchFamily="34" charset="-122"/>
                <a:cs typeface="Plus Jakarta Sans Medium" pitchFamily="34" charset="-120"/>
              </a:rPr>
              <a:t>Language Speakers</a:t>
            </a:r>
            <a:endParaRPr lang="en-US" sz="1500" dirty="0"/>
          </a:p>
        </p:txBody>
      </p:sp>
      <p:sp>
        <p:nvSpPr>
          <p:cNvPr id="4" name="Text 2"/>
          <p:cNvSpPr/>
          <p:nvPr/>
        </p:nvSpPr>
        <p:spPr>
          <a:xfrm>
            <a:off x="548640" y="2211705"/>
            <a:ext cx="502920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 Medium" pitchFamily="34" charset="0"/>
                <a:ea typeface="Plus Jakarta Sans Medium" pitchFamily="34" charset="-122"/>
                <a:cs typeface="Plus Jakarta Sans Medium" pitchFamily="34" charset="-120"/>
              </a:rPr>
              <a:t>Identity Strength</a:t>
            </a:r>
            <a:endParaRPr lang="en-US" sz="1500" dirty="0"/>
          </a:p>
        </p:txBody>
      </p:sp>
      <p:sp>
        <p:nvSpPr>
          <p:cNvPr id="5" name="Text 3"/>
          <p:cNvSpPr/>
          <p:nvPr/>
        </p:nvSpPr>
        <p:spPr>
          <a:xfrm>
            <a:off x="548640" y="3086100"/>
            <a:ext cx="502920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 Medium" pitchFamily="34" charset="0"/>
                <a:ea typeface="Plus Jakarta Sans Medium" pitchFamily="34" charset="-122"/>
                <a:cs typeface="Plus Jakarta Sans Medium" pitchFamily="34" charset="-120"/>
              </a:rPr>
              <a:t>Cultural Impact</a:t>
            </a:r>
            <a:endParaRPr lang="en-US" sz="1500" dirty="0"/>
          </a:p>
        </p:txBody>
      </p:sp>
      <p:sp>
        <p:nvSpPr>
          <p:cNvPr id="6" name="Text 4"/>
          <p:cNvSpPr/>
          <p:nvPr/>
        </p:nvSpPr>
        <p:spPr>
          <a:xfrm>
            <a:off x="548640" y="3960495"/>
            <a:ext cx="5029200" cy="27432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 Medium" pitchFamily="34" charset="0"/>
                <a:ea typeface="Plus Jakarta Sans Medium" pitchFamily="34" charset="-122"/>
                <a:cs typeface="Plus Jakarta Sans Medium" pitchFamily="34" charset="-120"/>
              </a:rPr>
              <a:t>Global Reach</a:t>
            </a:r>
            <a:endParaRPr lang="en-US" sz="1500" dirty="0"/>
          </a:p>
        </p:txBody>
      </p:sp>
      <p:pic>
        <p:nvPicPr>
          <p:cNvPr id="7" name="Image 0" descr="https://djgurnpwsdoqjscwqbsj.supabase.co/storage/v1/object/public/presentation-templates-data/custom3/box_metrics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320" y="1260158"/>
            <a:ext cx="1371600" cy="411480"/>
          </a:xfrm>
          <a:prstGeom prst="rect">
            <a:avLst/>
          </a:prstGeom>
        </p:spPr>
      </p:pic>
      <p:pic>
        <p:nvPicPr>
          <p:cNvPr id="8" name="Image 1" descr="https://djgurnpwsdoqjscwqbsj.supabase.co/storage/v1/object/public/presentation-templates-data/custom3/box_metrics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2320" y="2134553"/>
            <a:ext cx="1371600" cy="411480"/>
          </a:xfrm>
          <a:prstGeom prst="rect">
            <a:avLst/>
          </a:prstGeom>
        </p:spPr>
      </p:pic>
      <p:pic>
        <p:nvPicPr>
          <p:cNvPr id="9" name="Image 2" descr="https://djgurnpwsdoqjscwqbsj.supabase.co/storage/v1/object/public/presentation-templates-data/custom3/box_metrics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2320" y="3008948"/>
            <a:ext cx="1371600" cy="411480"/>
          </a:xfrm>
          <a:prstGeom prst="rect">
            <a:avLst/>
          </a:prstGeom>
        </p:spPr>
      </p:pic>
      <p:pic>
        <p:nvPicPr>
          <p:cNvPr id="10" name="Image 3" descr="https://djgurnpwsdoqjscwqbsj.supabase.co/storage/v1/object/public/presentation-templates-data/custom3/box_metrics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2320" y="3883343"/>
            <a:ext cx="1371600" cy="411480"/>
          </a:xfrm>
          <a:prstGeom prst="rect">
            <a:avLst/>
          </a:prstGeom>
        </p:spPr>
      </p:pic>
      <p:sp>
        <p:nvSpPr>
          <p:cNvPr id="11" name="Text 5"/>
          <p:cNvSpPr/>
          <p:nvPr/>
        </p:nvSpPr>
        <p:spPr>
          <a:xfrm>
            <a:off x="7132320" y="1260158"/>
            <a:ext cx="1371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200M+</a:t>
            </a:r>
            <a:endParaRPr lang="en-US" sz="1500" dirty="0"/>
          </a:p>
        </p:txBody>
      </p:sp>
      <p:sp>
        <p:nvSpPr>
          <p:cNvPr id="12" name="Text 6"/>
          <p:cNvSpPr/>
          <p:nvPr/>
        </p:nvSpPr>
        <p:spPr>
          <a:xfrm>
            <a:off x="7132320" y="2134553"/>
            <a:ext cx="1371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95%</a:t>
            </a:r>
            <a:endParaRPr lang="en-US" sz="1500" dirty="0"/>
          </a:p>
        </p:txBody>
      </p:sp>
      <p:sp>
        <p:nvSpPr>
          <p:cNvPr id="13" name="Text 7"/>
          <p:cNvSpPr/>
          <p:nvPr/>
        </p:nvSpPr>
        <p:spPr>
          <a:xfrm>
            <a:off x="7132320" y="3008948"/>
            <a:ext cx="1371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5x</a:t>
            </a:r>
            <a:endParaRPr lang="en-US" sz="1500" dirty="0"/>
          </a:p>
        </p:txBody>
      </p:sp>
      <p:sp>
        <p:nvSpPr>
          <p:cNvPr id="14" name="Text 8"/>
          <p:cNvSpPr/>
          <p:nvPr/>
        </p:nvSpPr>
        <p:spPr>
          <a:xfrm>
            <a:off x="7132320" y="3883343"/>
            <a:ext cx="1371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75+</a:t>
            </a:r>
            <a:endParaRPr lang="en-US" sz="15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1028700"/>
            <a:ext cx="5029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Last Lesson: A Farewell to Alsace</a:t>
            </a:r>
            <a:endParaRPr lang="en-US" sz="2300" dirty="0"/>
          </a:p>
        </p:txBody>
      </p:sp>
      <p:pic>
        <p:nvPicPr>
          <p:cNvPr id="3" name="Image 0" descr="https://images.pexels.com/photos/131773/pexels-photo-131773.jpeg?auto=compress&amp;cs=tinysrgb&amp;fit=crop&amp;h=1200&amp;w=800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1028700"/>
            <a:ext cx="2468880" cy="308610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6035040" y="370332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800" dirty="0"/>
          </a:p>
        </p:txBody>
      </p:sp>
      <p:sp>
        <p:nvSpPr>
          <p:cNvPr id="5" name="Text 2"/>
          <p:cNvSpPr/>
          <p:nvPr/>
        </p:nvSpPr>
        <p:spPr>
          <a:xfrm>
            <a:off x="548640" y="1543050"/>
            <a:ext cx="5029200" cy="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classroom's unusual quiet amplifies the students' realization of their impending loss of language and cultural identity.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Despite deep sorrow, M. Hamel maintains composure, delivering the lesson with unwavering dedication and newfound passion.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M. Hamel emphasizes the significance of the French language, viewing it as a key to their freedom and national identity.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"Vive La France!" becomes a powerful statement of defiance and unwavering love for their nation, etched for posterity.</a:t>
            </a:r>
            <a:endParaRPr lang="en-US" sz="1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Honoring Our Classmates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7772400" cy="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Remembering Divanshi's bright ideas and collaborative spirit; a true asset to our learning environment.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Acknowledging Sparsh's dedication and insightful contributions, enriching our discussions and group projects.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Celebrating Dhaniksha's hard work and perseverance, inspiring us all to achieve our academic goals.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Recognizing Navratan's unique perspective and valuable insights, fostering a diverse learning community.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76072" y="668655"/>
            <a:ext cx="768096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Table of Contents</a:t>
            </a:r>
            <a:endParaRPr lang="en-US" sz="2300" dirty="0"/>
          </a:p>
        </p:txBody>
      </p:sp>
      <p:pic>
        <p:nvPicPr>
          <p:cNvPr id="3" name="Image 0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285875"/>
            <a:ext cx="3474720" cy="514350"/>
          </a:xfrm>
          <a:prstGeom prst="rect">
            <a:avLst/>
          </a:prstGeom>
        </p:spPr>
      </p:pic>
      <p:sp>
        <p:nvSpPr>
          <p:cNvPr id="4" name="Shape 1"/>
          <p:cNvSpPr/>
          <p:nvPr/>
        </p:nvSpPr>
        <p:spPr>
          <a:xfrm>
            <a:off x="640080" y="138874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5" name="Text 2"/>
          <p:cNvSpPr/>
          <p:nvPr/>
        </p:nvSpPr>
        <p:spPr>
          <a:xfrm>
            <a:off x="576072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</a:t>
            </a:r>
            <a:endParaRPr lang="en-US" sz="1400" dirty="0"/>
          </a:p>
        </p:txBody>
      </p:sp>
      <p:sp>
        <p:nvSpPr>
          <p:cNvPr id="6" name="Text 3"/>
          <p:cNvSpPr/>
          <p:nvPr/>
        </p:nvSpPr>
        <p:spPr>
          <a:xfrm>
            <a:off x="109728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Alsace-Lorraine: A Stage Set</a:t>
            </a:r>
            <a:endParaRPr lang="en-US" sz="1400" dirty="0"/>
          </a:p>
        </p:txBody>
      </p:sp>
      <p:pic>
        <p:nvPicPr>
          <p:cNvPr id="7" name="Image 1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" y="2057400"/>
            <a:ext cx="3474720" cy="514350"/>
          </a:xfrm>
          <a:prstGeom prst="rect">
            <a:avLst/>
          </a:prstGeom>
        </p:spPr>
      </p:pic>
      <p:sp>
        <p:nvSpPr>
          <p:cNvPr id="8" name="Shape 4"/>
          <p:cNvSpPr/>
          <p:nvPr/>
        </p:nvSpPr>
        <p:spPr>
          <a:xfrm>
            <a:off x="640080" y="216027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9" name="Text 5"/>
          <p:cNvSpPr/>
          <p:nvPr/>
        </p:nvSpPr>
        <p:spPr>
          <a:xfrm>
            <a:off x="576072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2</a:t>
            </a:r>
            <a:endParaRPr lang="en-US" sz="1400" dirty="0"/>
          </a:p>
        </p:txBody>
      </p:sp>
      <p:sp>
        <p:nvSpPr>
          <p:cNvPr id="10" name="Text 6"/>
          <p:cNvSpPr/>
          <p:nvPr/>
        </p:nvSpPr>
        <p:spPr>
          <a:xfrm>
            <a:off x="109728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Franz's Morning Dilemma</a:t>
            </a:r>
            <a:endParaRPr lang="en-US" sz="1400" dirty="0"/>
          </a:p>
        </p:txBody>
      </p:sp>
      <p:pic>
        <p:nvPicPr>
          <p:cNvPr id="11" name="Image 2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20" y="2828925"/>
            <a:ext cx="3474720" cy="514350"/>
          </a:xfrm>
          <a:prstGeom prst="rect">
            <a:avLst/>
          </a:prstGeom>
        </p:spPr>
      </p:pic>
      <p:sp>
        <p:nvSpPr>
          <p:cNvPr id="12" name="Shape 7"/>
          <p:cNvSpPr/>
          <p:nvPr/>
        </p:nvSpPr>
        <p:spPr>
          <a:xfrm>
            <a:off x="640080" y="293179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13" name="Text 8"/>
          <p:cNvSpPr/>
          <p:nvPr/>
        </p:nvSpPr>
        <p:spPr>
          <a:xfrm>
            <a:off x="576072" y="288036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3</a:t>
            </a:r>
            <a:endParaRPr lang="en-US" sz="1400" dirty="0"/>
          </a:p>
        </p:txBody>
      </p:sp>
      <p:sp>
        <p:nvSpPr>
          <p:cNvPr id="14" name="Text 9"/>
          <p:cNvSpPr/>
          <p:nvPr/>
        </p:nvSpPr>
        <p:spPr>
          <a:xfrm>
            <a:off x="1097280" y="288036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Eerie Silence</a:t>
            </a:r>
            <a:endParaRPr lang="en-US" sz="1400" dirty="0"/>
          </a:p>
        </p:txBody>
      </p:sp>
      <p:pic>
        <p:nvPicPr>
          <p:cNvPr id="15" name="Image 3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1520" y="3600450"/>
            <a:ext cx="3474720" cy="514350"/>
          </a:xfrm>
          <a:prstGeom prst="rect">
            <a:avLst/>
          </a:prstGeom>
        </p:spPr>
      </p:pic>
      <p:sp>
        <p:nvSpPr>
          <p:cNvPr id="16" name="Shape 10"/>
          <p:cNvSpPr/>
          <p:nvPr/>
        </p:nvSpPr>
        <p:spPr>
          <a:xfrm>
            <a:off x="640080" y="370332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17" name="Text 11"/>
          <p:cNvSpPr/>
          <p:nvPr/>
        </p:nvSpPr>
        <p:spPr>
          <a:xfrm>
            <a:off x="576072" y="365188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4</a:t>
            </a:r>
            <a:endParaRPr lang="en-US" sz="1400" dirty="0"/>
          </a:p>
        </p:txBody>
      </p:sp>
      <p:sp>
        <p:nvSpPr>
          <p:cNvPr id="18" name="Text 12"/>
          <p:cNvSpPr/>
          <p:nvPr/>
        </p:nvSpPr>
        <p:spPr>
          <a:xfrm>
            <a:off x="1097280" y="365188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Weight of Tradition</a:t>
            </a:r>
            <a:endParaRPr lang="en-US" sz="1400" dirty="0"/>
          </a:p>
        </p:txBody>
      </p:sp>
      <p:pic>
        <p:nvPicPr>
          <p:cNvPr id="19" name="Image 4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29200" y="1285875"/>
            <a:ext cx="3474720" cy="514350"/>
          </a:xfrm>
          <a:prstGeom prst="rect">
            <a:avLst/>
          </a:prstGeom>
        </p:spPr>
      </p:pic>
      <p:sp>
        <p:nvSpPr>
          <p:cNvPr id="20" name="Shape 13"/>
          <p:cNvSpPr/>
          <p:nvPr/>
        </p:nvSpPr>
        <p:spPr>
          <a:xfrm>
            <a:off x="4937760" y="138874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21" name="Text 14"/>
          <p:cNvSpPr/>
          <p:nvPr/>
        </p:nvSpPr>
        <p:spPr>
          <a:xfrm>
            <a:off x="4892040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5</a:t>
            </a:r>
            <a:endParaRPr lang="en-US" sz="1400" dirty="0"/>
          </a:p>
        </p:txBody>
      </p:sp>
      <p:sp>
        <p:nvSpPr>
          <p:cNvPr id="22" name="Text 15"/>
          <p:cNvSpPr/>
          <p:nvPr/>
        </p:nvSpPr>
        <p:spPr>
          <a:xfrm>
            <a:off x="539496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Berlin's Decree: A Language Shift</a:t>
            </a:r>
            <a:endParaRPr lang="en-US" sz="1400" dirty="0"/>
          </a:p>
        </p:txBody>
      </p:sp>
      <p:pic>
        <p:nvPicPr>
          <p:cNvPr id="23" name="Image 5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29200" y="2057400"/>
            <a:ext cx="3474720" cy="514350"/>
          </a:xfrm>
          <a:prstGeom prst="rect">
            <a:avLst/>
          </a:prstGeom>
        </p:spPr>
      </p:pic>
      <p:sp>
        <p:nvSpPr>
          <p:cNvPr id="24" name="Shape 16"/>
          <p:cNvSpPr/>
          <p:nvPr/>
        </p:nvSpPr>
        <p:spPr>
          <a:xfrm>
            <a:off x="4937760" y="216027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25" name="Text 17"/>
          <p:cNvSpPr/>
          <p:nvPr/>
        </p:nvSpPr>
        <p:spPr>
          <a:xfrm>
            <a:off x="4892040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6</a:t>
            </a:r>
            <a:endParaRPr lang="en-US" sz="1400" dirty="0"/>
          </a:p>
        </p:txBody>
      </p:sp>
      <p:sp>
        <p:nvSpPr>
          <p:cNvPr id="26" name="Text 18"/>
          <p:cNvSpPr/>
          <p:nvPr/>
        </p:nvSpPr>
        <p:spPr>
          <a:xfrm>
            <a:off x="539496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Price of Neglect: A Language Lost?</a:t>
            </a:r>
            <a:endParaRPr lang="en-US" sz="1400" dirty="0"/>
          </a:p>
        </p:txBody>
      </p:sp>
      <p:pic>
        <p:nvPicPr>
          <p:cNvPr id="27" name="Image 6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29200" y="2828925"/>
            <a:ext cx="3474720" cy="514350"/>
          </a:xfrm>
          <a:prstGeom prst="rect">
            <a:avLst/>
          </a:prstGeom>
        </p:spPr>
      </p:pic>
      <p:sp>
        <p:nvSpPr>
          <p:cNvPr id="28" name="Shape 19"/>
          <p:cNvSpPr/>
          <p:nvPr/>
        </p:nvSpPr>
        <p:spPr>
          <a:xfrm>
            <a:off x="4937760" y="293179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29" name="Text 20"/>
          <p:cNvSpPr/>
          <p:nvPr/>
        </p:nvSpPr>
        <p:spPr>
          <a:xfrm>
            <a:off x="4892040" y="288036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7</a:t>
            </a:r>
            <a:endParaRPr lang="en-US" sz="1400" dirty="0"/>
          </a:p>
        </p:txBody>
      </p:sp>
      <p:sp>
        <p:nvSpPr>
          <p:cNvPr id="30" name="Text 21"/>
          <p:cNvSpPr/>
          <p:nvPr/>
        </p:nvSpPr>
        <p:spPr>
          <a:xfrm>
            <a:off x="5394960" y="288036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Last Lesson: Hamel's Lament</a:t>
            </a:r>
            <a:endParaRPr lang="en-US" sz="1400" dirty="0"/>
          </a:p>
        </p:txBody>
      </p:sp>
      <p:pic>
        <p:nvPicPr>
          <p:cNvPr id="31" name="Image 7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29200" y="3600450"/>
            <a:ext cx="3474720" cy="514350"/>
          </a:xfrm>
          <a:prstGeom prst="rect">
            <a:avLst/>
          </a:prstGeom>
        </p:spPr>
      </p:pic>
      <p:sp>
        <p:nvSpPr>
          <p:cNvPr id="32" name="Shape 22"/>
          <p:cNvSpPr/>
          <p:nvPr/>
        </p:nvSpPr>
        <p:spPr>
          <a:xfrm>
            <a:off x="4937760" y="370332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33" name="Text 23"/>
          <p:cNvSpPr/>
          <p:nvPr/>
        </p:nvSpPr>
        <p:spPr>
          <a:xfrm>
            <a:off x="4892040" y="365188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8</a:t>
            </a:r>
            <a:endParaRPr lang="en-US" sz="1400" dirty="0"/>
          </a:p>
        </p:txBody>
      </p:sp>
      <p:sp>
        <p:nvSpPr>
          <p:cNvPr id="34" name="Text 24"/>
          <p:cNvSpPr/>
          <p:nvPr/>
        </p:nvSpPr>
        <p:spPr>
          <a:xfrm>
            <a:off x="5394960" y="365188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Linguistic Identity Matters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285875"/>
            <a:ext cx="3474720" cy="51435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640080" y="138874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4" name="Text 1"/>
          <p:cNvSpPr/>
          <p:nvPr/>
        </p:nvSpPr>
        <p:spPr>
          <a:xfrm>
            <a:off x="576072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9</a:t>
            </a:r>
            <a:endParaRPr lang="en-US" sz="1400" dirty="0"/>
          </a:p>
        </p:txBody>
      </p:sp>
      <p:sp>
        <p:nvSpPr>
          <p:cNvPr id="5" name="Text 2"/>
          <p:cNvSpPr/>
          <p:nvPr/>
        </p:nvSpPr>
        <p:spPr>
          <a:xfrm>
            <a:off x="109728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Last Lesson: A Farewell to Alsace</a:t>
            </a:r>
            <a:endParaRPr lang="en-US" sz="1400" dirty="0"/>
          </a:p>
        </p:txBody>
      </p:sp>
      <p:pic>
        <p:nvPicPr>
          <p:cNvPr id="6" name="Image 1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" y="2057400"/>
            <a:ext cx="3474720" cy="514350"/>
          </a:xfrm>
          <a:prstGeom prst="rect">
            <a:avLst/>
          </a:prstGeom>
        </p:spPr>
      </p:pic>
      <p:sp>
        <p:nvSpPr>
          <p:cNvPr id="7" name="Shape 3"/>
          <p:cNvSpPr/>
          <p:nvPr/>
        </p:nvSpPr>
        <p:spPr>
          <a:xfrm>
            <a:off x="640080" y="216027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8" name="Text 4"/>
          <p:cNvSpPr/>
          <p:nvPr/>
        </p:nvSpPr>
        <p:spPr>
          <a:xfrm>
            <a:off x="576072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10</a:t>
            </a:r>
            <a:endParaRPr lang="en-US" sz="1400" dirty="0"/>
          </a:p>
        </p:txBody>
      </p:sp>
      <p:sp>
        <p:nvSpPr>
          <p:cNvPr id="9" name="Text 5"/>
          <p:cNvSpPr/>
          <p:nvPr/>
        </p:nvSpPr>
        <p:spPr>
          <a:xfrm>
            <a:off x="109728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Honoring Our Classmates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1028700"/>
            <a:ext cx="5029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Alsace-Lorraine: A Stage Set</a:t>
            </a:r>
            <a:endParaRPr lang="en-US" sz="2300" dirty="0"/>
          </a:p>
        </p:txBody>
      </p:sp>
      <p:pic>
        <p:nvPicPr>
          <p:cNvPr id="3" name="Image 0" descr="https://images.pexels.com/photos/5764701/pexels-photo-5764701.png?auto=compress&amp;cs=tinysrgb&amp;fit=crop&amp;h=1200&amp;w=800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1028700"/>
            <a:ext cx="2468880" cy="308610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6035040" y="370332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800" dirty="0"/>
          </a:p>
        </p:txBody>
      </p:sp>
      <p:sp>
        <p:nvSpPr>
          <p:cNvPr id="5" name="Text 2"/>
          <p:cNvSpPr/>
          <p:nvPr/>
        </p:nvSpPr>
        <p:spPr>
          <a:xfrm>
            <a:off x="548640" y="1543050"/>
            <a:ext cx="5029200" cy="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war's shadow looms large, shaping destinies and fueling the conflict at the heart of the narrative.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Alsace-Lorraine, a contested territory, embodies the clash of cultures and national identities during the period.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Understanding the historical backdrop is crucial to grasping the characters' motivations and the story's themes.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region, a blend of French and German influences, becomes a microcosm of European tensions and traditions.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40080" y="668655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Franz's Morning Dilemma</a:t>
            </a:r>
            <a:endParaRPr lang="en-US" sz="2300" dirty="0"/>
          </a:p>
        </p:txBody>
      </p:sp>
      <p:pic>
        <p:nvPicPr>
          <p:cNvPr id="3" name="Image 0" descr="https://djgurnpwsdoqjscwqbsj.supabase.co/storage/v1/object/public/presentation-templates-data/custom3/list5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440180"/>
            <a:ext cx="3657600" cy="1285875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594485"/>
            <a:ext cx="347472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1.Reluctant Steps</a:t>
            </a:r>
            <a:endParaRPr lang="en-US" sz="1500" dirty="0"/>
          </a:p>
        </p:txBody>
      </p:sp>
      <p:sp>
        <p:nvSpPr>
          <p:cNvPr id="5" name="Text 2"/>
          <p:cNvSpPr/>
          <p:nvPr/>
        </p:nvSpPr>
        <p:spPr>
          <a:xfrm>
            <a:off x="822960" y="2057400"/>
            <a:ext cx="347472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Franz feels a deep reluctance toward school, his steps heavy with the weight of obligation and duty.</a:t>
            </a:r>
            <a:endParaRPr lang="en-US" sz="900" dirty="0"/>
          </a:p>
        </p:txBody>
      </p:sp>
      <p:pic>
        <p:nvPicPr>
          <p:cNvPr id="6" name="Image 1" descr="https://djgurnpwsdoqjscwqbsj.supabase.co/storage/v1/object/public/presentation-templates-data/custom3/list5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440180"/>
            <a:ext cx="3657600" cy="1285875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663440" y="1594485"/>
            <a:ext cx="347472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2.Apprehensive Heart</a:t>
            </a:r>
            <a:endParaRPr lang="en-US" sz="1500" dirty="0"/>
          </a:p>
        </p:txBody>
      </p:sp>
      <p:sp>
        <p:nvSpPr>
          <p:cNvPr id="8" name="Text 4"/>
          <p:cNvSpPr/>
          <p:nvPr/>
        </p:nvSpPr>
        <p:spPr>
          <a:xfrm>
            <a:off x="4663440" y="2057400"/>
            <a:ext cx="347472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 sense of apprehension fills young Franz as he anticipates the strict atmosphere and lessons awaiting him.</a:t>
            </a:r>
            <a:endParaRPr lang="en-US" sz="900" dirty="0"/>
          </a:p>
        </p:txBody>
      </p:sp>
      <p:pic>
        <p:nvPicPr>
          <p:cNvPr id="9" name="Image 2" descr="https://djgurnpwsdoqjscwqbsj.supabase.co/storage/v1/object/public/presentation-templates-data/custom3/list5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20" y="3086100"/>
            <a:ext cx="3657600" cy="1285875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3240405"/>
            <a:ext cx="347472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3.School Avoidance</a:t>
            </a:r>
            <a:endParaRPr lang="en-US" sz="1500" dirty="0"/>
          </a:p>
        </p:txBody>
      </p:sp>
      <p:sp>
        <p:nvSpPr>
          <p:cNvPr id="11" name="Text 6"/>
          <p:cNvSpPr/>
          <p:nvPr/>
        </p:nvSpPr>
        <p:spPr>
          <a:xfrm>
            <a:off x="822960" y="3651885"/>
            <a:ext cx="347472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Franz actively avoids the thought of school, wanting to embrace freedom instead of the classroom's confines.</a:t>
            </a:r>
            <a:endParaRPr lang="en-US" sz="900" dirty="0"/>
          </a:p>
        </p:txBody>
      </p:sp>
      <p:pic>
        <p:nvPicPr>
          <p:cNvPr id="12" name="Image 3" descr="https://djgurnpwsdoqjscwqbsj.supabase.co/storage/v1/object/public/presentation-templates-data/custom3/list5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3086100"/>
            <a:ext cx="3657600" cy="1285875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663440" y="3240405"/>
            <a:ext cx="347472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4.Nature's Call</a:t>
            </a:r>
            <a:endParaRPr lang="en-US" sz="1500" dirty="0"/>
          </a:p>
        </p:txBody>
      </p:sp>
      <p:sp>
        <p:nvSpPr>
          <p:cNvPr id="14" name="Text 8"/>
          <p:cNvSpPr/>
          <p:nvPr/>
        </p:nvSpPr>
        <p:spPr>
          <a:xfrm>
            <a:off x="4663440" y="3651885"/>
            <a:ext cx="347472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warm weather and birdsong create a powerful temptation, pulling Franz away from academic responsibilities and learning.</a:t>
            </a:r>
            <a:endParaRPr lang="en-US" sz="9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40080" y="565785"/>
            <a:ext cx="82296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Eerie Silence</a:t>
            </a:r>
            <a:endParaRPr lang="en-US" sz="2300" dirty="0"/>
          </a:p>
        </p:txBody>
      </p:sp>
      <p:pic>
        <p:nvPicPr>
          <p:cNvPr id="3" name="Image 0" descr="https://djgurnpwsdoqjscwqbsj.supabase.co/storage/v1/object/public/presentation-templates-data/custom3/proscons-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440180"/>
            <a:ext cx="3566160" cy="2931795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presentation-templates-data/custom3/proscons-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3440" y="1440180"/>
            <a:ext cx="3566160" cy="2931795"/>
          </a:xfrm>
          <a:prstGeom prst="rect">
            <a:avLst/>
          </a:prstGeom>
        </p:spPr>
      </p:pic>
      <p:sp>
        <p:nvSpPr>
          <p:cNvPr id="5" name="Text 1"/>
          <p:cNvSpPr/>
          <p:nvPr/>
        </p:nvSpPr>
        <p:spPr>
          <a:xfrm>
            <a:off x="822960" y="1543050"/>
            <a:ext cx="2743200" cy="488633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Potential Gains</a:t>
            </a:r>
            <a:endParaRPr lang="en-US" sz="1500" dirty="0"/>
          </a:p>
        </p:txBody>
      </p:sp>
      <p:sp>
        <p:nvSpPr>
          <p:cNvPr id="6" name="Shape 2"/>
          <p:cNvSpPr/>
          <p:nvPr/>
        </p:nvSpPr>
        <p:spPr>
          <a:xfrm>
            <a:off x="3749040" y="1568768"/>
            <a:ext cx="365760" cy="360045"/>
          </a:xfrm>
          <a:prstGeom prst="ellipse">
            <a:avLst/>
          </a:prstGeom>
          <a:solidFill>
            <a:srgbClr val="0A9C85"/>
          </a:solidFill>
          <a:ln w="12700">
            <a:solidFill>
              <a:srgbClr val="0A9C85"/>
            </a:solidFill>
            <a:prstDash val="solid"/>
          </a:ln>
        </p:spPr>
      </p:sp>
      <p:pic>
        <p:nvPicPr>
          <p:cNvPr id="7" name="Image 2" descr="preencoded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0480" y="1625346"/>
            <a:ext cx="182880" cy="205740"/>
          </a:xfrm>
          <a:prstGeom prst="rect">
            <a:avLst/>
          </a:prstGeom>
        </p:spPr>
      </p:pic>
      <p:sp>
        <p:nvSpPr>
          <p:cNvPr id="8" name="Text 3"/>
          <p:cNvSpPr/>
          <p:nvPr/>
        </p:nvSpPr>
        <p:spPr>
          <a:xfrm>
            <a:off x="4754880" y="1543050"/>
            <a:ext cx="2743200" cy="488633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Possible Losses</a:t>
            </a:r>
            <a:endParaRPr lang="en-US" sz="1500" dirty="0"/>
          </a:p>
        </p:txBody>
      </p:sp>
      <p:sp>
        <p:nvSpPr>
          <p:cNvPr id="9" name="Shape 4"/>
          <p:cNvSpPr/>
          <p:nvPr/>
        </p:nvSpPr>
        <p:spPr>
          <a:xfrm>
            <a:off x="7680960" y="1568768"/>
            <a:ext cx="365760" cy="360045"/>
          </a:xfrm>
          <a:prstGeom prst="ellipse">
            <a:avLst/>
          </a:prstGeom>
          <a:solidFill>
            <a:srgbClr val="DA2828"/>
          </a:solidFill>
          <a:ln w="12700">
            <a:solidFill>
              <a:srgbClr val="DA2828"/>
            </a:solidFill>
            <a:prstDash val="solid"/>
          </a:ln>
        </p:spPr>
      </p:sp>
      <p:pic>
        <p:nvPicPr>
          <p:cNvPr id="10" name="Image 3" descr="preencoded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2400" y="1640777"/>
            <a:ext cx="182880" cy="205740"/>
          </a:xfrm>
          <a:prstGeom prst="rect">
            <a:avLst/>
          </a:prstGeom>
        </p:spPr>
      </p:pic>
      <p:sp>
        <p:nvSpPr>
          <p:cNvPr id="11" name="Text 5"/>
          <p:cNvSpPr/>
          <p:nvPr/>
        </p:nvSpPr>
        <p:spPr>
          <a:xfrm>
            <a:off x="868680" y="2160270"/>
            <a:ext cx="3200400" cy="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Increased focus and concentration in classrooms, fostering a more conducive learning environment for some students.</a:t>
            </a:r>
            <a:endParaRPr lang="en-US" sz="800" dirty="0"/>
          </a:p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Reduced distractions lead to improved academic performance and comprehension of complex subjects.</a:t>
            </a:r>
            <a:endParaRPr lang="en-US" sz="800" dirty="0"/>
          </a:p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Less noise pollution can create a calmer, more relaxed atmosphere benefiting students with sensory sensitivities.</a:t>
            </a:r>
            <a:endParaRPr lang="en-US" sz="800" dirty="0"/>
          </a:p>
        </p:txBody>
      </p:sp>
      <p:sp>
        <p:nvSpPr>
          <p:cNvPr id="12" name="Text 6"/>
          <p:cNvSpPr/>
          <p:nvPr/>
        </p:nvSpPr>
        <p:spPr>
          <a:xfrm>
            <a:off x="4800600" y="2160270"/>
            <a:ext cx="3200400" cy="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Lack of social interaction and peer bonding opportunities, hindering social-emotional development and communication skills.</a:t>
            </a:r>
            <a:endParaRPr lang="en-US" sz="800" dirty="0"/>
          </a:p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Diminished school spirit and a sense of community due to the absence of lively events and gatherings.</a:t>
            </a:r>
            <a:endParaRPr lang="en-US" sz="800" dirty="0"/>
          </a:p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Potential for increased isolation and loneliness among students who thrive on social interaction and group activities.</a:t>
            </a:r>
            <a:endParaRPr lang="en-US" sz="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1028700"/>
            <a:ext cx="5029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Weight of Tradition</a:t>
            </a:r>
            <a:endParaRPr lang="en-US" sz="2300" dirty="0"/>
          </a:p>
        </p:txBody>
      </p:sp>
      <p:pic>
        <p:nvPicPr>
          <p:cNvPr id="3" name="Image 0" descr="https://images.pexels.com/photos/8535611/pexels-photo-8535611.jpeg?auto=compress&amp;cs=tinysrgb&amp;fit=crop&amp;h=1200&amp;w=800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1028700"/>
            <a:ext cx="2468880" cy="308610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6035040" y="370332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800" dirty="0"/>
          </a:p>
        </p:txBody>
      </p:sp>
      <p:sp>
        <p:nvSpPr>
          <p:cNvPr id="5" name="Text 2"/>
          <p:cNvSpPr/>
          <p:nvPr/>
        </p:nvSpPr>
        <p:spPr>
          <a:xfrm>
            <a:off x="548640" y="1543050"/>
            <a:ext cx="5029200" cy="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M. Hamel wears his ceremonial dress, typically reserved for inspections or prize distributions, signaling a special occasion.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His grave expression and quiet demeanor contrast sharply with his usual jovial nature, creating an atmosphere of apprehension.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change in appearance and behavior foreshadows a significant announcement impacting the students' lives and the village.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scene suggests the impending loss of innocence and the disruption of the familiar routine of the classroom environment.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40080" y="1028700"/>
            <a:ext cx="301752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Berlin's Decree: A Language Shift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640080" y="1645920"/>
            <a:ext cx="3017520" cy="9144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1300"/>
              </a:lnSpc>
              <a:buNone/>
            </a:pPr>
            <a:r>
              <a:rPr lang="en-US" sz="9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 pivotal moment of cultural change. A new linguistic order imposed from afar.</a:t>
            </a:r>
            <a:endParaRPr lang="en-US" sz="900" dirty="0"/>
          </a:p>
        </p:txBody>
      </p:sp>
      <p:sp>
        <p:nvSpPr>
          <p:cNvPr id="4" name="Shape 2"/>
          <p:cNvSpPr/>
          <p:nvPr/>
        </p:nvSpPr>
        <p:spPr>
          <a:xfrm>
            <a:off x="6675120" y="298323"/>
            <a:ext cx="0" cy="4526280"/>
          </a:xfrm>
          <a:prstGeom prst="line">
            <a:avLst/>
          </a:prstGeom>
          <a:noFill/>
          <a:ln w="25400">
            <a:solidFill>
              <a:srgbClr val="000000"/>
            </a:solidFill>
            <a:prstDash val="solid"/>
          </a:ln>
        </p:spPr>
      </p:sp>
      <p:sp>
        <p:nvSpPr>
          <p:cNvPr id="5" name="Shape 3"/>
          <p:cNvSpPr/>
          <p:nvPr/>
        </p:nvSpPr>
        <p:spPr>
          <a:xfrm>
            <a:off x="6556248" y="735521"/>
            <a:ext cx="246888" cy="252032"/>
          </a:xfrm>
          <a:prstGeom prst="ellipse">
            <a:avLst/>
          </a:prstGeom>
          <a:solidFill>
            <a:srgbClr val="FFFFFF"/>
          </a:solidFill>
          <a:ln w="12700">
            <a:solidFill>
              <a:srgbClr val="FFFFFF"/>
            </a:solidFill>
            <a:prstDash val="solid"/>
          </a:ln>
        </p:spPr>
      </p:sp>
      <p:sp>
        <p:nvSpPr>
          <p:cNvPr id="6" name="Shape 4"/>
          <p:cNvSpPr/>
          <p:nvPr/>
        </p:nvSpPr>
        <p:spPr>
          <a:xfrm>
            <a:off x="6588252" y="771525"/>
            <a:ext cx="182880" cy="180023"/>
          </a:xfrm>
          <a:prstGeom prst="ellipse">
            <a:avLst/>
          </a:prstGeom>
          <a:solidFill>
            <a:srgbClr val="84B3AC"/>
          </a:solidFill>
          <a:ln w="12700">
            <a:solidFill>
              <a:srgbClr val="84B3AC"/>
            </a:solidFill>
            <a:prstDash val="solid"/>
          </a:ln>
        </p:spPr>
      </p:sp>
      <p:sp>
        <p:nvSpPr>
          <p:cNvPr id="7" name="Text 5"/>
          <p:cNvSpPr/>
          <p:nvPr/>
        </p:nvSpPr>
        <p:spPr>
          <a:xfrm>
            <a:off x="6588252" y="771525"/>
            <a:ext cx="182880" cy="180023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✓</a:t>
            </a:r>
            <a:endParaRPr lang="en-US" sz="1000" dirty="0"/>
          </a:p>
        </p:txBody>
      </p:sp>
      <p:sp>
        <p:nvSpPr>
          <p:cNvPr id="8" name="Shape 6"/>
          <p:cNvSpPr/>
          <p:nvPr/>
        </p:nvSpPr>
        <p:spPr>
          <a:xfrm>
            <a:off x="6556248" y="2021395"/>
            <a:ext cx="246888" cy="252032"/>
          </a:xfrm>
          <a:prstGeom prst="ellipse">
            <a:avLst/>
          </a:prstGeom>
          <a:solidFill>
            <a:srgbClr val="FFFFFF"/>
          </a:solidFill>
          <a:ln w="12700">
            <a:solidFill>
              <a:srgbClr val="FFFFFF"/>
            </a:solidFill>
            <a:prstDash val="solid"/>
          </a:ln>
        </p:spPr>
      </p:sp>
      <p:sp>
        <p:nvSpPr>
          <p:cNvPr id="9" name="Shape 7"/>
          <p:cNvSpPr/>
          <p:nvPr/>
        </p:nvSpPr>
        <p:spPr>
          <a:xfrm>
            <a:off x="6588252" y="2057400"/>
            <a:ext cx="182880" cy="180023"/>
          </a:xfrm>
          <a:prstGeom prst="ellipse">
            <a:avLst/>
          </a:prstGeom>
          <a:solidFill>
            <a:srgbClr val="84B3AC"/>
          </a:solidFill>
          <a:ln w="12700">
            <a:solidFill>
              <a:srgbClr val="84B3AC"/>
            </a:solidFill>
            <a:prstDash val="solid"/>
          </a:ln>
        </p:spPr>
      </p:sp>
      <p:sp>
        <p:nvSpPr>
          <p:cNvPr id="10" name="Text 8"/>
          <p:cNvSpPr/>
          <p:nvPr/>
        </p:nvSpPr>
        <p:spPr>
          <a:xfrm>
            <a:off x="6588252" y="2057400"/>
            <a:ext cx="182880" cy="180023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✓</a:t>
            </a:r>
            <a:endParaRPr lang="en-US" sz="1000" dirty="0"/>
          </a:p>
        </p:txBody>
      </p:sp>
      <p:sp>
        <p:nvSpPr>
          <p:cNvPr id="11" name="Shape 9"/>
          <p:cNvSpPr/>
          <p:nvPr/>
        </p:nvSpPr>
        <p:spPr>
          <a:xfrm>
            <a:off x="6556248" y="3307271"/>
            <a:ext cx="246888" cy="252032"/>
          </a:xfrm>
          <a:prstGeom prst="ellipse">
            <a:avLst/>
          </a:prstGeom>
          <a:solidFill>
            <a:srgbClr val="FFFFFF"/>
          </a:solidFill>
          <a:ln w="12700">
            <a:solidFill>
              <a:srgbClr val="FFFFFF"/>
            </a:solidFill>
            <a:prstDash val="solid"/>
          </a:ln>
        </p:spPr>
      </p:sp>
      <p:sp>
        <p:nvSpPr>
          <p:cNvPr id="12" name="Shape 10"/>
          <p:cNvSpPr/>
          <p:nvPr/>
        </p:nvSpPr>
        <p:spPr>
          <a:xfrm>
            <a:off x="6588252" y="3343275"/>
            <a:ext cx="182880" cy="180023"/>
          </a:xfrm>
          <a:prstGeom prst="ellipse">
            <a:avLst/>
          </a:prstGeom>
          <a:solidFill>
            <a:srgbClr val="84B3AC"/>
          </a:solidFill>
          <a:ln w="12700">
            <a:solidFill>
              <a:srgbClr val="84B3AC"/>
            </a:solidFill>
            <a:prstDash val="solid"/>
          </a:ln>
        </p:spPr>
      </p:sp>
      <p:sp>
        <p:nvSpPr>
          <p:cNvPr id="13" name="Text 11"/>
          <p:cNvSpPr/>
          <p:nvPr/>
        </p:nvSpPr>
        <p:spPr>
          <a:xfrm>
            <a:off x="6588252" y="3343275"/>
            <a:ext cx="182880" cy="180023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✓</a:t>
            </a:r>
            <a:endParaRPr lang="en-US" sz="1000" dirty="0"/>
          </a:p>
        </p:txBody>
      </p:sp>
      <p:sp>
        <p:nvSpPr>
          <p:cNvPr id="14" name="Text 12"/>
          <p:cNvSpPr/>
          <p:nvPr/>
        </p:nvSpPr>
        <p:spPr>
          <a:xfrm>
            <a:off x="4663440" y="735521"/>
            <a:ext cx="1709928" cy="180023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1940</a:t>
            </a:r>
            <a:endParaRPr lang="en-US" sz="800" dirty="0"/>
          </a:p>
        </p:txBody>
      </p:sp>
      <p:sp>
        <p:nvSpPr>
          <p:cNvPr id="15" name="Text 13"/>
          <p:cNvSpPr/>
          <p:nvPr/>
        </p:nvSpPr>
        <p:spPr>
          <a:xfrm>
            <a:off x="4663440" y="1028700"/>
            <a:ext cx="1709928" cy="180023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500"/>
              </a:lnSpc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 SemiBold" pitchFamily="34" charset="0"/>
                <a:ea typeface="Plus Jakarta Sans SemiBold" pitchFamily="34" charset="-122"/>
                <a:cs typeface="Plus Jakarta Sans SemiBold" pitchFamily="34" charset="-120"/>
              </a:rPr>
              <a:t>Order from Berlin</a:t>
            </a:r>
            <a:endParaRPr lang="en-US" sz="1500" dirty="0"/>
          </a:p>
        </p:txBody>
      </p:sp>
      <p:sp>
        <p:nvSpPr>
          <p:cNvPr id="16" name="Text 14"/>
          <p:cNvSpPr/>
          <p:nvPr/>
        </p:nvSpPr>
        <p:spPr>
          <a:xfrm>
            <a:off x="4663440" y="1285875"/>
            <a:ext cx="1709928" cy="9144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900"/>
              </a:lnSpc>
              <a:buNone/>
            </a:pPr>
            <a:r>
              <a:rPr lang="en-US" sz="7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decree arrives from Berlin, signaling a drastic shift in the region's linguistic landscape. This marks the beginning of a concerted effort to suppress the use of French and elevate the German language to a position of prominence.</a:t>
            </a:r>
            <a:endParaRPr lang="en-US" sz="700" dirty="0"/>
          </a:p>
        </p:txBody>
      </p:sp>
      <p:sp>
        <p:nvSpPr>
          <p:cNvPr id="17" name="Text 15"/>
          <p:cNvSpPr/>
          <p:nvPr/>
        </p:nvSpPr>
        <p:spPr>
          <a:xfrm>
            <a:off x="6858000" y="2021395"/>
            <a:ext cx="1709928" cy="180023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1941</a:t>
            </a:r>
            <a:endParaRPr lang="en-US" sz="800" dirty="0"/>
          </a:p>
        </p:txBody>
      </p:sp>
      <p:sp>
        <p:nvSpPr>
          <p:cNvPr id="18" name="Text 16"/>
          <p:cNvSpPr/>
          <p:nvPr/>
        </p:nvSpPr>
        <p:spPr>
          <a:xfrm>
            <a:off x="6858000" y="2314575"/>
            <a:ext cx="1709928" cy="180023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lnSpc>
                <a:spcPts val="1500"/>
              </a:lnSpc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 SemiBold" pitchFamily="34" charset="0"/>
                <a:ea typeface="Plus Jakarta Sans SemiBold" pitchFamily="34" charset="-122"/>
                <a:cs typeface="Plus Jakarta Sans SemiBold" pitchFamily="34" charset="-120"/>
              </a:rPr>
              <a:t>German Ascendant</a:t>
            </a:r>
            <a:endParaRPr lang="en-US" sz="1500" dirty="0"/>
          </a:p>
        </p:txBody>
      </p:sp>
      <p:sp>
        <p:nvSpPr>
          <p:cNvPr id="19" name="Text 17"/>
          <p:cNvSpPr/>
          <p:nvPr/>
        </p:nvSpPr>
        <p:spPr>
          <a:xfrm>
            <a:off x="6858000" y="2571750"/>
            <a:ext cx="1709928" cy="9144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lnSpc>
                <a:spcPts val="900"/>
              </a:lnSpc>
              <a:buNone/>
            </a:pPr>
            <a:r>
              <a:rPr lang="en-US" sz="7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official announcement mandates the implementation of German language instruction across all educational institutions. This marks a significant step towards cultural assimilation and control. French is actively discouraged in all aspects of public and private life.</a:t>
            </a:r>
            <a:endParaRPr lang="en-US" sz="700" dirty="0"/>
          </a:p>
        </p:txBody>
      </p:sp>
      <p:sp>
        <p:nvSpPr>
          <p:cNvPr id="20" name="Text 18"/>
          <p:cNvSpPr/>
          <p:nvPr/>
        </p:nvSpPr>
        <p:spPr>
          <a:xfrm>
            <a:off x="4663440" y="3307271"/>
            <a:ext cx="1709928" cy="180023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1942</a:t>
            </a:r>
            <a:endParaRPr lang="en-US" sz="800" dirty="0"/>
          </a:p>
        </p:txBody>
      </p:sp>
      <p:sp>
        <p:nvSpPr>
          <p:cNvPr id="21" name="Text 19"/>
          <p:cNvSpPr/>
          <p:nvPr/>
        </p:nvSpPr>
        <p:spPr>
          <a:xfrm>
            <a:off x="4663440" y="3600450"/>
            <a:ext cx="1709928" cy="180023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500"/>
              </a:lnSpc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 SemiBold" pitchFamily="34" charset="0"/>
                <a:ea typeface="Plus Jakarta Sans SemiBold" pitchFamily="34" charset="-122"/>
                <a:cs typeface="Plus Jakarta Sans SemiBold" pitchFamily="34" charset="-120"/>
              </a:rPr>
              <a:t>French Forbidden</a:t>
            </a:r>
            <a:endParaRPr lang="en-US" sz="1500" dirty="0"/>
          </a:p>
        </p:txBody>
      </p:sp>
      <p:sp>
        <p:nvSpPr>
          <p:cNvPr id="22" name="Text 20"/>
          <p:cNvSpPr/>
          <p:nvPr/>
        </p:nvSpPr>
        <p:spPr>
          <a:xfrm>
            <a:off x="4663440" y="3857625"/>
            <a:ext cx="1709928" cy="9144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900"/>
              </a:lnSpc>
              <a:buNone/>
            </a:pPr>
            <a:r>
              <a:rPr lang="en-US" sz="7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use of French is formally forbidden in official communications, public signage, and educational settings. The suppression of the French language intensifies, creating a climate of fear and resentment among the local population who value their linguistic heritage.</a:t>
            </a:r>
            <a:endParaRPr lang="en-US" sz="7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40080" y="565785"/>
            <a:ext cx="82296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Price of Neglect: A Language Lost?</a:t>
            </a:r>
            <a:endParaRPr lang="en-US" sz="2300" dirty="0"/>
          </a:p>
        </p:txBody>
      </p:sp>
      <p:pic>
        <p:nvPicPr>
          <p:cNvPr id="3" name="Image 0" descr="https://djgurnpwsdoqjscwqbsj.supabase.co/storage/v1/object/public/presentation-templates-data/custom3/proscons-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440180"/>
            <a:ext cx="3566160" cy="2931795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presentation-templates-data/custom3/proscons-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3440" y="1440180"/>
            <a:ext cx="3566160" cy="2931795"/>
          </a:xfrm>
          <a:prstGeom prst="rect">
            <a:avLst/>
          </a:prstGeom>
        </p:spPr>
      </p:pic>
      <p:sp>
        <p:nvSpPr>
          <p:cNvPr id="5" name="Text 1"/>
          <p:cNvSpPr/>
          <p:nvPr/>
        </p:nvSpPr>
        <p:spPr>
          <a:xfrm>
            <a:off x="822960" y="1543050"/>
            <a:ext cx="2743200" cy="488633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Potential Gains</a:t>
            </a:r>
            <a:endParaRPr lang="en-US" sz="1500" dirty="0"/>
          </a:p>
        </p:txBody>
      </p:sp>
      <p:sp>
        <p:nvSpPr>
          <p:cNvPr id="6" name="Shape 2"/>
          <p:cNvSpPr/>
          <p:nvPr/>
        </p:nvSpPr>
        <p:spPr>
          <a:xfrm>
            <a:off x="3749040" y="1568768"/>
            <a:ext cx="365760" cy="360045"/>
          </a:xfrm>
          <a:prstGeom prst="ellipse">
            <a:avLst/>
          </a:prstGeom>
          <a:solidFill>
            <a:srgbClr val="0A9C85"/>
          </a:solidFill>
          <a:ln w="12700">
            <a:solidFill>
              <a:srgbClr val="0A9C85"/>
            </a:solidFill>
            <a:prstDash val="solid"/>
          </a:ln>
        </p:spPr>
      </p:sp>
      <p:pic>
        <p:nvPicPr>
          <p:cNvPr id="7" name="Image 2" descr="preencoded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0480" y="1625346"/>
            <a:ext cx="182880" cy="205740"/>
          </a:xfrm>
          <a:prstGeom prst="rect">
            <a:avLst/>
          </a:prstGeom>
        </p:spPr>
      </p:pic>
      <p:sp>
        <p:nvSpPr>
          <p:cNvPr id="8" name="Text 3"/>
          <p:cNvSpPr/>
          <p:nvPr/>
        </p:nvSpPr>
        <p:spPr>
          <a:xfrm>
            <a:off x="4754880" y="1543050"/>
            <a:ext cx="2743200" cy="488633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Lost Ground</a:t>
            </a:r>
            <a:endParaRPr lang="en-US" sz="1500" dirty="0"/>
          </a:p>
        </p:txBody>
      </p:sp>
      <p:sp>
        <p:nvSpPr>
          <p:cNvPr id="9" name="Shape 4"/>
          <p:cNvSpPr/>
          <p:nvPr/>
        </p:nvSpPr>
        <p:spPr>
          <a:xfrm>
            <a:off x="7680960" y="1568768"/>
            <a:ext cx="365760" cy="360045"/>
          </a:xfrm>
          <a:prstGeom prst="ellipse">
            <a:avLst/>
          </a:prstGeom>
          <a:solidFill>
            <a:srgbClr val="DA2828"/>
          </a:solidFill>
          <a:ln w="12700">
            <a:solidFill>
              <a:srgbClr val="DA2828"/>
            </a:solidFill>
            <a:prstDash val="solid"/>
          </a:ln>
        </p:spPr>
      </p:sp>
      <p:pic>
        <p:nvPicPr>
          <p:cNvPr id="10" name="Image 3" descr="preencoded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2400" y="1640777"/>
            <a:ext cx="182880" cy="205740"/>
          </a:xfrm>
          <a:prstGeom prst="rect">
            <a:avLst/>
          </a:prstGeom>
        </p:spPr>
      </p:pic>
      <p:sp>
        <p:nvSpPr>
          <p:cNvPr id="11" name="Text 5"/>
          <p:cNvSpPr/>
          <p:nvPr/>
        </p:nvSpPr>
        <p:spPr>
          <a:xfrm>
            <a:off x="868680" y="2160270"/>
            <a:ext cx="3200400" cy="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Early language acquisition could have broadened horizons, opening doors to diverse cultures and global opportunities.</a:t>
            </a:r>
            <a:endParaRPr lang="en-US" sz="800" dirty="0"/>
          </a:p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Fluency in French would have facilitated better communication, fostering understanding and collaboration with neighboring regions.</a:t>
            </a:r>
            <a:endParaRPr lang="en-US" sz="800" dirty="0"/>
          </a:p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Mastering French could have boosted the village's economy through trade and cultural exchange with French-speaking communities.</a:t>
            </a:r>
            <a:endParaRPr lang="en-US" sz="800" dirty="0"/>
          </a:p>
        </p:txBody>
      </p:sp>
      <p:sp>
        <p:nvSpPr>
          <p:cNvPr id="12" name="Text 6"/>
          <p:cNvSpPr/>
          <p:nvPr/>
        </p:nvSpPr>
        <p:spPr>
          <a:xfrm>
            <a:off x="4800600" y="2160270"/>
            <a:ext cx="3200400" cy="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Neglecting French education led to limited career options, hindering economic advancement and personal growth for the villagers.</a:t>
            </a:r>
            <a:endParaRPr lang="en-US" sz="800" dirty="0"/>
          </a:p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loss of fluency eroded cultural ties, weakening the community's connection to its history and traditions.</a:t>
            </a:r>
            <a:endParaRPr lang="en-US" sz="800" dirty="0"/>
          </a:p>
          <a:p>
            <a:pPr marL="342900" indent="-342900">
              <a:lnSpc>
                <a:spcPts val="12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8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language barrier created isolation, preventing the villagers from fully engaging with the wider French-speaking world.</a:t>
            </a:r>
            <a:endParaRPr lang="en-US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2025-07-03T15:26:07Z</dcterms:created>
  <dcterms:modified xsi:type="dcterms:W3CDTF">2025-07-03T15:26:07Z</dcterms:modified>
</cp:coreProperties>
</file>