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MASTER_SLIDE">
    <p:bg>
      <p:bgPr>
        <a:solidFill>
          <a:srgbClr val="FFFFFF"/>
        </a:solidFill>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Slide-2-image-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image" Target="../media/image-2-2.png"/><Relationship Id="rId5" Type="http://schemas.openxmlformats.org/officeDocument/2006/relationships/image" Target="../media/image-2-2.png"/><Relationship Id="rId6" Type="http://schemas.openxmlformats.org/officeDocument/2006/relationships/image" Target="../media/image-2-3.png"/><Relationship Id="rId7" Type="http://schemas.openxmlformats.org/officeDocument/2006/relationships/slideLayout" Target="../slideLayouts/slideLayout1.xml"/><Relationship Id="rId8"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Slide-3-image-1.png"/><Relationship Id="rId2" Type="http://schemas.openxmlformats.org/officeDocument/2006/relationships/image" Target="../media/image-3-2.png"/><Relationship Id="rId3" Type="http://schemas.openxmlformats.org/officeDocument/2006/relationships/image" Target="../media/image-3-2.png"/><Relationship Id="rId4" Type="http://schemas.openxmlformats.org/officeDocument/2006/relationships/image" Target="../media/image-3-2.png"/><Relationship Id="rId5" Type="http://schemas.openxmlformats.org/officeDocument/2006/relationships/image" Target="../media/image-3-2.png"/><Relationship Id="rId6" Type="http://schemas.openxmlformats.org/officeDocument/2006/relationships/image" Target="../media/image-3-2.png"/><Relationship Id="rId7" Type="http://schemas.openxmlformats.org/officeDocument/2006/relationships/image" Target="../media/image-3-2.png"/><Relationship Id="rId8" Type="http://schemas.openxmlformats.org/officeDocument/2006/relationships/slideLayout" Target="../slideLayouts/slideLayout2.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Slide-4-image-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image" Target="../media/image-4-3.png"/><Relationship Id="rId6" Type="http://schemas.openxmlformats.org/officeDocument/2006/relationships/image" Target="../media/image-4-6.png"/><Relationship Id="rId7" Type="http://schemas.openxmlformats.org/officeDocument/2006/relationships/image" Target="../media/image-4-3.png"/><Relationship Id="rId8" Type="http://schemas.openxmlformats.org/officeDocument/2006/relationships/image" Target="../media/image-4-4.png"/><Relationship Id="rId9" Type="http://schemas.openxmlformats.org/officeDocument/2006/relationships/image" Target="../media/image-4-3.png"/><Relationship Id="rId10" Type="http://schemas.openxmlformats.org/officeDocument/2006/relationships/image" Target="../media/image-4-6.png"/><Relationship Id="rId11" Type="http://schemas.openxmlformats.org/officeDocument/2006/relationships/slideLayout" Target="../slideLayouts/slideLayout2.xml"/><Relationship Id="rId1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hyperlink" Target="https://images.pexels.com/photos/6347901/pexels-photo-6347901.jpeg?auto=compress&amp;cs=tinysrgb&amp;fit=crop&amp;h=1200&amp;w=800" TargetMode="External"/><Relationship Id="rId1" Type="http://schemas.openxmlformats.org/officeDocument/2006/relationships/image" Target="../media/Slide-5-image-1.png"/><Relationship Id="rId2" Type="http://schemas.openxmlformats.org/officeDocument/2006/relationships/image" Target="../media/image-5-2.jpeg"/><Relationship Id="rId4" Type="http://schemas.openxmlformats.org/officeDocument/2006/relationships/slideLayout" Target="../slideLayouts/slideLayout2.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hyperlink" Target="https://images.pexels.com/photos/6347901/pexels-photo-6347901.jpeg?auto=compress&amp;cs=tinysrgb&amp;fit=crop&amp;h=1200&amp;w=800" TargetMode="External"/><Relationship Id="rId1" Type="http://schemas.openxmlformats.org/officeDocument/2006/relationships/image" Target="../media/Slide-6-image-1.png"/><Relationship Id="rId2" Type="http://schemas.openxmlformats.org/officeDocument/2006/relationships/image" Target="../media/image-6-2.jpeg"/><Relationship Id="rId4" Type="http://schemas.openxmlformats.org/officeDocument/2006/relationships/slideLayout" Target="../slideLayouts/slideLayout2.xml"/><Relationship Id="rId5"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Slide-7-image-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2.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Slide-8-image-1.png"/><Relationship Id="rId2" Type="http://schemas.openxmlformats.org/officeDocument/2006/relationships/image" Target="../media/image-8-2.png"/><Relationship Id="rId3" Type="http://schemas.openxmlformats.org/officeDocument/2006/relationships/image" Target="../media/image-8-2.png"/><Relationship Id="rId4" Type="http://schemas.openxmlformats.org/officeDocument/2006/relationships/image" Target="../media/image-8-2.png"/><Relationship Id="rId5" Type="http://schemas.openxmlformats.org/officeDocument/2006/relationships/image" Target="../media/image-8-2.png"/><Relationship Id="rId6" Type="http://schemas.openxmlformats.org/officeDocument/2006/relationships/image" Target="../media/image-8-2.png"/><Relationship Id="rId7" Type="http://schemas.openxmlformats.org/officeDocument/2006/relationships/slideLayout" Target="../slideLayouts/slideLayout2.xml"/><Relationship Id="rId8"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1371600" y="1285875"/>
            <a:ext cx="6400800" cy="1543050"/>
          </a:xfrm>
          <a:prstGeom prst="rect">
            <a:avLst/>
          </a:prstGeom>
          <a:noFill/>
          <a:ln/>
        </p:spPr>
        <p:txBody>
          <a:bodyPr wrap="square" rtlCol="0" anchor="b"/>
          <a:lstStyle/>
          <a:p>
            <a:pPr algn="ctr" indent="0" marL="0">
              <a:buNone/>
            </a:pPr>
            <a:r>
              <a:rPr lang="en-US" sz="4000" b="1" dirty="0">
                <a:solidFill>
                  <a:srgbClr val="000000"/>
                </a:solidFill>
                <a:latin typeface="Urbanist" pitchFamily="34" charset="0"/>
                <a:ea typeface="Urbanist" pitchFamily="34" charset="-122"/>
                <a:cs typeface="Urbanist" pitchFamily="34" charset="-120"/>
              </a:rPr>
              <a:t>Comilla University Web Portal: A 10-Week Journey</a:t>
            </a:r>
            <a:endParaRPr lang="en-US" sz="4000" dirty="0"/>
          </a:p>
        </p:txBody>
      </p:sp>
      <p:sp>
        <p:nvSpPr>
          <p:cNvPr id="3" name="Text 1"/>
          <p:cNvSpPr/>
          <p:nvPr/>
        </p:nvSpPr>
        <p:spPr>
          <a:xfrm>
            <a:off x="1371600" y="2983230"/>
            <a:ext cx="6400800" cy="514350"/>
          </a:xfrm>
          <a:prstGeom prst="rect">
            <a:avLst/>
          </a:prstGeom>
          <a:noFill/>
          <a:ln/>
        </p:spPr>
        <p:txBody>
          <a:bodyPr wrap="square" rtlCol="0" anchor="t"/>
          <a:lstStyle/>
          <a:p>
            <a:pPr algn="ctr" indent="0" marL="0">
              <a:buNone/>
            </a:pPr>
            <a:r>
              <a:rPr lang="en-US" sz="1500" dirty="0">
                <a:solidFill>
                  <a:srgbClr val="000000"/>
                </a:solidFill>
                <a:latin typeface="Plus Jakarta Sans Light" pitchFamily="34" charset="0"/>
                <a:ea typeface="Plus Jakarta Sans Light" pitchFamily="34" charset="-122"/>
                <a:cs typeface="Plus Jakarta Sans Light" pitchFamily="34" charset="-120"/>
              </a:rPr>
              <a:t>From concept to creation: Building a comprehensive online presence for students, faculty, and officers.</a:t>
            </a:r>
            <a:endParaRPr lang="en-US" sz="15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514350"/>
            <a:ext cx="8229600" cy="457200"/>
          </a:xfrm>
          <a:prstGeom prst="rect">
            <a:avLst/>
          </a:prstGeom>
          <a:noFill/>
          <a:ln/>
        </p:spPr>
        <p:txBody>
          <a:bodyPr wrap="square" rtlCol="0" anchor="ctr"/>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Table of Contents</a:t>
            </a:r>
            <a:endParaRPr lang="en-US" sz="2500" dirty="0"/>
          </a:p>
        </p:txBody>
      </p:sp>
      <p:pic>
        <p:nvPicPr>
          <p:cNvPr id="3" name="Image 0" descr="https://djgurnpwsdoqjscwqbsj.supabase.co/storage/v1/object/public/presentation-templates-data/section20_TOC_box1.png">    </p:cNvPr>
          <p:cNvPicPr>
            <a:picLocks noChangeAspect="1"/>
          </p:cNvPicPr>
          <p:nvPr/>
        </p:nvPicPr>
        <p:blipFill>
          <a:blip r:embed="rId2"/>
          <a:stretch>
            <a:fillRect/>
          </a:stretch>
        </p:blipFill>
        <p:spPr>
          <a:xfrm>
            <a:off x="640080" y="1285875"/>
            <a:ext cx="457200" cy="411480"/>
          </a:xfrm>
          <a:prstGeom prst="rect">
            <a:avLst/>
          </a:prstGeom>
        </p:spPr>
      </p:pic>
      <p:sp>
        <p:nvSpPr>
          <p:cNvPr id="4" name="Text 1"/>
          <p:cNvSpPr/>
          <p:nvPr/>
        </p:nvSpPr>
        <p:spPr>
          <a:xfrm>
            <a:off x="640080" y="1337310"/>
            <a:ext cx="457200" cy="360045"/>
          </a:xfrm>
          <a:prstGeom prst="rect">
            <a:avLst/>
          </a:prstGeom>
          <a:noFill/>
          <a:ln/>
        </p:spPr>
        <p:txBody>
          <a:bodyPr wrap="square" rtlCol="0" anchor="ctr"/>
          <a:lstStyle/>
          <a:p>
            <a:pPr algn="ctr" indent="0" marL="0">
              <a:buNone/>
            </a:pPr>
            <a:r>
              <a:rPr lang="en-US" sz="1400" b="1" dirty="0">
                <a:solidFill>
                  <a:srgbClr val="FFFFFF"/>
                </a:solidFill>
                <a:latin typeface="Plus Jakarta Sans" pitchFamily="34" charset="0"/>
                <a:ea typeface="Plus Jakarta Sans" pitchFamily="34" charset="-122"/>
                <a:cs typeface="Plus Jakarta Sans" pitchFamily="34" charset="-120"/>
              </a:rPr>
              <a:t>01</a:t>
            </a:r>
            <a:endParaRPr lang="en-US" sz="1400" dirty="0"/>
          </a:p>
        </p:txBody>
      </p:sp>
      <p:sp>
        <p:nvSpPr>
          <p:cNvPr id="5" name="Text 2"/>
          <p:cNvSpPr/>
          <p:nvPr/>
        </p:nvSpPr>
        <p:spPr>
          <a:xfrm>
            <a:off x="1097280" y="1285875"/>
            <a:ext cx="2011680" cy="411480"/>
          </a:xfrm>
          <a:prstGeom prst="rect">
            <a:avLst/>
          </a:prstGeom>
          <a:noFill/>
          <a:ln/>
        </p:spPr>
        <p:txBody>
          <a:bodyPr wrap="square" rtlCol="0" anchor="t"/>
          <a:lstStyle/>
          <a:p>
            <a:pPr algn="l" indent="0" marL="0">
              <a:buNone/>
            </a:pPr>
            <a:r>
              <a:rPr lang="en-US" sz="1200" b="1" dirty="0">
                <a:solidFill>
                  <a:srgbClr val="000000"/>
                </a:solidFill>
                <a:latin typeface="Plus Jakarta Sans" pitchFamily="34" charset="0"/>
                <a:ea typeface="Plus Jakarta Sans" pitchFamily="34" charset="-122"/>
                <a:cs typeface="Plus Jakarta Sans" pitchFamily="34" charset="-120"/>
              </a:rPr>
              <a:t>Digital Campus Launchpad</a:t>
            </a:r>
            <a:endParaRPr lang="en-US" sz="1200" dirty="0"/>
          </a:p>
        </p:txBody>
      </p:sp>
      <p:pic>
        <p:nvPicPr>
          <p:cNvPr id="6" name="Image 1" descr="https://djgurnpwsdoqjscwqbsj.supabase.co/storage/v1/object/public/presentation-templates-data/section20_TOC_box2.png">    </p:cNvPr>
          <p:cNvPicPr>
            <a:picLocks noChangeAspect="1"/>
          </p:cNvPicPr>
          <p:nvPr/>
        </p:nvPicPr>
        <p:blipFill>
          <a:blip r:embed="rId3"/>
          <a:stretch>
            <a:fillRect/>
          </a:stretch>
        </p:blipFill>
        <p:spPr>
          <a:xfrm>
            <a:off x="3474720" y="1285875"/>
            <a:ext cx="457200" cy="411480"/>
          </a:xfrm>
          <a:prstGeom prst="rect">
            <a:avLst/>
          </a:prstGeom>
        </p:spPr>
      </p:pic>
      <p:sp>
        <p:nvSpPr>
          <p:cNvPr id="7" name="Text 3"/>
          <p:cNvSpPr/>
          <p:nvPr/>
        </p:nvSpPr>
        <p:spPr>
          <a:xfrm>
            <a:off x="3474720" y="1337310"/>
            <a:ext cx="457200" cy="360045"/>
          </a:xfrm>
          <a:prstGeom prst="rect">
            <a:avLst/>
          </a:prstGeom>
          <a:noFill/>
          <a:ln/>
        </p:spPr>
        <p:txBody>
          <a:bodyPr wrap="square" rtlCol="0" anchor="ctr"/>
          <a:lstStyle/>
          <a:p>
            <a:pPr algn="ctr" indent="0" marL="0">
              <a:buNone/>
            </a:pPr>
            <a:r>
              <a:rPr lang="en-US" sz="1400" b="1" dirty="0">
                <a:solidFill>
                  <a:srgbClr val="FFFFFF"/>
                </a:solidFill>
                <a:latin typeface="Plus Jakarta Sans" pitchFamily="34" charset="0"/>
                <a:ea typeface="Plus Jakarta Sans" pitchFamily="34" charset="-122"/>
                <a:cs typeface="Plus Jakarta Sans" pitchFamily="34" charset="-120"/>
              </a:rPr>
              <a:t>02</a:t>
            </a:r>
            <a:endParaRPr lang="en-US" sz="1400" dirty="0"/>
          </a:p>
        </p:txBody>
      </p:sp>
      <p:sp>
        <p:nvSpPr>
          <p:cNvPr id="8" name="Text 4"/>
          <p:cNvSpPr/>
          <p:nvPr/>
        </p:nvSpPr>
        <p:spPr>
          <a:xfrm>
            <a:off x="3931920" y="1285875"/>
            <a:ext cx="2011680" cy="411480"/>
          </a:xfrm>
          <a:prstGeom prst="rect">
            <a:avLst/>
          </a:prstGeom>
          <a:noFill/>
          <a:ln/>
        </p:spPr>
        <p:txBody>
          <a:bodyPr wrap="square" rtlCol="0" anchor="t"/>
          <a:lstStyle/>
          <a:p>
            <a:pPr algn="l" indent="0" marL="0">
              <a:buNone/>
            </a:pPr>
            <a:r>
              <a:rPr lang="en-US" sz="1200" b="1" dirty="0">
                <a:solidFill>
                  <a:srgbClr val="000000"/>
                </a:solidFill>
                <a:latin typeface="Plus Jakarta Sans" pitchFamily="34" charset="0"/>
                <a:ea typeface="Plus Jakarta Sans" pitchFamily="34" charset="-122"/>
                <a:cs typeface="Plus Jakarta Sans" pitchFamily="34" charset="-120"/>
              </a:rPr>
              <a:t>Project Genesis: Early Stages</a:t>
            </a:r>
            <a:endParaRPr lang="en-US" sz="1200" dirty="0"/>
          </a:p>
        </p:txBody>
      </p:sp>
      <p:pic>
        <p:nvPicPr>
          <p:cNvPr id="9" name="Image 2" descr="https://djgurnpwsdoqjscwqbsj.supabase.co/storage/v1/object/public/presentation-templates-data/section20_TOC_box1.png">    </p:cNvPr>
          <p:cNvPicPr>
            <a:picLocks noChangeAspect="1"/>
          </p:cNvPicPr>
          <p:nvPr/>
        </p:nvPicPr>
        <p:blipFill>
          <a:blip r:embed="rId4"/>
          <a:stretch>
            <a:fillRect/>
          </a:stretch>
        </p:blipFill>
        <p:spPr>
          <a:xfrm>
            <a:off x="6309360" y="1285875"/>
            <a:ext cx="457200" cy="411480"/>
          </a:xfrm>
          <a:prstGeom prst="rect">
            <a:avLst/>
          </a:prstGeom>
        </p:spPr>
      </p:pic>
      <p:sp>
        <p:nvSpPr>
          <p:cNvPr id="10" name="Text 5"/>
          <p:cNvSpPr/>
          <p:nvPr/>
        </p:nvSpPr>
        <p:spPr>
          <a:xfrm>
            <a:off x="6309360" y="1337310"/>
            <a:ext cx="457200" cy="360045"/>
          </a:xfrm>
          <a:prstGeom prst="rect">
            <a:avLst/>
          </a:prstGeom>
          <a:noFill/>
          <a:ln/>
        </p:spPr>
        <p:txBody>
          <a:bodyPr wrap="square" rtlCol="0" anchor="ctr"/>
          <a:lstStyle/>
          <a:p>
            <a:pPr algn="ctr" indent="0" marL="0">
              <a:buNone/>
            </a:pPr>
            <a:r>
              <a:rPr lang="en-US" sz="1400" b="1" dirty="0">
                <a:solidFill>
                  <a:srgbClr val="FFFFFF"/>
                </a:solidFill>
                <a:latin typeface="Plus Jakarta Sans" pitchFamily="34" charset="0"/>
                <a:ea typeface="Plus Jakarta Sans" pitchFamily="34" charset="-122"/>
                <a:cs typeface="Plus Jakarta Sans" pitchFamily="34" charset="-120"/>
              </a:rPr>
              <a:t>03</a:t>
            </a:r>
            <a:endParaRPr lang="en-US" sz="1400" dirty="0"/>
          </a:p>
        </p:txBody>
      </p:sp>
      <p:sp>
        <p:nvSpPr>
          <p:cNvPr id="11" name="Text 6"/>
          <p:cNvSpPr/>
          <p:nvPr/>
        </p:nvSpPr>
        <p:spPr>
          <a:xfrm>
            <a:off x="6766560" y="1285875"/>
            <a:ext cx="2011680" cy="411480"/>
          </a:xfrm>
          <a:prstGeom prst="rect">
            <a:avLst/>
          </a:prstGeom>
          <a:noFill/>
          <a:ln/>
        </p:spPr>
        <p:txBody>
          <a:bodyPr wrap="square" rtlCol="0" anchor="t"/>
          <a:lstStyle/>
          <a:p>
            <a:pPr algn="l" indent="0" marL="0">
              <a:buNone/>
            </a:pPr>
            <a:r>
              <a:rPr lang="en-US" sz="1200" b="1" dirty="0">
                <a:solidFill>
                  <a:srgbClr val="000000"/>
                </a:solidFill>
                <a:latin typeface="Plus Jakarta Sans" pitchFamily="34" charset="0"/>
                <a:ea typeface="Plus Jakarta Sans" pitchFamily="34" charset="-122"/>
                <a:cs typeface="Plus Jakarta Sans" pitchFamily="34" charset="-120"/>
              </a:rPr>
              <a:t>Admissions Revolution: Week 3</a:t>
            </a:r>
            <a:endParaRPr lang="en-US" sz="1200" dirty="0"/>
          </a:p>
        </p:txBody>
      </p:sp>
      <p:pic>
        <p:nvPicPr>
          <p:cNvPr id="12" name="Image 3" descr="https://djgurnpwsdoqjscwqbsj.supabase.co/storage/v1/object/public/presentation-templates-data/section20_TOC_box1.png">    </p:cNvPr>
          <p:cNvPicPr>
            <a:picLocks noChangeAspect="1"/>
          </p:cNvPicPr>
          <p:nvPr/>
        </p:nvPicPr>
        <p:blipFill>
          <a:blip r:embed="rId5"/>
          <a:stretch>
            <a:fillRect/>
          </a:stretch>
        </p:blipFill>
        <p:spPr>
          <a:xfrm>
            <a:off x="640080" y="2314575"/>
            <a:ext cx="457200" cy="411480"/>
          </a:xfrm>
          <a:prstGeom prst="rect">
            <a:avLst/>
          </a:prstGeom>
        </p:spPr>
      </p:pic>
      <p:sp>
        <p:nvSpPr>
          <p:cNvPr id="13" name="Text 7"/>
          <p:cNvSpPr/>
          <p:nvPr/>
        </p:nvSpPr>
        <p:spPr>
          <a:xfrm>
            <a:off x="640080" y="2366010"/>
            <a:ext cx="457200" cy="360045"/>
          </a:xfrm>
          <a:prstGeom prst="rect">
            <a:avLst/>
          </a:prstGeom>
          <a:noFill/>
          <a:ln/>
        </p:spPr>
        <p:txBody>
          <a:bodyPr wrap="square" rtlCol="0" anchor="ctr"/>
          <a:lstStyle/>
          <a:p>
            <a:pPr algn="ctr" indent="0" marL="0">
              <a:buNone/>
            </a:pPr>
            <a:r>
              <a:rPr lang="en-US" sz="1400" b="1" dirty="0">
                <a:solidFill>
                  <a:srgbClr val="FFFFFF"/>
                </a:solidFill>
                <a:latin typeface="Plus Jakarta Sans" pitchFamily="34" charset="0"/>
                <a:ea typeface="Plus Jakarta Sans" pitchFamily="34" charset="-122"/>
                <a:cs typeface="Plus Jakarta Sans" pitchFamily="34" charset="-120"/>
              </a:rPr>
              <a:t>04</a:t>
            </a:r>
            <a:endParaRPr lang="en-US" sz="1400" dirty="0"/>
          </a:p>
        </p:txBody>
      </p:sp>
      <p:sp>
        <p:nvSpPr>
          <p:cNvPr id="14" name="Text 8"/>
          <p:cNvSpPr/>
          <p:nvPr/>
        </p:nvSpPr>
        <p:spPr>
          <a:xfrm>
            <a:off x="1097280" y="2314575"/>
            <a:ext cx="2011680" cy="411480"/>
          </a:xfrm>
          <a:prstGeom prst="rect">
            <a:avLst/>
          </a:prstGeom>
          <a:noFill/>
          <a:ln/>
        </p:spPr>
        <p:txBody>
          <a:bodyPr wrap="square" rtlCol="0" anchor="t"/>
          <a:lstStyle/>
          <a:p>
            <a:pPr algn="l" indent="0" marL="0">
              <a:buNone/>
            </a:pPr>
            <a:r>
              <a:rPr lang="en-US" sz="1200" b="1" dirty="0">
                <a:solidFill>
                  <a:srgbClr val="000000"/>
                </a:solidFill>
                <a:latin typeface="Plus Jakarta Sans" pitchFamily="34" charset="0"/>
                <a:ea typeface="Plus Jakarta Sans" pitchFamily="34" charset="-122"/>
                <a:cs typeface="Plus Jakarta Sans" pitchFamily="34" charset="-120"/>
              </a:rPr>
              <a:t>Secured Access Portal: Faculty &amp; Officers</a:t>
            </a:r>
            <a:endParaRPr lang="en-US" sz="1200" dirty="0"/>
          </a:p>
        </p:txBody>
      </p:sp>
      <p:pic>
        <p:nvPicPr>
          <p:cNvPr id="15" name="Image 4" descr="https://djgurnpwsdoqjscwqbsj.supabase.co/storage/v1/object/public/presentation-templates-data/section20_TOC_box2.png">    </p:cNvPr>
          <p:cNvPicPr>
            <a:picLocks noChangeAspect="1"/>
          </p:cNvPicPr>
          <p:nvPr/>
        </p:nvPicPr>
        <p:blipFill>
          <a:blip r:embed="rId6"/>
          <a:stretch>
            <a:fillRect/>
          </a:stretch>
        </p:blipFill>
        <p:spPr>
          <a:xfrm>
            <a:off x="3474720" y="2314575"/>
            <a:ext cx="457200" cy="411480"/>
          </a:xfrm>
          <a:prstGeom prst="rect">
            <a:avLst/>
          </a:prstGeom>
        </p:spPr>
      </p:pic>
      <p:sp>
        <p:nvSpPr>
          <p:cNvPr id="16" name="Text 9"/>
          <p:cNvSpPr/>
          <p:nvPr/>
        </p:nvSpPr>
        <p:spPr>
          <a:xfrm>
            <a:off x="3474720" y="2366010"/>
            <a:ext cx="457200" cy="360045"/>
          </a:xfrm>
          <a:prstGeom prst="rect">
            <a:avLst/>
          </a:prstGeom>
          <a:noFill/>
          <a:ln/>
        </p:spPr>
        <p:txBody>
          <a:bodyPr wrap="square" rtlCol="0" anchor="ctr"/>
          <a:lstStyle/>
          <a:p>
            <a:pPr algn="ctr" indent="0" marL="0">
              <a:buNone/>
            </a:pPr>
            <a:r>
              <a:rPr lang="en-US" sz="1400" b="1" dirty="0">
                <a:solidFill>
                  <a:srgbClr val="FFFFFF"/>
                </a:solidFill>
                <a:latin typeface="Plus Jakarta Sans" pitchFamily="34" charset="0"/>
                <a:ea typeface="Plus Jakarta Sans" pitchFamily="34" charset="-122"/>
                <a:cs typeface="Plus Jakarta Sans" pitchFamily="34" charset="-120"/>
              </a:rPr>
              <a:t>05</a:t>
            </a:r>
            <a:endParaRPr lang="en-US" sz="1400" dirty="0"/>
          </a:p>
        </p:txBody>
      </p:sp>
      <p:sp>
        <p:nvSpPr>
          <p:cNvPr id="17" name="Text 10"/>
          <p:cNvSpPr/>
          <p:nvPr/>
        </p:nvSpPr>
        <p:spPr>
          <a:xfrm>
            <a:off x="3931920" y="2314575"/>
            <a:ext cx="2011680" cy="411480"/>
          </a:xfrm>
          <a:prstGeom prst="rect">
            <a:avLst/>
          </a:prstGeom>
          <a:noFill/>
          <a:ln/>
        </p:spPr>
        <p:txBody>
          <a:bodyPr wrap="square" rtlCol="0" anchor="t"/>
          <a:lstStyle/>
          <a:p>
            <a:pPr algn="l" indent="0" marL="0">
              <a:buNone/>
            </a:pPr>
            <a:r>
              <a:rPr lang="en-US" sz="1200" b="1" dirty="0">
                <a:solidFill>
                  <a:srgbClr val="000000"/>
                </a:solidFill>
                <a:latin typeface="Plus Jakarta Sans" pitchFamily="34" charset="0"/>
                <a:ea typeface="Plus Jakarta Sans" pitchFamily="34" charset="-122"/>
                <a:cs typeface="Plus Jakarta Sans" pitchFamily="34" charset="-120"/>
              </a:rPr>
              <a:t>Project Retrospective: Key Insights</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514350"/>
            <a:ext cx="813816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Digital Campus Launchpad</a:t>
            </a:r>
            <a:endParaRPr lang="en-US" sz="2500" dirty="0"/>
          </a:p>
        </p:txBody>
      </p:sp>
      <p:pic>
        <p:nvPicPr>
          <p:cNvPr id="3" name="Image 0" descr="https://djgurnpwsdoqjscwqbsj.supabase.co/storage/v1/object/public/presentation-templates-data/section20_list1_box.png">    </p:cNvPr>
          <p:cNvPicPr>
            <a:picLocks noChangeAspect="1"/>
          </p:cNvPicPr>
          <p:nvPr/>
        </p:nvPicPr>
        <p:blipFill>
          <a:blip r:embed="rId2"/>
          <a:stretch>
            <a:fillRect/>
          </a:stretch>
        </p:blipFill>
        <p:spPr>
          <a:xfrm>
            <a:off x="640080" y="1131570"/>
            <a:ext cx="3657600" cy="1131570"/>
          </a:xfrm>
          <a:prstGeom prst="rect">
            <a:avLst/>
          </a:prstGeom>
        </p:spPr>
      </p:pic>
      <p:sp>
        <p:nvSpPr>
          <p:cNvPr id="4" name="Text 1"/>
          <p:cNvSpPr/>
          <p:nvPr/>
        </p:nvSpPr>
        <p:spPr>
          <a:xfrm>
            <a:off x="822960" y="118300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01. Project Kickoff</a:t>
            </a:r>
            <a:endParaRPr lang="en-US" sz="1300" dirty="0"/>
          </a:p>
        </p:txBody>
      </p:sp>
      <p:sp>
        <p:nvSpPr>
          <p:cNvPr id="5" name="Text 2"/>
          <p:cNvSpPr/>
          <p:nvPr/>
        </p:nvSpPr>
        <p:spPr>
          <a:xfrm>
            <a:off x="822960" y="154305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Embarking on a 10-week journey to transform Comilla University with a dynamic web portal.</a:t>
            </a:r>
            <a:endParaRPr lang="en-US" sz="1100" dirty="0"/>
          </a:p>
        </p:txBody>
      </p:sp>
      <p:pic>
        <p:nvPicPr>
          <p:cNvPr id="6" name="Image 1" descr="https://djgurnpwsdoqjscwqbsj.supabase.co/storage/v1/object/public/presentation-templates-data/section20_list1_box.png">    </p:cNvPr>
          <p:cNvPicPr>
            <a:picLocks noChangeAspect="1"/>
          </p:cNvPicPr>
          <p:nvPr/>
        </p:nvPicPr>
        <p:blipFill>
          <a:blip r:embed="rId3"/>
          <a:stretch>
            <a:fillRect/>
          </a:stretch>
        </p:blipFill>
        <p:spPr>
          <a:xfrm>
            <a:off x="4572000" y="1131570"/>
            <a:ext cx="3657600" cy="1131570"/>
          </a:xfrm>
          <a:prstGeom prst="rect">
            <a:avLst/>
          </a:prstGeom>
        </p:spPr>
      </p:pic>
      <p:sp>
        <p:nvSpPr>
          <p:cNvPr id="7" name="Text 3"/>
          <p:cNvSpPr/>
          <p:nvPr/>
        </p:nvSpPr>
        <p:spPr>
          <a:xfrm>
            <a:off x="4754880" y="118300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02. Homepage Central</a:t>
            </a:r>
            <a:endParaRPr lang="en-US" sz="1300" dirty="0"/>
          </a:p>
        </p:txBody>
      </p:sp>
      <p:sp>
        <p:nvSpPr>
          <p:cNvPr id="8" name="Text 4"/>
          <p:cNvSpPr/>
          <p:nvPr/>
        </p:nvSpPr>
        <p:spPr>
          <a:xfrm>
            <a:off x="4754880" y="154305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Creating a welcoming and informative homepage, the digital face of Comilla University.</a:t>
            </a:r>
            <a:endParaRPr lang="en-US" sz="1100" dirty="0"/>
          </a:p>
        </p:txBody>
      </p:sp>
      <p:pic>
        <p:nvPicPr>
          <p:cNvPr id="9" name="Image 2" descr="https://djgurnpwsdoqjscwqbsj.supabase.co/storage/v1/object/public/presentation-templates-data/section20_list1_box.png">    </p:cNvPr>
          <p:cNvPicPr>
            <a:picLocks noChangeAspect="1"/>
          </p:cNvPicPr>
          <p:nvPr/>
        </p:nvPicPr>
        <p:blipFill>
          <a:blip r:embed="rId4"/>
          <a:stretch>
            <a:fillRect/>
          </a:stretch>
        </p:blipFill>
        <p:spPr>
          <a:xfrm>
            <a:off x="640080" y="2417445"/>
            <a:ext cx="3657600" cy="1131570"/>
          </a:xfrm>
          <a:prstGeom prst="rect">
            <a:avLst/>
          </a:prstGeom>
        </p:spPr>
      </p:pic>
      <p:sp>
        <p:nvSpPr>
          <p:cNvPr id="10" name="Text 5"/>
          <p:cNvSpPr/>
          <p:nvPr/>
        </p:nvSpPr>
        <p:spPr>
          <a:xfrm>
            <a:off x="822960" y="2468880"/>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03. Student Gateway</a:t>
            </a:r>
            <a:endParaRPr lang="en-US" sz="1300" dirty="0"/>
          </a:p>
        </p:txBody>
      </p:sp>
      <p:sp>
        <p:nvSpPr>
          <p:cNvPr id="11" name="Text 6"/>
          <p:cNvSpPr/>
          <p:nvPr/>
        </p:nvSpPr>
        <p:spPr>
          <a:xfrm>
            <a:off x="822960" y="2828925"/>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Streamlining student applications with an intuitive and user-friendly online platform.</a:t>
            </a:r>
            <a:endParaRPr lang="en-US" sz="1100" dirty="0"/>
          </a:p>
        </p:txBody>
      </p:sp>
      <p:pic>
        <p:nvPicPr>
          <p:cNvPr id="12" name="Image 3" descr="https://djgurnpwsdoqjscwqbsj.supabase.co/storage/v1/object/public/presentation-templates-data/section20_list1_box.png">    </p:cNvPr>
          <p:cNvPicPr>
            <a:picLocks noChangeAspect="1"/>
          </p:cNvPicPr>
          <p:nvPr/>
        </p:nvPicPr>
        <p:blipFill>
          <a:blip r:embed="rId5"/>
          <a:stretch>
            <a:fillRect/>
          </a:stretch>
        </p:blipFill>
        <p:spPr>
          <a:xfrm>
            <a:off x="4572000" y="2417445"/>
            <a:ext cx="3657600" cy="1131570"/>
          </a:xfrm>
          <a:prstGeom prst="rect">
            <a:avLst/>
          </a:prstGeom>
        </p:spPr>
      </p:pic>
      <p:sp>
        <p:nvSpPr>
          <p:cNvPr id="13" name="Text 7"/>
          <p:cNvSpPr/>
          <p:nvPr/>
        </p:nvSpPr>
        <p:spPr>
          <a:xfrm>
            <a:off x="4754880" y="2468880"/>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04. Secure Access</a:t>
            </a:r>
            <a:endParaRPr lang="en-US" sz="1300" dirty="0"/>
          </a:p>
        </p:txBody>
      </p:sp>
      <p:sp>
        <p:nvSpPr>
          <p:cNvPr id="14" name="Text 8"/>
          <p:cNvSpPr/>
          <p:nvPr/>
        </p:nvSpPr>
        <p:spPr>
          <a:xfrm>
            <a:off x="4754880" y="2828925"/>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Implementing robust authentication protocols to safeguard user data and ensure secure access.</a:t>
            </a:r>
            <a:endParaRPr lang="en-US" sz="1100" dirty="0"/>
          </a:p>
        </p:txBody>
      </p:sp>
      <p:pic>
        <p:nvPicPr>
          <p:cNvPr id="15" name="Image 4" descr="https://djgurnpwsdoqjscwqbsj.supabase.co/storage/v1/object/public/presentation-templates-data/section20_list1_box.png">    </p:cNvPr>
          <p:cNvPicPr>
            <a:picLocks noChangeAspect="1"/>
          </p:cNvPicPr>
          <p:nvPr/>
        </p:nvPicPr>
        <p:blipFill>
          <a:blip r:embed="rId6"/>
          <a:stretch>
            <a:fillRect/>
          </a:stretch>
        </p:blipFill>
        <p:spPr>
          <a:xfrm>
            <a:off x="640080" y="3703320"/>
            <a:ext cx="3657600" cy="1131570"/>
          </a:xfrm>
          <a:prstGeom prst="rect">
            <a:avLst/>
          </a:prstGeom>
        </p:spPr>
      </p:pic>
      <p:sp>
        <p:nvSpPr>
          <p:cNvPr id="16" name="Text 9"/>
          <p:cNvSpPr/>
          <p:nvPr/>
        </p:nvSpPr>
        <p:spPr>
          <a:xfrm>
            <a:off x="822960" y="375475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05. Faculty Hub</a:t>
            </a:r>
            <a:endParaRPr lang="en-US" sz="1300" dirty="0"/>
          </a:p>
        </p:txBody>
      </p:sp>
      <p:sp>
        <p:nvSpPr>
          <p:cNvPr id="17" name="Text 10"/>
          <p:cNvSpPr/>
          <p:nvPr/>
        </p:nvSpPr>
        <p:spPr>
          <a:xfrm>
            <a:off x="822960" y="411480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Developing comprehensive dashboards for faculty and officers to efficiently manage university resources.</a:t>
            </a:r>
            <a:endParaRPr lang="en-US" sz="1100" dirty="0"/>
          </a:p>
        </p:txBody>
      </p:sp>
      <p:pic>
        <p:nvPicPr>
          <p:cNvPr id="18" name="Image 5" descr="https://djgurnpwsdoqjscwqbsj.supabase.co/storage/v1/object/public/presentation-templates-data/section20_list1_box.png">    </p:cNvPr>
          <p:cNvPicPr>
            <a:picLocks noChangeAspect="1"/>
          </p:cNvPicPr>
          <p:nvPr/>
        </p:nvPicPr>
        <p:blipFill>
          <a:blip r:embed="rId7"/>
          <a:stretch>
            <a:fillRect/>
          </a:stretch>
        </p:blipFill>
        <p:spPr>
          <a:xfrm>
            <a:off x="4572000" y="3703320"/>
            <a:ext cx="3657600" cy="1131570"/>
          </a:xfrm>
          <a:prstGeom prst="rect">
            <a:avLst/>
          </a:prstGeom>
        </p:spPr>
      </p:pic>
      <p:sp>
        <p:nvSpPr>
          <p:cNvPr id="19" name="Text 11"/>
          <p:cNvSpPr/>
          <p:nvPr/>
        </p:nvSpPr>
        <p:spPr>
          <a:xfrm>
            <a:off x="4754880" y="375475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06. Officer Portal</a:t>
            </a:r>
            <a:endParaRPr lang="en-US" sz="1300" dirty="0"/>
          </a:p>
        </p:txBody>
      </p:sp>
      <p:sp>
        <p:nvSpPr>
          <p:cNvPr id="20" name="Text 12"/>
          <p:cNvSpPr/>
          <p:nvPr/>
        </p:nvSpPr>
        <p:spPr>
          <a:xfrm>
            <a:off x="4754880" y="411480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Empowering officers with data-driven insights for streamlined decision making and efficient administration.</a:t>
            </a:r>
            <a:endParaRPr lang="en-US" sz="1100" dirty="0"/>
          </a:p>
        </p:txBody>
      </p:sp>
      <p:sp>
        <p:nvSpPr>
          <p:cNvPr id="21" name="Text 13"/>
          <p:cNvSpPr/>
          <p:nvPr/>
        </p:nvSpPr>
        <p:spPr>
          <a:xfrm>
            <a:off x="8321040" y="4526280"/>
            <a:ext cx="457200" cy="457200"/>
          </a:xfrm>
          <a:prstGeom prst="rect">
            <a:avLst/>
          </a:prstGeom>
          <a:noFill/>
          <a:ln/>
        </p:spPr>
        <p:txBody>
          <a:bodyPr wrap="square" rtlCol="0" anchor="ctr"/>
          <a:lstStyle/>
          <a:p>
            <a:pPr algn="ctr" indent="0" marL="0">
              <a:lnSpc>
                <a:spcPts val="3500"/>
              </a:lnSpc>
              <a:buNone/>
            </a:pPr>
            <a:r>
              <a:rPr lang="en-US" sz="1000" b="1" dirty="0">
                <a:solidFill>
                  <a:srgbClr val="000000"/>
                </a:solidFill>
                <a:latin typeface="Plus Jakarta Sans" pitchFamily="34" charset="0"/>
                <a:ea typeface="Plus Jakarta Sans" pitchFamily="34" charset="-122"/>
                <a:cs typeface="Plus Jakarta Sans" pitchFamily="34" charset="-120"/>
              </a:rPr>
              <a:t>01</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462915"/>
            <a:ext cx="822960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Project Genesis: Early Stages</a:t>
            </a:r>
            <a:endParaRPr lang="en-US" sz="2500" dirty="0"/>
          </a:p>
        </p:txBody>
      </p:sp>
      <p:pic>
        <p:nvPicPr>
          <p:cNvPr id="3" name="Image 0" descr="https://djgurnpwsdoqjscwqbsj.supabase.co/storage/v1/object/public/presentation-templates-data/section20_timeline_line.png">    </p:cNvPr>
          <p:cNvPicPr>
            <a:picLocks noChangeAspect="1"/>
          </p:cNvPicPr>
          <p:nvPr/>
        </p:nvPicPr>
        <p:blipFill>
          <a:blip r:embed="rId2"/>
          <a:stretch>
            <a:fillRect/>
          </a:stretch>
        </p:blipFill>
        <p:spPr>
          <a:xfrm>
            <a:off x="0" y="1388745"/>
            <a:ext cx="9144000" cy="18288"/>
          </a:xfrm>
          <a:prstGeom prst="rect">
            <a:avLst/>
          </a:prstGeom>
        </p:spPr>
      </p:pic>
      <p:pic>
        <p:nvPicPr>
          <p:cNvPr id="4" name="Image 1" descr="https://djgurnpwsdoqjscwqbsj.supabase.co/storage/v1/object/public/presentation-templates-data/section20_timeline_dot.png">    </p:cNvPr>
          <p:cNvPicPr>
            <a:picLocks noChangeAspect="1"/>
          </p:cNvPicPr>
          <p:nvPr/>
        </p:nvPicPr>
        <p:blipFill>
          <a:blip r:embed="rId3"/>
          <a:stretch>
            <a:fillRect/>
          </a:stretch>
        </p:blipFill>
        <p:spPr>
          <a:xfrm>
            <a:off x="1280160" y="1321880"/>
            <a:ext cx="164592" cy="169736"/>
          </a:xfrm>
          <a:prstGeom prst="rect">
            <a:avLst/>
          </a:prstGeom>
        </p:spPr>
      </p:pic>
      <p:pic>
        <p:nvPicPr>
          <p:cNvPr id="5" name="Image 2" descr="https://djgurnpwsdoqjscwqbsj.supabase.co/storage/v1/object/public/presentation-templates-data/section20_timeline_box1.png">    </p:cNvPr>
          <p:cNvPicPr>
            <a:picLocks noChangeAspect="1"/>
          </p:cNvPicPr>
          <p:nvPr/>
        </p:nvPicPr>
        <p:blipFill>
          <a:blip r:embed="rId4"/>
          <a:stretch>
            <a:fillRect/>
          </a:stretch>
        </p:blipFill>
        <p:spPr>
          <a:xfrm>
            <a:off x="411480" y="1954530"/>
            <a:ext cx="2057400" cy="462915"/>
          </a:xfrm>
          <a:prstGeom prst="rect">
            <a:avLst/>
          </a:prstGeom>
        </p:spPr>
      </p:pic>
      <p:sp>
        <p:nvSpPr>
          <p:cNvPr id="6" name="Text 1"/>
          <p:cNvSpPr/>
          <p:nvPr/>
        </p:nvSpPr>
        <p:spPr>
          <a:xfrm>
            <a:off x="411480" y="1543050"/>
            <a:ext cx="1920240" cy="360045"/>
          </a:xfrm>
          <a:prstGeom prst="rect">
            <a:avLst/>
          </a:prstGeom>
          <a:noFill/>
          <a:ln/>
        </p:spPr>
        <p:txBody>
          <a:bodyPr wrap="square" rtlCol="0" anchor="ctr"/>
          <a:lstStyle/>
          <a:p>
            <a:pPr algn="ctr" indent="0" marL="0">
              <a:buNone/>
            </a:pPr>
            <a:r>
              <a:rPr lang="en-US" sz="1600" b="1" dirty="0">
                <a:solidFill>
                  <a:srgbClr val="000000"/>
                </a:solidFill>
                <a:latin typeface="Plus Jakarta Sans" pitchFamily="34" charset="0"/>
                <a:ea typeface="Plus Jakarta Sans" pitchFamily="34" charset="-122"/>
                <a:cs typeface="Plus Jakarta Sans" pitchFamily="34" charset="-120"/>
              </a:rPr>
              <a:t>Week 1</a:t>
            </a:r>
            <a:endParaRPr lang="en-US" sz="1600" dirty="0"/>
          </a:p>
        </p:txBody>
      </p:sp>
      <p:sp>
        <p:nvSpPr>
          <p:cNvPr id="7" name="Text 2"/>
          <p:cNvSpPr/>
          <p:nvPr/>
        </p:nvSpPr>
        <p:spPr>
          <a:xfrm>
            <a:off x="502920" y="1954530"/>
            <a:ext cx="1874520" cy="462915"/>
          </a:xfrm>
          <a:prstGeom prst="rect">
            <a:avLst/>
          </a:prstGeom>
          <a:noFill/>
          <a:ln/>
        </p:spPr>
        <p:txBody>
          <a:bodyPr wrap="square" rtlCol="0" anchor="ctr"/>
          <a:lstStyle/>
          <a:p>
            <a:pPr algn="ctr" indent="0" marL="0">
              <a:buNone/>
            </a:pPr>
            <a:r>
              <a:rPr lang="en-US" sz="1100" b="1" dirty="0">
                <a:solidFill>
                  <a:srgbClr val="FFFFFF"/>
                </a:solidFill>
                <a:latin typeface="Plus Jakarta Sans Medium" pitchFamily="34" charset="0"/>
                <a:ea typeface="Plus Jakarta Sans Medium" pitchFamily="34" charset="-122"/>
                <a:cs typeface="Plus Jakarta Sans Medium" pitchFamily="34" charset="-120"/>
              </a:rPr>
              <a:t>Planning &amp; Setup</a:t>
            </a:r>
            <a:endParaRPr lang="en-US" sz="1100" dirty="0"/>
          </a:p>
        </p:txBody>
      </p:sp>
      <p:sp>
        <p:nvSpPr>
          <p:cNvPr id="8" name="Text 3"/>
          <p:cNvSpPr/>
          <p:nvPr/>
        </p:nvSpPr>
        <p:spPr>
          <a:xfrm>
            <a:off x="457200" y="2571750"/>
            <a:ext cx="1737360" cy="914400"/>
          </a:xfrm>
          <a:prstGeom prst="rect">
            <a:avLst/>
          </a:prstGeom>
          <a:noFill/>
          <a:ln/>
        </p:spPr>
        <p:txBody>
          <a:bodyPr wrap="square" rtlCol="0" anchor="t"/>
          <a:lstStyle/>
          <a:p>
            <a:pPr indent="0" marL="0">
              <a:lnSpc>
                <a:spcPts val="1200"/>
              </a:lnSpc>
              <a:buNone/>
            </a:pPr>
            <a:r>
              <a:rPr lang="en-US" sz="900" dirty="0">
                <a:solidFill>
                  <a:srgbClr val="262527"/>
                </a:solidFill>
                <a:latin typeface="Plus Jakarta Sans" pitchFamily="34" charset="0"/>
                <a:ea typeface="Plus Jakarta Sans" pitchFamily="34" charset="-122"/>
                <a:cs typeface="Plus Jakarta Sans" pitchFamily="34" charset="-120"/>
              </a:rPr>
              <a:t>The initial week was dedicated to meticulous planning and setting up the development environment. This included defining project scope, choosing necessary tools, and establishing coding standards for the team to follow throughout development.</a:t>
            </a:r>
            <a:endParaRPr lang="en-US" sz="900" dirty="0"/>
          </a:p>
        </p:txBody>
      </p:sp>
      <p:pic>
        <p:nvPicPr>
          <p:cNvPr id="9" name="Image 3" descr="https://djgurnpwsdoqjscwqbsj.supabase.co/storage/v1/object/public/presentation-templates-data/section20_timeline_dot.png">    </p:cNvPr>
          <p:cNvPicPr>
            <a:picLocks noChangeAspect="1"/>
          </p:cNvPicPr>
          <p:nvPr/>
        </p:nvPicPr>
        <p:blipFill>
          <a:blip r:embed="rId5"/>
          <a:stretch>
            <a:fillRect/>
          </a:stretch>
        </p:blipFill>
        <p:spPr>
          <a:xfrm>
            <a:off x="3337560" y="1321880"/>
            <a:ext cx="164592" cy="169736"/>
          </a:xfrm>
          <a:prstGeom prst="rect">
            <a:avLst/>
          </a:prstGeom>
        </p:spPr>
      </p:pic>
      <p:pic>
        <p:nvPicPr>
          <p:cNvPr id="10" name="Image 4" descr="https://djgurnpwsdoqjscwqbsj.supabase.co/storage/v1/object/public/presentation-templates-data/section20_timeline_box2.png">    </p:cNvPr>
          <p:cNvPicPr>
            <a:picLocks noChangeAspect="1"/>
          </p:cNvPicPr>
          <p:nvPr/>
        </p:nvPicPr>
        <p:blipFill>
          <a:blip r:embed="rId6"/>
          <a:stretch>
            <a:fillRect/>
          </a:stretch>
        </p:blipFill>
        <p:spPr>
          <a:xfrm>
            <a:off x="2468880" y="1954530"/>
            <a:ext cx="2057400" cy="462915"/>
          </a:xfrm>
          <a:prstGeom prst="rect">
            <a:avLst/>
          </a:prstGeom>
        </p:spPr>
      </p:pic>
      <p:sp>
        <p:nvSpPr>
          <p:cNvPr id="11" name="Text 4"/>
          <p:cNvSpPr/>
          <p:nvPr/>
        </p:nvSpPr>
        <p:spPr>
          <a:xfrm>
            <a:off x="2468880" y="1543050"/>
            <a:ext cx="1920240" cy="360045"/>
          </a:xfrm>
          <a:prstGeom prst="rect">
            <a:avLst/>
          </a:prstGeom>
          <a:noFill/>
          <a:ln/>
        </p:spPr>
        <p:txBody>
          <a:bodyPr wrap="square" rtlCol="0" anchor="ctr"/>
          <a:lstStyle/>
          <a:p>
            <a:pPr algn="ctr" indent="0" marL="0">
              <a:buNone/>
            </a:pPr>
            <a:r>
              <a:rPr lang="en-US" sz="1600" b="1" dirty="0">
                <a:solidFill>
                  <a:srgbClr val="000000"/>
                </a:solidFill>
                <a:latin typeface="Plus Jakarta Sans" pitchFamily="34" charset="0"/>
                <a:ea typeface="Plus Jakarta Sans" pitchFamily="34" charset="-122"/>
                <a:cs typeface="Plus Jakarta Sans" pitchFamily="34" charset="-120"/>
              </a:rPr>
              <a:t>Week 1</a:t>
            </a:r>
            <a:endParaRPr lang="en-US" sz="1600" dirty="0"/>
          </a:p>
        </p:txBody>
      </p:sp>
      <p:sp>
        <p:nvSpPr>
          <p:cNvPr id="12" name="Text 5"/>
          <p:cNvSpPr/>
          <p:nvPr/>
        </p:nvSpPr>
        <p:spPr>
          <a:xfrm>
            <a:off x="2560320" y="1954530"/>
            <a:ext cx="1874520" cy="462915"/>
          </a:xfrm>
          <a:prstGeom prst="rect">
            <a:avLst/>
          </a:prstGeom>
          <a:noFill/>
          <a:ln/>
        </p:spPr>
        <p:txBody>
          <a:bodyPr wrap="square" rtlCol="0" anchor="ctr"/>
          <a:lstStyle/>
          <a:p>
            <a:pPr algn="ctr" indent="0" marL="0">
              <a:buNone/>
            </a:pPr>
            <a:r>
              <a:rPr lang="en-US" sz="1100" b="1" dirty="0">
                <a:solidFill>
                  <a:srgbClr val="FFFFFF"/>
                </a:solidFill>
                <a:latin typeface="Plus Jakarta Sans Medium" pitchFamily="34" charset="0"/>
                <a:ea typeface="Plus Jakarta Sans Medium" pitchFamily="34" charset="-122"/>
                <a:cs typeface="Plus Jakarta Sans Medium" pitchFamily="34" charset="-120"/>
              </a:rPr>
              <a:t>Environment Established</a:t>
            </a:r>
            <a:endParaRPr lang="en-US" sz="1100" dirty="0"/>
          </a:p>
        </p:txBody>
      </p:sp>
      <p:sp>
        <p:nvSpPr>
          <p:cNvPr id="13" name="Text 6"/>
          <p:cNvSpPr/>
          <p:nvPr/>
        </p:nvSpPr>
        <p:spPr>
          <a:xfrm>
            <a:off x="2514600" y="2571750"/>
            <a:ext cx="1737360" cy="914400"/>
          </a:xfrm>
          <a:prstGeom prst="rect">
            <a:avLst/>
          </a:prstGeom>
          <a:noFill/>
          <a:ln/>
        </p:spPr>
        <p:txBody>
          <a:bodyPr wrap="square" rtlCol="0" anchor="t"/>
          <a:lstStyle/>
          <a:p>
            <a:pPr indent="0" marL="0">
              <a:lnSpc>
                <a:spcPts val="1200"/>
              </a:lnSpc>
              <a:buNone/>
            </a:pPr>
            <a:r>
              <a:rPr lang="en-US" sz="900" dirty="0">
                <a:solidFill>
                  <a:srgbClr val="262527"/>
                </a:solidFill>
                <a:latin typeface="Plus Jakarta Sans" pitchFamily="34" charset="0"/>
                <a:ea typeface="Plus Jakarta Sans" pitchFamily="34" charset="-122"/>
                <a:cs typeface="Plus Jakarta Sans" pitchFamily="34" charset="-120"/>
              </a:rPr>
              <a:t>Focused on configuring the development environment, including installing necessary software, setting up version control, and establishing a consistent workflow. This streamlined the development process and minimized potential conflicts later on.</a:t>
            </a:r>
            <a:endParaRPr lang="en-US" sz="900" dirty="0"/>
          </a:p>
        </p:txBody>
      </p:sp>
      <p:pic>
        <p:nvPicPr>
          <p:cNvPr id="14" name="Image 5" descr="https://djgurnpwsdoqjscwqbsj.supabase.co/storage/v1/object/public/presentation-templates-data/section20_timeline_dot.png">    </p:cNvPr>
          <p:cNvPicPr>
            <a:picLocks noChangeAspect="1"/>
          </p:cNvPicPr>
          <p:nvPr/>
        </p:nvPicPr>
        <p:blipFill>
          <a:blip r:embed="rId7"/>
          <a:stretch>
            <a:fillRect/>
          </a:stretch>
        </p:blipFill>
        <p:spPr>
          <a:xfrm>
            <a:off x="5394960" y="1321880"/>
            <a:ext cx="164592" cy="169736"/>
          </a:xfrm>
          <a:prstGeom prst="rect">
            <a:avLst/>
          </a:prstGeom>
        </p:spPr>
      </p:pic>
      <p:pic>
        <p:nvPicPr>
          <p:cNvPr id="15" name="Image 6" descr="https://djgurnpwsdoqjscwqbsj.supabase.co/storage/v1/object/public/presentation-templates-data/section20_timeline_box1.png">    </p:cNvPr>
          <p:cNvPicPr>
            <a:picLocks noChangeAspect="1"/>
          </p:cNvPicPr>
          <p:nvPr/>
        </p:nvPicPr>
        <p:blipFill>
          <a:blip r:embed="rId8"/>
          <a:stretch>
            <a:fillRect/>
          </a:stretch>
        </p:blipFill>
        <p:spPr>
          <a:xfrm>
            <a:off x="4526280" y="1954530"/>
            <a:ext cx="2057400" cy="462915"/>
          </a:xfrm>
          <a:prstGeom prst="rect">
            <a:avLst/>
          </a:prstGeom>
        </p:spPr>
      </p:pic>
      <p:sp>
        <p:nvSpPr>
          <p:cNvPr id="16" name="Text 7"/>
          <p:cNvSpPr/>
          <p:nvPr/>
        </p:nvSpPr>
        <p:spPr>
          <a:xfrm>
            <a:off x="4526280" y="1543050"/>
            <a:ext cx="1920240" cy="360045"/>
          </a:xfrm>
          <a:prstGeom prst="rect">
            <a:avLst/>
          </a:prstGeom>
          <a:noFill/>
          <a:ln/>
        </p:spPr>
        <p:txBody>
          <a:bodyPr wrap="square" rtlCol="0" anchor="ctr"/>
          <a:lstStyle/>
          <a:p>
            <a:pPr algn="ctr" indent="0" marL="0">
              <a:buNone/>
            </a:pPr>
            <a:r>
              <a:rPr lang="en-US" sz="1600" b="1" dirty="0">
                <a:solidFill>
                  <a:srgbClr val="000000"/>
                </a:solidFill>
                <a:latin typeface="Plus Jakarta Sans" pitchFamily="34" charset="0"/>
                <a:ea typeface="Plus Jakarta Sans" pitchFamily="34" charset="-122"/>
                <a:cs typeface="Plus Jakarta Sans" pitchFamily="34" charset="-120"/>
              </a:rPr>
              <a:t>Week 2</a:t>
            </a:r>
            <a:endParaRPr lang="en-US" sz="1600" dirty="0"/>
          </a:p>
        </p:txBody>
      </p:sp>
      <p:sp>
        <p:nvSpPr>
          <p:cNvPr id="17" name="Text 8"/>
          <p:cNvSpPr/>
          <p:nvPr/>
        </p:nvSpPr>
        <p:spPr>
          <a:xfrm>
            <a:off x="4617720" y="1954530"/>
            <a:ext cx="1874520" cy="462915"/>
          </a:xfrm>
          <a:prstGeom prst="rect">
            <a:avLst/>
          </a:prstGeom>
          <a:noFill/>
          <a:ln/>
        </p:spPr>
        <p:txBody>
          <a:bodyPr wrap="square" rtlCol="0" anchor="ctr"/>
          <a:lstStyle/>
          <a:p>
            <a:pPr algn="ctr" indent="0" marL="0">
              <a:buNone/>
            </a:pPr>
            <a:r>
              <a:rPr lang="en-US" sz="1100" b="1" dirty="0">
                <a:solidFill>
                  <a:srgbClr val="FFFFFF"/>
                </a:solidFill>
                <a:latin typeface="Plus Jakarta Sans Medium" pitchFamily="34" charset="0"/>
                <a:ea typeface="Plus Jakarta Sans Medium" pitchFamily="34" charset="-122"/>
                <a:cs typeface="Plus Jakarta Sans Medium" pitchFamily="34" charset="-120"/>
              </a:rPr>
              <a:t>Homepage Design</a:t>
            </a:r>
            <a:endParaRPr lang="en-US" sz="1100" dirty="0"/>
          </a:p>
        </p:txBody>
      </p:sp>
      <p:sp>
        <p:nvSpPr>
          <p:cNvPr id="18" name="Text 9"/>
          <p:cNvSpPr/>
          <p:nvPr/>
        </p:nvSpPr>
        <p:spPr>
          <a:xfrm>
            <a:off x="4572000" y="2571750"/>
            <a:ext cx="1737360" cy="914400"/>
          </a:xfrm>
          <a:prstGeom prst="rect">
            <a:avLst/>
          </a:prstGeom>
          <a:noFill/>
          <a:ln/>
        </p:spPr>
        <p:txBody>
          <a:bodyPr wrap="square" rtlCol="0" anchor="t"/>
          <a:lstStyle/>
          <a:p>
            <a:pPr indent="0" marL="0">
              <a:lnSpc>
                <a:spcPts val="1200"/>
              </a:lnSpc>
              <a:buNone/>
            </a:pPr>
            <a:r>
              <a:rPr lang="en-US" sz="900" dirty="0">
                <a:solidFill>
                  <a:srgbClr val="262527"/>
                </a:solidFill>
                <a:latin typeface="Plus Jakarta Sans" pitchFamily="34" charset="0"/>
                <a:ea typeface="Plus Jakarta Sans" pitchFamily="34" charset="-122"/>
                <a:cs typeface="Plus Jakarta Sans" pitchFamily="34" charset="-120"/>
              </a:rPr>
              <a:t>Week two centered around designing the homepage. Implementing Bootstrap's grid system ensured a responsive layout that adapted seamlessly across different devices, creating a consistent user experience for all visitors.</a:t>
            </a:r>
            <a:endParaRPr lang="en-US" sz="900" dirty="0"/>
          </a:p>
        </p:txBody>
      </p:sp>
      <p:pic>
        <p:nvPicPr>
          <p:cNvPr id="19" name="Image 7" descr="https://djgurnpwsdoqjscwqbsj.supabase.co/storage/v1/object/public/presentation-templates-data/section20_timeline_dot.png">    </p:cNvPr>
          <p:cNvPicPr>
            <a:picLocks noChangeAspect="1"/>
          </p:cNvPicPr>
          <p:nvPr/>
        </p:nvPicPr>
        <p:blipFill>
          <a:blip r:embed="rId9"/>
          <a:stretch>
            <a:fillRect/>
          </a:stretch>
        </p:blipFill>
        <p:spPr>
          <a:xfrm>
            <a:off x="7452360" y="1321880"/>
            <a:ext cx="164592" cy="169736"/>
          </a:xfrm>
          <a:prstGeom prst="rect">
            <a:avLst/>
          </a:prstGeom>
        </p:spPr>
      </p:pic>
      <p:pic>
        <p:nvPicPr>
          <p:cNvPr id="20" name="Image 8" descr="https://djgurnpwsdoqjscwqbsj.supabase.co/storage/v1/object/public/presentation-templates-data/section20_timeline_box2.png">    </p:cNvPr>
          <p:cNvPicPr>
            <a:picLocks noChangeAspect="1"/>
          </p:cNvPicPr>
          <p:nvPr/>
        </p:nvPicPr>
        <p:blipFill>
          <a:blip r:embed="rId10"/>
          <a:stretch>
            <a:fillRect/>
          </a:stretch>
        </p:blipFill>
        <p:spPr>
          <a:xfrm>
            <a:off x="6583680" y="1954530"/>
            <a:ext cx="2057400" cy="462915"/>
          </a:xfrm>
          <a:prstGeom prst="rect">
            <a:avLst/>
          </a:prstGeom>
        </p:spPr>
      </p:pic>
      <p:sp>
        <p:nvSpPr>
          <p:cNvPr id="21" name="Text 10"/>
          <p:cNvSpPr/>
          <p:nvPr/>
        </p:nvSpPr>
        <p:spPr>
          <a:xfrm>
            <a:off x="6583680" y="1543050"/>
            <a:ext cx="1920240" cy="360045"/>
          </a:xfrm>
          <a:prstGeom prst="rect">
            <a:avLst/>
          </a:prstGeom>
          <a:noFill/>
          <a:ln/>
        </p:spPr>
        <p:txBody>
          <a:bodyPr wrap="square" rtlCol="0" anchor="ctr"/>
          <a:lstStyle/>
          <a:p>
            <a:pPr algn="ctr" indent="0" marL="0">
              <a:buNone/>
            </a:pPr>
            <a:r>
              <a:rPr lang="en-US" sz="1600" b="1" dirty="0">
                <a:solidFill>
                  <a:srgbClr val="000000"/>
                </a:solidFill>
                <a:latin typeface="Plus Jakarta Sans" pitchFamily="34" charset="0"/>
                <a:ea typeface="Plus Jakarta Sans" pitchFamily="34" charset="-122"/>
                <a:cs typeface="Plus Jakarta Sans" pitchFamily="34" charset="-120"/>
              </a:rPr>
              <a:t>Week 2</a:t>
            </a:r>
            <a:endParaRPr lang="en-US" sz="1600" dirty="0"/>
          </a:p>
        </p:txBody>
      </p:sp>
      <p:sp>
        <p:nvSpPr>
          <p:cNvPr id="22" name="Text 11"/>
          <p:cNvSpPr/>
          <p:nvPr/>
        </p:nvSpPr>
        <p:spPr>
          <a:xfrm>
            <a:off x="6675120" y="1954530"/>
            <a:ext cx="1874520" cy="462915"/>
          </a:xfrm>
          <a:prstGeom prst="rect">
            <a:avLst/>
          </a:prstGeom>
          <a:noFill/>
          <a:ln/>
        </p:spPr>
        <p:txBody>
          <a:bodyPr wrap="square" rtlCol="0" anchor="ctr"/>
          <a:lstStyle/>
          <a:p>
            <a:pPr algn="ctr" indent="0" marL="0">
              <a:buNone/>
            </a:pPr>
            <a:r>
              <a:rPr lang="en-US" sz="1100" b="1" dirty="0">
                <a:solidFill>
                  <a:srgbClr val="FFFFFF"/>
                </a:solidFill>
                <a:latin typeface="Plus Jakarta Sans Medium" pitchFamily="34" charset="0"/>
                <a:ea typeface="Plus Jakarta Sans Medium" pitchFamily="34" charset="-122"/>
                <a:cs typeface="Plus Jakarta Sans Medium" pitchFamily="34" charset="-120"/>
              </a:rPr>
              <a:t>Branding Integrated</a:t>
            </a:r>
            <a:endParaRPr lang="en-US" sz="1100" dirty="0"/>
          </a:p>
        </p:txBody>
      </p:sp>
      <p:sp>
        <p:nvSpPr>
          <p:cNvPr id="23" name="Text 12"/>
          <p:cNvSpPr/>
          <p:nvPr/>
        </p:nvSpPr>
        <p:spPr>
          <a:xfrm>
            <a:off x="6629400" y="2571750"/>
            <a:ext cx="1737360" cy="914400"/>
          </a:xfrm>
          <a:prstGeom prst="rect">
            <a:avLst/>
          </a:prstGeom>
          <a:noFill/>
          <a:ln/>
        </p:spPr>
        <p:txBody>
          <a:bodyPr wrap="square" rtlCol="0" anchor="t"/>
          <a:lstStyle/>
          <a:p>
            <a:pPr indent="0" marL="0">
              <a:lnSpc>
                <a:spcPts val="1200"/>
              </a:lnSpc>
              <a:buNone/>
            </a:pPr>
            <a:r>
              <a:rPr lang="en-US" sz="900" dirty="0">
                <a:solidFill>
                  <a:srgbClr val="262527"/>
                </a:solidFill>
                <a:latin typeface="Plus Jakarta Sans" pitchFamily="34" charset="0"/>
                <a:ea typeface="Plus Jakarta Sans" pitchFamily="34" charset="-122"/>
                <a:cs typeface="Plus Jakarta Sans" pitchFamily="34" charset="-120"/>
              </a:rPr>
              <a:t>University branding elements were carefully integrated into the homepage design. This included incorporating the official logo, color scheme, and typography to maintain brand consistency and reinforce the university's identity online.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514350"/>
            <a:ext cx="502920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Admissions Revolution: Week 3</a:t>
            </a:r>
            <a:endParaRPr lang="en-US" sz="2500" dirty="0"/>
          </a:p>
        </p:txBody>
      </p:sp>
      <p:pic>
        <p:nvPicPr>
          <p:cNvPr id="3" name="Image 0" descr="https://images.pexels.com/photos/6347901/pexels-photo-6347901.jpeg?auto=compress&amp;cs=tinysrgb&amp;fit=crop&amp;h=1200&amp;w=800">    </p:cNvPr>
          <p:cNvPicPr>
            <a:picLocks noChangeAspect="1"/>
          </p:cNvPicPr>
          <p:nvPr/>
        </p:nvPicPr>
        <p:blipFill>
          <a:blip r:embed="rId2"/>
          <a:stretch>
            <a:fillRect/>
          </a:stretch>
        </p:blipFill>
        <p:spPr>
          <a:xfrm>
            <a:off x="5852160" y="668655"/>
            <a:ext cx="2743200" cy="3600450"/>
          </a:xfrm>
          <a:prstGeom prst="rect">
            <a:avLst/>
          </a:prstGeom>
        </p:spPr>
      </p:pic>
      <p:sp>
        <p:nvSpPr>
          <p:cNvPr id="4" name="Text 1"/>
          <p:cNvSpPr/>
          <p:nvPr/>
        </p:nvSpPr>
        <p:spPr>
          <a:xfrm>
            <a:off x="6035040" y="3754755"/>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080135"/>
            <a:ext cx="502920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1. User-Friendly Design</a:t>
            </a:r>
            <a:endParaRPr lang="en-US" sz="1500" dirty="0"/>
          </a:p>
        </p:txBody>
      </p:sp>
      <p:sp>
        <p:nvSpPr>
          <p:cNvPr id="6" name="Text 3"/>
          <p:cNvSpPr/>
          <p:nvPr/>
        </p:nvSpPr>
        <p:spPr>
          <a:xfrm>
            <a:off x="548640" y="1440180"/>
            <a:ext cx="5029200" cy="640080"/>
          </a:xfrm>
          <a:prstGeom prst="rect">
            <a:avLst/>
          </a:prstGeom>
          <a:noFill/>
          <a:ln/>
        </p:spPr>
        <p:txBody>
          <a:bodyPr wrap="square" rtlCol="0" anchor="t"/>
          <a:lstStyle/>
          <a:p>
            <a:pPr indent="0" marL="0">
              <a:buNone/>
            </a:pPr>
            <a:r>
              <a:rPr lang="en-US" sz="1000" dirty="0">
                <a:solidFill>
                  <a:srgbClr val="000000"/>
                </a:solidFill>
                <a:latin typeface="Plus Jakarta Sans Light" pitchFamily="34" charset="0"/>
                <a:ea typeface="Plus Jakarta Sans Light" pitchFamily="34" charset="-122"/>
                <a:cs typeface="Plus Jakarta Sans Light" pitchFamily="34" charset="-120"/>
              </a:rPr>
              <a:t>Crafted an intuitive student application form (apply.html) using Bootstrap for a seamless user experience.</a:t>
            </a:r>
            <a:endParaRPr lang="en-US" sz="1000" dirty="0"/>
          </a:p>
        </p:txBody>
      </p:sp>
      <p:sp>
        <p:nvSpPr>
          <p:cNvPr id="7" name="Text 4"/>
          <p:cNvSpPr/>
          <p:nvPr/>
        </p:nvSpPr>
        <p:spPr>
          <a:xfrm>
            <a:off x="548640" y="2005965"/>
            <a:ext cx="502920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2. Comprehensive Details</a:t>
            </a:r>
            <a:endParaRPr lang="en-US" sz="1500" dirty="0"/>
          </a:p>
        </p:txBody>
      </p:sp>
      <p:sp>
        <p:nvSpPr>
          <p:cNvPr id="8" name="Text 5"/>
          <p:cNvSpPr/>
          <p:nvPr/>
        </p:nvSpPr>
        <p:spPr>
          <a:xfrm>
            <a:off x="548640" y="2366010"/>
            <a:ext cx="5029200" cy="640080"/>
          </a:xfrm>
          <a:prstGeom prst="rect">
            <a:avLst/>
          </a:prstGeom>
          <a:noFill/>
          <a:ln/>
        </p:spPr>
        <p:txBody>
          <a:bodyPr wrap="square" rtlCol="0" anchor="t"/>
          <a:lstStyle/>
          <a:p>
            <a:pPr indent="0" marL="0">
              <a:buNone/>
            </a:pPr>
            <a:r>
              <a:rPr lang="en-US" sz="1000" dirty="0">
                <a:solidFill>
                  <a:srgbClr val="000000"/>
                </a:solidFill>
                <a:latin typeface="Plus Jakarta Sans Light" pitchFamily="34" charset="0"/>
                <a:ea typeface="Plus Jakarta Sans Light" pitchFamily="34" charset="-122"/>
                <a:cs typeface="Plus Jakarta Sans Light" pitchFamily="34" charset="-120"/>
              </a:rPr>
              <a:t>Captures essential information: personal, academic history, and specific areas of inquiry for complete profiles.</a:t>
            </a:r>
            <a:endParaRPr lang="en-US" sz="1000" dirty="0"/>
          </a:p>
        </p:txBody>
      </p:sp>
      <p:sp>
        <p:nvSpPr>
          <p:cNvPr id="9" name="Text 6"/>
          <p:cNvSpPr/>
          <p:nvPr/>
        </p:nvSpPr>
        <p:spPr>
          <a:xfrm>
            <a:off x="548640" y="2931795"/>
            <a:ext cx="502920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3. Responsive Optimization</a:t>
            </a:r>
            <a:endParaRPr lang="en-US" sz="1500" dirty="0"/>
          </a:p>
        </p:txBody>
      </p:sp>
      <p:sp>
        <p:nvSpPr>
          <p:cNvPr id="10" name="Text 7"/>
          <p:cNvSpPr/>
          <p:nvPr/>
        </p:nvSpPr>
        <p:spPr>
          <a:xfrm>
            <a:off x="548640" y="3291840"/>
            <a:ext cx="5029200" cy="640080"/>
          </a:xfrm>
          <a:prstGeom prst="rect">
            <a:avLst/>
          </a:prstGeom>
          <a:noFill/>
          <a:ln/>
        </p:spPr>
        <p:txBody>
          <a:bodyPr wrap="square" rtlCol="0" anchor="t"/>
          <a:lstStyle/>
          <a:p>
            <a:pPr indent="0" marL="0">
              <a:buNone/>
            </a:pPr>
            <a:r>
              <a:rPr lang="en-US" sz="1000" dirty="0">
                <a:solidFill>
                  <a:srgbClr val="000000"/>
                </a:solidFill>
                <a:latin typeface="Plus Jakarta Sans Light" pitchFamily="34" charset="0"/>
                <a:ea typeface="Plus Jakarta Sans Light" pitchFamily="34" charset="-122"/>
                <a:cs typeface="Plus Jakarta Sans Light" pitchFamily="34" charset="-120"/>
              </a:rPr>
              <a:t>Ensured the application form is fully responsive across all devices, enhancing accessibility for all applicants.</a:t>
            </a:r>
            <a:endParaRPr lang="en-US" sz="1000" dirty="0"/>
          </a:p>
        </p:txBody>
      </p:sp>
      <p:sp>
        <p:nvSpPr>
          <p:cNvPr id="11" name="Text 8"/>
          <p:cNvSpPr/>
          <p:nvPr/>
        </p:nvSpPr>
        <p:spPr>
          <a:xfrm>
            <a:off x="548640" y="3857625"/>
            <a:ext cx="502920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4. Simplified Admissions</a:t>
            </a:r>
            <a:endParaRPr lang="en-US" sz="1500" dirty="0"/>
          </a:p>
        </p:txBody>
      </p:sp>
      <p:sp>
        <p:nvSpPr>
          <p:cNvPr id="12" name="Text 9"/>
          <p:cNvSpPr/>
          <p:nvPr/>
        </p:nvSpPr>
        <p:spPr>
          <a:xfrm>
            <a:off x="548640" y="4217670"/>
            <a:ext cx="5029200" cy="640080"/>
          </a:xfrm>
          <a:prstGeom prst="rect">
            <a:avLst/>
          </a:prstGeom>
          <a:noFill/>
          <a:ln/>
        </p:spPr>
        <p:txBody>
          <a:bodyPr wrap="square" rtlCol="0" anchor="t"/>
          <a:lstStyle/>
          <a:p>
            <a:pPr indent="0" marL="0">
              <a:buNone/>
            </a:pPr>
            <a:r>
              <a:rPr lang="en-US" sz="1000" dirty="0">
                <a:solidFill>
                  <a:srgbClr val="000000"/>
                </a:solidFill>
                <a:latin typeface="Plus Jakarta Sans Light" pitchFamily="34" charset="0"/>
                <a:ea typeface="Plus Jakarta Sans Light" pitchFamily="34" charset="-122"/>
                <a:cs typeface="Plus Jakarta Sans Light" pitchFamily="34" charset="-120"/>
              </a:rPr>
              <a:t>The new form simplifies the overall admissions process, making it easier for both students and administrators.</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514350"/>
            <a:ext cx="502920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Admissions Revolution: Week 3</a:t>
            </a:r>
            <a:endParaRPr lang="en-US" sz="2500" dirty="0"/>
          </a:p>
        </p:txBody>
      </p:sp>
      <p:pic>
        <p:nvPicPr>
          <p:cNvPr id="3" name="Image 0" descr="https://images.pexels.com/photos/6347901/pexels-photo-6347901.jpeg?auto=compress&amp;cs=tinysrgb&amp;fit=crop&amp;h=1200&amp;w=800">    </p:cNvPr>
          <p:cNvPicPr>
            <a:picLocks noChangeAspect="1"/>
          </p:cNvPicPr>
          <p:nvPr/>
        </p:nvPicPr>
        <p:blipFill>
          <a:blip r:embed="rId2"/>
          <a:stretch>
            <a:fillRect/>
          </a:stretch>
        </p:blipFill>
        <p:spPr>
          <a:xfrm>
            <a:off x="5852160" y="668655"/>
            <a:ext cx="2743200" cy="3600450"/>
          </a:xfrm>
          <a:prstGeom prst="rect">
            <a:avLst/>
          </a:prstGeom>
        </p:spPr>
      </p:pic>
      <p:sp>
        <p:nvSpPr>
          <p:cNvPr id="4" name="Text 1"/>
          <p:cNvSpPr/>
          <p:nvPr/>
        </p:nvSpPr>
        <p:spPr>
          <a:xfrm>
            <a:off x="6035040" y="3754755"/>
            <a:ext cx="1828800" cy="457200"/>
          </a:xfrm>
          <a:prstGeom prst="rect">
            <a:avLst/>
          </a:prstGeom>
          <a:noFill/>
          <a:ln/>
        </p:spPr>
        <p:txBody>
          <a:bodyPr wrap="square" rtlCol="0" anchor="ctr"/>
          <a:lstStyle/>
          <a:p>
            <a:pPr indent="0" marL="0">
              <a:buNone/>
            </a:pPr>
            <a:r>
              <a:rPr lang="en-US" sz="800" u="sng" dirty="0">
                <a:solidFill>
                  <a:srgbClr val="FFFFFF"/>
                </a:solidFill>
                <a:hlinkClick r:id="rId3" invalidUrl="" action="" tgtFrame="" tooltip="Pexel" history="1" highlightClick="0" endSnd="0">
                  <a:extLst>
                    <a:ext uri="{A12FA001-AC4F-418D-AE19-62706E023703}">
                      <ahyp:hlinkClr xmlns:ahyp="http://schemas.microsoft.com/office/drawing/2018/hyperlinkcolor" val="tx"/>
                    </a:ext>
                  </a:extLst>
                </a:hlinkClick>
              </a:rPr>
              <a:t>Photo by Pexels</a:t>
            </a:r>
            <a:endParaRPr lang="en-US" sz="800" dirty="0"/>
          </a:p>
        </p:txBody>
      </p:sp>
      <p:sp>
        <p:nvSpPr>
          <p:cNvPr id="5" name="Text 2"/>
          <p:cNvSpPr/>
          <p:nvPr/>
        </p:nvSpPr>
        <p:spPr>
          <a:xfrm>
            <a:off x="548640" y="1080135"/>
            <a:ext cx="5029200" cy="365760"/>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5. Data Centralization</a:t>
            </a:r>
            <a:endParaRPr lang="en-US" sz="1500" dirty="0"/>
          </a:p>
        </p:txBody>
      </p:sp>
      <p:sp>
        <p:nvSpPr>
          <p:cNvPr id="6" name="Text 3"/>
          <p:cNvSpPr/>
          <p:nvPr/>
        </p:nvSpPr>
        <p:spPr>
          <a:xfrm>
            <a:off x="548640" y="1440180"/>
            <a:ext cx="5029200" cy="640080"/>
          </a:xfrm>
          <a:prstGeom prst="rect">
            <a:avLst/>
          </a:prstGeom>
          <a:noFill/>
          <a:ln/>
        </p:spPr>
        <p:txBody>
          <a:bodyPr wrap="square" rtlCol="0" anchor="t"/>
          <a:lstStyle/>
          <a:p>
            <a:pPr indent="0" marL="0">
              <a:buNone/>
            </a:pPr>
            <a:r>
              <a:rPr lang="en-US" sz="1000" dirty="0">
                <a:solidFill>
                  <a:srgbClr val="000000"/>
                </a:solidFill>
                <a:latin typeface="Plus Jakarta Sans Light" pitchFamily="34" charset="0"/>
                <a:ea typeface="Plus Jakarta Sans Light" pitchFamily="34" charset="-122"/>
                <a:cs typeface="Plus Jakarta Sans Light" pitchFamily="34" charset="-120"/>
              </a:rPr>
              <a:t>Collects and centralizes crucial student data, facilitating efficient analysis and informed decision-making processes.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514350"/>
            <a:ext cx="822960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Secured Access Portal: Faculty &amp; Officers</a:t>
            </a:r>
            <a:endParaRPr lang="en-US" sz="2500" dirty="0"/>
          </a:p>
        </p:txBody>
      </p:sp>
      <p:sp>
        <p:nvSpPr>
          <p:cNvPr id="3" name="Shape 1"/>
          <p:cNvSpPr/>
          <p:nvPr/>
        </p:nvSpPr>
        <p:spPr>
          <a:xfrm>
            <a:off x="457200" y="1183005"/>
            <a:ext cx="4114800" cy="3343275"/>
          </a:xfrm>
          <a:prstGeom prst="roundRect">
            <a:avLst>
              <a:gd name="adj" fmla="val 821"/>
            </a:avLst>
          </a:prstGeom>
          <a:noFill/>
          <a:ln w="8890">
            <a:solidFill>
              <a:srgbClr val="000000"/>
            </a:solidFill>
            <a:prstDash val="solid"/>
          </a:ln>
        </p:spPr>
      </p:sp>
      <p:sp>
        <p:nvSpPr>
          <p:cNvPr id="4" name="Shape 2"/>
          <p:cNvSpPr/>
          <p:nvPr/>
        </p:nvSpPr>
        <p:spPr>
          <a:xfrm>
            <a:off x="4663440" y="1183005"/>
            <a:ext cx="4114800" cy="3343275"/>
          </a:xfrm>
          <a:prstGeom prst="roundRect">
            <a:avLst>
              <a:gd name="adj" fmla="val 821"/>
            </a:avLst>
          </a:prstGeom>
          <a:noFill/>
          <a:ln w="8890">
            <a:solidFill>
              <a:srgbClr val="000000"/>
            </a:solidFill>
            <a:prstDash val="solid"/>
          </a:ln>
        </p:spPr>
      </p:sp>
      <p:sp>
        <p:nvSpPr>
          <p:cNvPr id="5" name="Text 3"/>
          <p:cNvSpPr/>
          <p:nvPr/>
        </p:nvSpPr>
        <p:spPr>
          <a:xfrm>
            <a:off x="640080" y="1285875"/>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Key Benefits</a:t>
            </a:r>
            <a:endParaRPr lang="en-US" sz="1500" dirty="0"/>
          </a:p>
        </p:txBody>
      </p:sp>
      <p:sp>
        <p:nvSpPr>
          <p:cNvPr id="6" name="Text 4"/>
          <p:cNvSpPr/>
          <p:nvPr/>
        </p:nvSpPr>
        <p:spPr>
          <a:xfrm>
            <a:off x="4846320" y="1285875"/>
            <a:ext cx="2743200" cy="488633"/>
          </a:xfrm>
          <a:prstGeom prst="rect">
            <a:avLst/>
          </a:prstGeom>
          <a:noFill/>
          <a:ln/>
        </p:spPr>
        <p:txBody>
          <a:bodyPr wrap="square" rtlCol="0" anchor="ctr"/>
          <a:lstStyle/>
          <a:p>
            <a:pPr indent="0" marL="0">
              <a:buNone/>
            </a:pPr>
            <a:r>
              <a:rPr lang="en-US" sz="1500" b="1" dirty="0">
                <a:solidFill>
                  <a:srgbClr val="000000"/>
                </a:solidFill>
                <a:latin typeface="Plus Jakarta Sans" pitchFamily="34" charset="0"/>
                <a:ea typeface="Plus Jakarta Sans" pitchFamily="34" charset="-122"/>
                <a:cs typeface="Plus Jakarta Sans" pitchFamily="34" charset="-120"/>
              </a:rPr>
              <a:t>Potential Drawbacks</a:t>
            </a:r>
            <a:endParaRPr lang="en-US" sz="1500" dirty="0"/>
          </a:p>
        </p:txBody>
      </p:sp>
      <p:pic>
        <p:nvPicPr>
          <p:cNvPr id="7" name="Image 0" descr="https://djgurnpwsdoqjscwqbsj.supabase.co/storage/v1/object/public/presentation-templates-data/like_black.png">    </p:cNvPr>
          <p:cNvPicPr>
            <a:picLocks noChangeAspect="1"/>
          </p:cNvPicPr>
          <p:nvPr/>
        </p:nvPicPr>
        <p:blipFill>
          <a:blip r:embed="rId2"/>
          <a:stretch>
            <a:fillRect/>
          </a:stretch>
        </p:blipFill>
        <p:spPr>
          <a:xfrm>
            <a:off x="4114800" y="1440180"/>
            <a:ext cx="182880" cy="205740"/>
          </a:xfrm>
          <a:prstGeom prst="rect">
            <a:avLst/>
          </a:prstGeom>
        </p:spPr>
      </p:pic>
      <p:pic>
        <p:nvPicPr>
          <p:cNvPr id="8" name="Image 1" descr="https://djgurnpwsdoqjscwqbsj.supabase.co/storage/v1/object/public/presentation-templates-data/dislike_black.png">    </p:cNvPr>
          <p:cNvPicPr>
            <a:picLocks noChangeAspect="1"/>
          </p:cNvPicPr>
          <p:nvPr/>
        </p:nvPicPr>
        <p:blipFill>
          <a:blip r:embed="rId3"/>
          <a:stretch>
            <a:fillRect/>
          </a:stretch>
        </p:blipFill>
        <p:spPr>
          <a:xfrm>
            <a:off x="8321040" y="1440180"/>
            <a:ext cx="201168" cy="216027"/>
          </a:xfrm>
          <a:prstGeom prst="rect">
            <a:avLst/>
          </a:prstGeom>
        </p:spPr>
      </p:pic>
      <p:sp>
        <p:nvSpPr>
          <p:cNvPr id="9" name="Text 5"/>
          <p:cNvSpPr/>
          <p:nvPr/>
        </p:nvSpPr>
        <p:spPr>
          <a:xfrm>
            <a:off x="640080" y="1800225"/>
            <a:ext cx="3840480" cy="1828800"/>
          </a:xfrm>
          <a:prstGeom prst="rect">
            <a:avLst/>
          </a:prstGeom>
          <a:noFill/>
          <a:ln/>
        </p:spPr>
        <p:txBody>
          <a:bodyPr wrap="square" rtlCol="0" anchor="t"/>
          <a:lstStyle/>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Enhanced security through secure modal for signup, login, and password reset functionalities, protecting sensitive information effectively.</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Role-based access control ensures that users only have access to the resources and data relevant to their specific roles.</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Email validation using @comillauniversity.ac.bd domain enhances user authentication and data accuracy during registration.</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Streamlined user experience with a dedicated faculties-officers.html, simplifying access to university resources and services.</a:t>
            </a:r>
            <a:endParaRPr lang="en-US" sz="800" dirty="0"/>
          </a:p>
        </p:txBody>
      </p:sp>
      <p:sp>
        <p:nvSpPr>
          <p:cNvPr id="10" name="Text 6"/>
          <p:cNvSpPr/>
          <p:nvPr/>
        </p:nvSpPr>
        <p:spPr>
          <a:xfrm>
            <a:off x="4846320" y="1800225"/>
            <a:ext cx="3840480" cy="1828800"/>
          </a:xfrm>
          <a:prstGeom prst="rect">
            <a:avLst/>
          </a:prstGeom>
          <a:noFill/>
          <a:ln/>
        </p:spPr>
        <p:txBody>
          <a:bodyPr wrap="square" rtlCol="0" anchor="t"/>
          <a:lstStyle/>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Initial setup and configuration of the secure access portal may require significant time and resources from the IT department.</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Users may experience difficulties or require training to adapt to the new signup, login, and password reset procedures.</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Potential for compatibility issues with existing university systems or applications requiring integration and further development.</a:t>
            </a:r>
            <a:endParaRPr lang="en-US" sz="800" dirty="0"/>
          </a:p>
          <a:p>
            <a:pPr marL="342900" indent="-342900">
              <a:lnSpc>
                <a:spcPts val="1200"/>
              </a:lnSpc>
              <a:spcAft>
                <a:spcPts val="1100"/>
              </a:spcAft>
              <a:buSzPct val="100000"/>
              <a:buChar char="✓"/>
            </a:pPr>
            <a:r>
              <a:rPr lang="en-US" sz="800" dirty="0">
                <a:solidFill>
                  <a:srgbClr val="000000"/>
                </a:solidFill>
                <a:latin typeface="Plus Jakarta Sans" pitchFamily="34" charset="0"/>
                <a:ea typeface="Plus Jakarta Sans" pitchFamily="34" charset="-122"/>
                <a:cs typeface="Plus Jakarta Sans" pitchFamily="34" charset="-120"/>
              </a:rPr>
              <a:t>Reliance on email validation could cause delays or issues for users with temporary access or alternative email addresses.</a:t>
            </a:r>
            <a:endParaRPr lang="en-US" sz="800" dirty="0"/>
          </a:p>
        </p:txBody>
      </p:sp>
      <p:sp>
        <p:nvSpPr>
          <p:cNvPr id="11" name="Text 7"/>
          <p:cNvSpPr/>
          <p:nvPr/>
        </p:nvSpPr>
        <p:spPr>
          <a:xfrm>
            <a:off x="8321040" y="4526280"/>
            <a:ext cx="457200" cy="457200"/>
          </a:xfrm>
          <a:prstGeom prst="rect">
            <a:avLst/>
          </a:prstGeom>
          <a:noFill/>
          <a:ln/>
        </p:spPr>
        <p:txBody>
          <a:bodyPr wrap="square" rtlCol="0" anchor="ctr"/>
          <a:lstStyle/>
          <a:p>
            <a:pPr algn="ctr" indent="0" marL="0">
              <a:lnSpc>
                <a:spcPts val="3500"/>
              </a:lnSpc>
              <a:buNone/>
            </a:pPr>
            <a:r>
              <a:rPr lang="en-US" sz="1000" b="1" dirty="0">
                <a:solidFill>
                  <a:srgbClr val="000000"/>
                </a:solidFill>
                <a:latin typeface="Plus Jakarta Sans" pitchFamily="34" charset="0"/>
                <a:ea typeface="Plus Jakarta Sans" pitchFamily="34" charset="-122"/>
                <a:cs typeface="Plus Jakarta Sans" pitchFamily="34" charset="-120"/>
              </a:rPr>
              <a:t>01</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502920" y="514350"/>
            <a:ext cx="8138160" cy="457200"/>
          </a:xfrm>
          <a:prstGeom prst="rect">
            <a:avLst/>
          </a:prstGeom>
          <a:noFill/>
          <a:ln/>
        </p:spPr>
        <p:txBody>
          <a:bodyPr wrap="square" rtlCol="0" anchor="b"/>
          <a:lstStyle/>
          <a:p>
            <a:pPr indent="0" marL="0">
              <a:lnSpc>
                <a:spcPts val="3500"/>
              </a:lnSpc>
              <a:buNone/>
            </a:pPr>
            <a:r>
              <a:rPr lang="en-US" sz="2500" b="1" dirty="0">
                <a:solidFill>
                  <a:srgbClr val="000000"/>
                </a:solidFill>
                <a:latin typeface="Plus Jakarta Sans" pitchFamily="34" charset="0"/>
                <a:ea typeface="Plus Jakarta Sans" pitchFamily="34" charset="-122"/>
                <a:cs typeface="Plus Jakarta Sans" pitchFamily="34" charset="-120"/>
              </a:rPr>
              <a:t>Project Retrospective: Key Insights</a:t>
            </a:r>
            <a:endParaRPr lang="en-US" sz="2500" dirty="0"/>
          </a:p>
        </p:txBody>
      </p:sp>
      <p:pic>
        <p:nvPicPr>
          <p:cNvPr id="3" name="Image 0" descr="https://djgurnpwsdoqjscwqbsj.supabase.co/storage/v1/object/public/presentation-templates-data/section20_list1_box.png">    </p:cNvPr>
          <p:cNvPicPr>
            <a:picLocks noChangeAspect="1"/>
          </p:cNvPicPr>
          <p:nvPr/>
        </p:nvPicPr>
        <p:blipFill>
          <a:blip r:embed="rId2"/>
          <a:stretch>
            <a:fillRect/>
          </a:stretch>
        </p:blipFill>
        <p:spPr>
          <a:xfrm>
            <a:off x="640080" y="1131570"/>
            <a:ext cx="3657600" cy="1131570"/>
          </a:xfrm>
          <a:prstGeom prst="rect">
            <a:avLst/>
          </a:prstGeom>
        </p:spPr>
      </p:pic>
      <p:sp>
        <p:nvSpPr>
          <p:cNvPr id="4" name="Text 1"/>
          <p:cNvSpPr/>
          <p:nvPr/>
        </p:nvSpPr>
        <p:spPr>
          <a:xfrm>
            <a:off x="822960" y="118300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01. Initial Hurdles</a:t>
            </a:r>
            <a:endParaRPr lang="en-US" sz="1300" dirty="0"/>
          </a:p>
        </p:txBody>
      </p:sp>
      <p:sp>
        <p:nvSpPr>
          <p:cNvPr id="5" name="Text 2"/>
          <p:cNvSpPr/>
          <p:nvPr/>
        </p:nvSpPr>
        <p:spPr>
          <a:xfrm>
            <a:off x="822960" y="154305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Navigating evolving requirements and resource allocation posed initial challenges to project momentum.</a:t>
            </a:r>
            <a:endParaRPr lang="en-US" sz="1100" dirty="0"/>
          </a:p>
        </p:txBody>
      </p:sp>
      <p:pic>
        <p:nvPicPr>
          <p:cNvPr id="6" name="Image 1" descr="https://djgurnpwsdoqjscwqbsj.supabase.co/storage/v1/object/public/presentation-templates-data/section20_list1_box.png">    </p:cNvPr>
          <p:cNvPicPr>
            <a:picLocks noChangeAspect="1"/>
          </p:cNvPicPr>
          <p:nvPr/>
        </p:nvPicPr>
        <p:blipFill>
          <a:blip r:embed="rId3"/>
          <a:stretch>
            <a:fillRect/>
          </a:stretch>
        </p:blipFill>
        <p:spPr>
          <a:xfrm>
            <a:off x="4572000" y="1131570"/>
            <a:ext cx="3657600" cy="1131570"/>
          </a:xfrm>
          <a:prstGeom prst="rect">
            <a:avLst/>
          </a:prstGeom>
        </p:spPr>
      </p:pic>
      <p:sp>
        <p:nvSpPr>
          <p:cNvPr id="7" name="Text 3"/>
          <p:cNvSpPr/>
          <p:nvPr/>
        </p:nvSpPr>
        <p:spPr>
          <a:xfrm>
            <a:off x="4754880" y="118300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02. Portal Launch</a:t>
            </a:r>
            <a:endParaRPr lang="en-US" sz="1300" dirty="0"/>
          </a:p>
        </p:txBody>
      </p:sp>
      <p:sp>
        <p:nvSpPr>
          <p:cNvPr id="8" name="Text 4"/>
          <p:cNvSpPr/>
          <p:nvPr/>
        </p:nvSpPr>
        <p:spPr>
          <a:xfrm>
            <a:off x="4754880" y="154305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The project achieved a functional and responsive web portal, ready for user onboarding and engagement.</a:t>
            </a:r>
            <a:endParaRPr lang="en-US" sz="1100" dirty="0"/>
          </a:p>
        </p:txBody>
      </p:sp>
      <p:pic>
        <p:nvPicPr>
          <p:cNvPr id="9" name="Image 2" descr="https://djgurnpwsdoqjscwqbsj.supabase.co/storage/v1/object/public/presentation-templates-data/section20_list1_box.png">    </p:cNvPr>
          <p:cNvPicPr>
            <a:picLocks noChangeAspect="1"/>
          </p:cNvPicPr>
          <p:nvPr/>
        </p:nvPicPr>
        <p:blipFill>
          <a:blip r:embed="rId4"/>
          <a:stretch>
            <a:fillRect/>
          </a:stretch>
        </p:blipFill>
        <p:spPr>
          <a:xfrm>
            <a:off x="640080" y="2417445"/>
            <a:ext cx="3657600" cy="1131570"/>
          </a:xfrm>
          <a:prstGeom prst="rect">
            <a:avLst/>
          </a:prstGeom>
        </p:spPr>
      </p:pic>
      <p:sp>
        <p:nvSpPr>
          <p:cNvPr id="10" name="Text 5"/>
          <p:cNvSpPr/>
          <p:nvPr/>
        </p:nvSpPr>
        <p:spPr>
          <a:xfrm>
            <a:off x="822960" y="2468880"/>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03. Secure Foundation</a:t>
            </a:r>
            <a:endParaRPr lang="en-US" sz="1300" dirty="0"/>
          </a:p>
        </p:txBody>
      </p:sp>
      <p:sp>
        <p:nvSpPr>
          <p:cNvPr id="11" name="Text 6"/>
          <p:cNvSpPr/>
          <p:nvPr/>
        </p:nvSpPr>
        <p:spPr>
          <a:xfrm>
            <a:off x="822960" y="2828925"/>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The implemented solution provides secure authentication and reliable data storage, crucial for user trust.</a:t>
            </a:r>
            <a:endParaRPr lang="en-US" sz="1100" dirty="0"/>
          </a:p>
        </p:txBody>
      </p:sp>
      <p:pic>
        <p:nvPicPr>
          <p:cNvPr id="12" name="Image 3" descr="https://djgurnpwsdoqjscwqbsj.supabase.co/storage/v1/object/public/presentation-templates-data/section20_list1_box.png">    </p:cNvPr>
          <p:cNvPicPr>
            <a:picLocks noChangeAspect="1"/>
          </p:cNvPicPr>
          <p:nvPr/>
        </p:nvPicPr>
        <p:blipFill>
          <a:blip r:embed="rId5"/>
          <a:stretch>
            <a:fillRect/>
          </a:stretch>
        </p:blipFill>
        <p:spPr>
          <a:xfrm>
            <a:off x="4572000" y="2417445"/>
            <a:ext cx="3657600" cy="1131570"/>
          </a:xfrm>
          <a:prstGeom prst="rect">
            <a:avLst/>
          </a:prstGeom>
        </p:spPr>
      </p:pic>
      <p:sp>
        <p:nvSpPr>
          <p:cNvPr id="13" name="Text 7"/>
          <p:cNvSpPr/>
          <p:nvPr/>
        </p:nvSpPr>
        <p:spPr>
          <a:xfrm>
            <a:off x="4754880" y="2468880"/>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04. Team Synergy</a:t>
            </a:r>
            <a:endParaRPr lang="en-US" sz="1300" dirty="0"/>
          </a:p>
        </p:txBody>
      </p:sp>
      <p:sp>
        <p:nvSpPr>
          <p:cNvPr id="14" name="Text 8"/>
          <p:cNvSpPr/>
          <p:nvPr/>
        </p:nvSpPr>
        <p:spPr>
          <a:xfrm>
            <a:off x="4754880" y="2828925"/>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Efficient project management and exceptional teamwork were key takeaways for future collaborative endeavors.</a:t>
            </a:r>
            <a:endParaRPr lang="en-US" sz="1100" dirty="0"/>
          </a:p>
        </p:txBody>
      </p:sp>
      <p:pic>
        <p:nvPicPr>
          <p:cNvPr id="15" name="Image 4" descr="https://djgurnpwsdoqjscwqbsj.supabase.co/storage/v1/object/public/presentation-templates-data/section20_list1_box.png">    </p:cNvPr>
          <p:cNvPicPr>
            <a:picLocks noChangeAspect="1"/>
          </p:cNvPicPr>
          <p:nvPr/>
        </p:nvPicPr>
        <p:blipFill>
          <a:blip r:embed="rId6"/>
          <a:stretch>
            <a:fillRect/>
          </a:stretch>
        </p:blipFill>
        <p:spPr>
          <a:xfrm>
            <a:off x="640080" y="3703320"/>
            <a:ext cx="3657600" cy="1131570"/>
          </a:xfrm>
          <a:prstGeom prst="rect">
            <a:avLst/>
          </a:prstGeom>
        </p:spPr>
      </p:pic>
      <p:sp>
        <p:nvSpPr>
          <p:cNvPr id="16" name="Text 9"/>
          <p:cNvSpPr/>
          <p:nvPr/>
        </p:nvSpPr>
        <p:spPr>
          <a:xfrm>
            <a:off x="822960" y="3754755"/>
            <a:ext cx="3108960" cy="365760"/>
          </a:xfrm>
          <a:prstGeom prst="rect">
            <a:avLst/>
          </a:prstGeom>
          <a:noFill/>
          <a:ln/>
        </p:spPr>
        <p:txBody>
          <a:bodyPr wrap="square" rtlCol="0" anchor="ctr"/>
          <a:lstStyle/>
          <a:p>
            <a:pPr indent="0" marL="0">
              <a:buNone/>
            </a:pPr>
            <a:r>
              <a:rPr lang="en-US" sz="1300" b="1" dirty="0">
                <a:solidFill>
                  <a:srgbClr val="000000"/>
                </a:solidFill>
                <a:latin typeface="Plus Jakarta Sans" pitchFamily="34" charset="0"/>
                <a:ea typeface="Plus Jakarta Sans" pitchFamily="34" charset="-122"/>
                <a:cs typeface="Plus Jakarta Sans" pitchFamily="34" charset="-120"/>
              </a:rPr>
              <a:t>05. Learned Practices</a:t>
            </a:r>
            <a:endParaRPr lang="en-US" sz="1300" dirty="0"/>
          </a:p>
        </p:txBody>
      </p:sp>
      <p:sp>
        <p:nvSpPr>
          <p:cNvPr id="17" name="Text 10"/>
          <p:cNvSpPr/>
          <p:nvPr/>
        </p:nvSpPr>
        <p:spPr>
          <a:xfrm>
            <a:off x="822960" y="4114800"/>
            <a:ext cx="3291840" cy="640080"/>
          </a:xfrm>
          <a:prstGeom prst="rect">
            <a:avLst/>
          </a:prstGeom>
          <a:noFill/>
          <a:ln/>
        </p:spPr>
        <p:txBody>
          <a:bodyPr wrap="square" rtlCol="0" anchor="t"/>
          <a:lstStyle/>
          <a:p>
            <a:pPr indent="0" marL="0">
              <a:buNone/>
            </a:pPr>
            <a:r>
              <a:rPr lang="en-US" sz="1100" dirty="0">
                <a:solidFill>
                  <a:srgbClr val="000000"/>
                </a:solidFill>
                <a:latin typeface="Plus Jakarta Sans Light" pitchFamily="34" charset="0"/>
                <a:ea typeface="Plus Jakarta Sans Light" pitchFamily="34" charset="-122"/>
                <a:cs typeface="Plus Jakarta Sans Light" pitchFamily="34" charset="-120"/>
              </a:rPr>
              <a:t>Focusing on proactive communication and adaptive planning yielded significant improvements in overall efficiency.</a:t>
            </a:r>
            <a:endParaRPr lang="en-US" sz="1100" dirty="0"/>
          </a:p>
        </p:txBody>
      </p:sp>
      <p:sp>
        <p:nvSpPr>
          <p:cNvPr id="18" name="Text 11"/>
          <p:cNvSpPr/>
          <p:nvPr/>
        </p:nvSpPr>
        <p:spPr>
          <a:xfrm>
            <a:off x="8321040" y="4526280"/>
            <a:ext cx="457200" cy="457200"/>
          </a:xfrm>
          <a:prstGeom prst="rect">
            <a:avLst/>
          </a:prstGeom>
          <a:noFill/>
          <a:ln/>
        </p:spPr>
        <p:txBody>
          <a:bodyPr wrap="square" rtlCol="0" anchor="ctr"/>
          <a:lstStyle/>
          <a:p>
            <a:pPr algn="ctr" indent="0" marL="0">
              <a:lnSpc>
                <a:spcPts val="3500"/>
              </a:lnSpc>
              <a:buNone/>
            </a:pPr>
            <a:r>
              <a:rPr lang="en-US" sz="1000" b="1" dirty="0">
                <a:solidFill>
                  <a:srgbClr val="000000"/>
                </a:solidFill>
                <a:latin typeface="Plus Jakarta Sans" pitchFamily="34" charset="0"/>
                <a:ea typeface="Plus Jakarta Sans" pitchFamily="34" charset="-122"/>
                <a:cs typeface="Plus Jakarta Sans" pitchFamily="34" charset="-120"/>
              </a:rPr>
              <a:t>01</a:t>
            </a:r>
            <a:endParaRPr lang="en-US" sz="1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2025-07-20T23:58:48Z</dcterms:created>
  <dcterms:modified xsi:type="dcterms:W3CDTF">2025-07-20T23:58:48Z</dcterms:modified>
</cp:coreProperties>
</file>