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2.png"/><Relationship Id="rId5" Type="http://schemas.openxmlformats.org/officeDocument/2006/relationships/image" Target="../media/image-14-5.png"/><Relationship Id="rId6" Type="http://schemas.openxmlformats.org/officeDocument/2006/relationships/slideLayout" Target="../slideLayouts/slideLayout1.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2.png"/><Relationship Id="rId5" Type="http://schemas.openxmlformats.org/officeDocument/2006/relationships/image" Target="../media/image-15-5.png"/><Relationship Id="rId6" Type="http://schemas.openxmlformats.org/officeDocument/2006/relationships/slideLayout" Target="../slideLayouts/slideLayout1.xml"/><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images.pexels.com/photos/16534672/pexels-photo-16534672.jpeg?auto=compress&amp;cs=tinysrgb&amp;fit=crop&amp;h=1200&amp;w=800" TargetMode="External"/><Relationship Id="rId1" Type="http://schemas.openxmlformats.org/officeDocument/2006/relationships/image" Target="../media/Slide-16-image-1.png"/><Relationship Id="rId2" Type="http://schemas.openxmlformats.org/officeDocument/2006/relationships/image" Target="../media/image-16-2.jpe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images.pexels.com/photos/16534672/pexels-photo-16534672.jpeg?auto=compress&amp;cs=tinysrgb&amp;fit=crop&amp;h=1200&amp;w=800" TargetMode="External"/><Relationship Id="rId1" Type="http://schemas.openxmlformats.org/officeDocument/2006/relationships/image" Target="../media/Slide-17-image-1.png"/><Relationship Id="rId2" Type="http://schemas.openxmlformats.org/officeDocument/2006/relationships/image" Target="../media/image-17-2.jpe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2.png"/><Relationship Id="rId11" Type="http://schemas.openxmlformats.org/officeDocument/2006/relationships/slideLayout" Target="../slideLayouts/slideLayout1.xml"/><Relationship Id="rId1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image" Target="../media/image-20-2.png"/><Relationship Id="rId3" Type="http://schemas.openxmlformats.org/officeDocument/2006/relationships/image" Target="../media/image-20-2.png"/><Relationship Id="rId4" Type="http://schemas.openxmlformats.org/officeDocument/2006/relationships/image" Target="../media/image-20-2.png"/><Relationship Id="rId5" Type="http://schemas.openxmlformats.org/officeDocument/2006/relationships/slideLayout" Target="../slideLayouts/slideLayout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image" Target="../media/image-21-2.png"/><Relationship Id="rId3" Type="http://schemas.openxmlformats.org/officeDocument/2006/relationships/slideLayout" Target="../slideLayouts/slideLayout1.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image" Target="../media/image-6-2.png"/><Relationship Id="rId3" Type="http://schemas.openxmlformats.org/officeDocument/2006/relationships/image" Target="../media/image-6-2.png"/><Relationship Id="rId4" Type="http://schemas.openxmlformats.org/officeDocument/2006/relationships/image" Target="../media/image-6-2.pn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image" Target="../media/image-7-2.png"/><Relationship Id="rId3" Type="http://schemas.openxmlformats.org/officeDocument/2006/relationships/slideLayout" Target="../slideLayouts/slideLayou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2.pn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2.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https://djgurnpwsdoqjscwqbsj.supabase.co/storage/v1/object/public/presentation-templates-data/section1_firstbckgr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1188720" y="2468880"/>
            <a:ext cx="6766560" cy="0"/>
          </a:xfrm>
          <a:prstGeom prst="rect">
            <a:avLst/>
          </a:prstGeom>
          <a:noFill/>
          <a:ln/>
        </p:spPr>
        <p:txBody>
          <a:bodyPr wrap="square" rtlCol="0" anchor="b"/>
          <a:lstStyle>
            <a:lvl1pPr algn="l"/>
          </a:lstStyle>
          <a:p>
            <a:pPr algn="ctr" indent="0" marL="0">
              <a:buNone/>
            </a:pPr>
            <a:r>
              <a:rPr lang="en-US" sz="3500" b="1" dirty="0">
                <a:solidFill>
                  <a:srgbClr val="000000"/>
                </a:solidFill>
                <a:latin typeface="Plus Jakarta Sans" pitchFamily="34" charset="0"/>
                <a:ea typeface="Plus Jakarta Sans" pitchFamily="34" charset="-122"/>
                <a:cs typeface="Plus Jakarta Sans" pitchFamily="34" charset="-120"/>
              </a:rPr>
              <a:t>Unveiling the Fashion Icons: Peter England and Allen Solly</a:t>
            </a:r>
            <a:endParaRPr lang="en-US" sz="3500" dirty="0"/>
          </a:p>
        </p:txBody>
      </p:sp>
      <p:sp>
        <p:nvSpPr>
          <p:cNvPr id="4" name="Text 1"/>
          <p:cNvSpPr/>
          <p:nvPr/>
        </p:nvSpPr>
        <p:spPr>
          <a:xfrm>
            <a:off x="2286000" y="2931795"/>
            <a:ext cx="4114800" cy="0"/>
          </a:xfrm>
          <a:prstGeom prst="rect">
            <a:avLst/>
          </a:prstGeom>
          <a:noFill/>
          <a:ln/>
        </p:spPr>
        <p:txBody>
          <a:bodyPr wrap="square" rtlCol="0" anchor="ctr"/>
          <a:lstStyle/>
          <a:p>
            <a:pPr algn="ctr" indent="0" marL="0">
              <a:buNone/>
            </a:pPr>
            <a:r>
              <a:rPr lang="en-US" sz="1200" dirty="0">
                <a:solidFill>
                  <a:srgbClr val="808080"/>
                </a:solidFill>
                <a:latin typeface="Plus Jakarta Sans" pitchFamily="34" charset="0"/>
                <a:ea typeface="Plus Jakarta Sans" pitchFamily="34" charset="-122"/>
                <a:cs typeface="Plus Jakarta Sans" pitchFamily="34" charset="-120"/>
              </a:rPr>
              <a:t>Discover the history, products, market impact, and unique strengths of these two pioneering apparel brands that have transformed men's fashion globally over decades.</a:t>
            </a:r>
            <a:endParaRPr lang="en-US" sz="1200" dirty="0"/>
          </a:p>
        </p:txBody>
      </p:sp>
      <p:sp>
        <p:nvSpPr>
          <p:cNvPr id="5" name="Text 2"/>
          <p:cNvSpPr/>
          <p:nvPr/>
        </p:nvSpPr>
        <p:spPr>
          <a:xfrm>
            <a:off x="1188720" y="3137535"/>
            <a:ext cx="457200" cy="0"/>
          </a:xfrm>
          <a:prstGeom prst="rect">
            <a:avLst/>
          </a:prstGeom>
          <a:noFill/>
          <a:ln/>
        </p:spPr>
        <p:txBody>
          <a:bodyPr wrap="square" rtlCol="0" anchor="ctr"/>
          <a:lstStyle>
            <a:lvl1pPr algn="l"/>
          </a:lstStyle>
          <a:p>
            <a:pPr algn="ctr" indent="0" marL="0">
              <a:buNone/>
            </a:pPr>
            <a:r>
              <a:rPr lang="en-US" sz="1800" dirty="0">
                <a:solidFill>
                  <a:srgbClr val="000000"/>
                </a:solidFill>
                <a:latin typeface="Bell MT" pitchFamily="34" charset="0"/>
                <a:ea typeface="Bell MT" pitchFamily="34" charset="-122"/>
                <a:cs typeface="Bell MT" pitchFamily="34" charset="-120"/>
              </a:rPr>
              <a:t>+</a:t>
            </a:r>
            <a:endParaRPr lang="en-US" sz="1800" dirty="0"/>
          </a:p>
        </p:txBody>
      </p:sp>
      <p:sp>
        <p:nvSpPr>
          <p:cNvPr id="6" name="Text 3"/>
          <p:cNvSpPr/>
          <p:nvPr/>
        </p:nvSpPr>
        <p:spPr>
          <a:xfrm>
            <a:off x="1371600" y="3137535"/>
            <a:ext cx="457200" cy="0"/>
          </a:xfrm>
          <a:prstGeom prst="rect">
            <a:avLst/>
          </a:prstGeom>
          <a:noFill/>
          <a:ln/>
        </p:spPr>
        <p:txBody>
          <a:bodyPr wrap="square" rtlCol="0" anchor="ctr"/>
          <a:lstStyle>
            <a:lvl1pPr algn="l"/>
          </a:lstStyle>
          <a:p>
            <a:pPr algn="ctr" indent="0" marL="0">
              <a:buNone/>
            </a:pPr>
            <a:r>
              <a:rPr lang="en-US" sz="1800" dirty="0">
                <a:solidFill>
                  <a:srgbClr val="000000"/>
                </a:solidFill>
                <a:latin typeface="Bell MT" pitchFamily="34" charset="0"/>
                <a:ea typeface="Bell MT" pitchFamily="34" charset="-122"/>
                <a:cs typeface="Bell MT" pitchFamily="34" charset="-120"/>
              </a:rPr>
              <a:t>+</a:t>
            </a:r>
            <a:endParaRPr lang="en-US" sz="1800" dirty="0"/>
          </a:p>
        </p:txBody>
      </p:sp>
      <p:sp>
        <p:nvSpPr>
          <p:cNvPr id="7" name="Text 4"/>
          <p:cNvSpPr/>
          <p:nvPr/>
        </p:nvSpPr>
        <p:spPr>
          <a:xfrm>
            <a:off x="1554480" y="3137535"/>
            <a:ext cx="457200" cy="0"/>
          </a:xfrm>
          <a:prstGeom prst="rect">
            <a:avLst/>
          </a:prstGeom>
          <a:noFill/>
          <a:ln/>
        </p:spPr>
        <p:txBody>
          <a:bodyPr wrap="square" rtlCol="0" anchor="ctr"/>
          <a:lstStyle>
            <a:lvl1pPr algn="l"/>
          </a:lstStyle>
          <a:p>
            <a:pPr algn="ctr" indent="0" marL="0">
              <a:buNone/>
            </a:pPr>
            <a:r>
              <a:rPr lang="en-US" sz="1800" dirty="0">
                <a:solidFill>
                  <a:srgbClr val="000000"/>
                </a:solidFill>
                <a:latin typeface="Bell MT" pitchFamily="34" charset="0"/>
                <a:ea typeface="Bell MT" pitchFamily="34" charset="-122"/>
                <a:cs typeface="Bell MT" pitchFamily="34" charset="-120"/>
              </a:rPr>
              <a:t>+</a:t>
            </a:r>
            <a:endParaRPr lang="en-US" sz="1800" dirty="0"/>
          </a:p>
        </p:txBody>
      </p:sp>
      <p:sp>
        <p:nvSpPr>
          <p:cNvPr id="8" name="Text 5"/>
          <p:cNvSpPr/>
          <p:nvPr/>
        </p:nvSpPr>
        <p:spPr>
          <a:xfrm>
            <a:off x="7132320" y="2726055"/>
            <a:ext cx="457200" cy="0"/>
          </a:xfrm>
          <a:prstGeom prst="rect">
            <a:avLst/>
          </a:prstGeom>
          <a:noFill/>
          <a:ln/>
        </p:spPr>
        <p:txBody>
          <a:bodyPr wrap="square" rtlCol="0" anchor="ctr"/>
          <a:lstStyle>
            <a:lvl1pPr algn="l"/>
          </a:lstStyle>
          <a:p>
            <a:pPr algn="ctr" indent="0" marL="0">
              <a:buNone/>
            </a:pPr>
            <a:r>
              <a:rPr lang="en-US" sz="1800" dirty="0">
                <a:solidFill>
                  <a:srgbClr val="000000"/>
                </a:solidFill>
                <a:latin typeface="Bell MT" pitchFamily="34" charset="0"/>
                <a:ea typeface="Bell MT" pitchFamily="34" charset="-122"/>
                <a:cs typeface="Bell MT" pitchFamily="34" charset="-120"/>
              </a:rPr>
              <a:t>+</a:t>
            </a:r>
            <a:endParaRPr lang="en-US" sz="1800" dirty="0"/>
          </a:p>
        </p:txBody>
      </p:sp>
      <p:sp>
        <p:nvSpPr>
          <p:cNvPr id="9" name="Text 6"/>
          <p:cNvSpPr/>
          <p:nvPr/>
        </p:nvSpPr>
        <p:spPr>
          <a:xfrm>
            <a:off x="7315200" y="2726055"/>
            <a:ext cx="457200" cy="0"/>
          </a:xfrm>
          <a:prstGeom prst="rect">
            <a:avLst/>
          </a:prstGeom>
          <a:noFill/>
          <a:ln/>
        </p:spPr>
        <p:txBody>
          <a:bodyPr wrap="square" rtlCol="0" anchor="ctr"/>
          <a:lstStyle>
            <a:lvl1pPr algn="l"/>
          </a:lstStyle>
          <a:p>
            <a:pPr algn="ctr" indent="0" marL="0">
              <a:buNone/>
            </a:pPr>
            <a:r>
              <a:rPr lang="en-US" sz="1800" dirty="0">
                <a:solidFill>
                  <a:srgbClr val="000000"/>
                </a:solidFill>
                <a:latin typeface="Bell MT" pitchFamily="34" charset="0"/>
                <a:ea typeface="Bell MT" pitchFamily="34" charset="-122"/>
                <a:cs typeface="Bell MT" pitchFamily="34" charset="-120"/>
              </a:rPr>
              <a:t>+</a:t>
            </a:r>
            <a:endParaRPr lang="en-US" sz="1800" dirty="0"/>
          </a:p>
        </p:txBody>
      </p:sp>
      <p:sp>
        <p:nvSpPr>
          <p:cNvPr id="10" name="Text 7"/>
          <p:cNvSpPr/>
          <p:nvPr/>
        </p:nvSpPr>
        <p:spPr>
          <a:xfrm>
            <a:off x="7498080" y="2726055"/>
            <a:ext cx="457200" cy="0"/>
          </a:xfrm>
          <a:prstGeom prst="rect">
            <a:avLst/>
          </a:prstGeom>
          <a:noFill/>
          <a:ln/>
        </p:spPr>
        <p:txBody>
          <a:bodyPr wrap="square" rtlCol="0" anchor="ctr"/>
          <a:lstStyle>
            <a:lvl1pPr algn="l"/>
          </a:lstStyle>
          <a:p>
            <a:pPr algn="ctr" indent="0" marL="0">
              <a:buNone/>
            </a:pPr>
            <a:r>
              <a:rPr lang="en-US" sz="1800" dirty="0">
                <a:solidFill>
                  <a:srgbClr val="000000"/>
                </a:solidFill>
                <a:latin typeface="Bell MT" pitchFamily="34" charset="0"/>
                <a:ea typeface="Bell MT" pitchFamily="34" charset="-122"/>
                <a:cs typeface="Bell MT" pitchFamily="34" charset="-120"/>
              </a:rPr>
              <a:t>+</a:t>
            </a:r>
            <a:endParaRPr lang="en-US" sz="1800" dirty="0"/>
          </a:p>
        </p:txBody>
      </p:sp>
      <p:sp>
        <p:nvSpPr>
          <p:cNvPr id="11" name="Shape 8"/>
          <p:cNvSpPr/>
          <p:nvPr/>
        </p:nvSpPr>
        <p:spPr>
          <a:xfrm>
            <a:off x="1188720" y="2571750"/>
            <a:ext cx="6766560" cy="0"/>
          </a:xfrm>
          <a:prstGeom prst="ellipse">
            <a:avLst/>
          </a:prstGeom>
          <a:noFill/>
          <a:ln w="12700">
            <a:solidFill>
              <a:srgbClr val="000000"/>
            </a:solidFill>
            <a:prstDash val="solid"/>
          </a:ln>
        </p:spPr>
      </p:sp>
      <p:sp>
        <p:nvSpPr>
          <p:cNvPr id="12" name="Shape 9"/>
          <p:cNvSpPr/>
          <p:nvPr/>
        </p:nvSpPr>
        <p:spPr>
          <a:xfrm>
            <a:off x="1188720" y="3343275"/>
            <a:ext cx="6766560" cy="0"/>
          </a:xfrm>
          <a:prstGeom prst="ellipse">
            <a:avLst/>
          </a:prstGeom>
          <a:noFill/>
          <a:ln w="12700">
            <a:solidFill>
              <a:srgbClr val="000000"/>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1131570"/>
            <a:ext cx="6400800" cy="228600"/>
          </a:xfrm>
          <a:prstGeom prst="rect">
            <a:avLst/>
          </a:prstGeom>
          <a:noFill/>
          <a:ln/>
        </p:spPr>
        <p:txBody>
          <a:bodyPr wrap="square" rtlCol="0" anchor="b"/>
          <a:lstStyle/>
          <a:p>
            <a:pPr algn="l" indent="0" marL="0">
              <a:buNone/>
            </a:pPr>
            <a:r>
              <a:rPr lang="en-US" sz="3000" b="1" dirty="0">
                <a:solidFill>
                  <a:srgbClr val="000000"/>
                </a:solidFill>
                <a:latin typeface="Plus Jakarta Sans" pitchFamily="34" charset="0"/>
                <a:ea typeface="Plus Jakarta Sans" pitchFamily="34" charset="-122"/>
                <a:cs typeface="Plus Jakarta Sans" pitchFamily="34" charset="-120"/>
              </a:rPr>
              <a:t>Dynamic Product Lineup</a:t>
            </a:r>
            <a:endParaRPr lang="en-US" sz="3000" dirty="0"/>
          </a:p>
        </p:txBody>
      </p:sp>
      <p:sp>
        <p:nvSpPr>
          <p:cNvPr id="3" name="Text 1"/>
          <p:cNvSpPr/>
          <p:nvPr/>
        </p:nvSpPr>
        <p:spPr>
          <a:xfrm>
            <a:off x="914400" y="1440180"/>
            <a:ext cx="73152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Both Peter England and Allen Solly offer suits, shirts, trousers, and accessories for versatile wardrobes.</a:t>
            </a:r>
            <a:endParaRPr lang="en-US" sz="1200" dirty="0"/>
          </a:p>
          <a:p>
            <a:pPr marL="342900" indent="-342900">
              <a:lnSpc>
                <a:spcPts val="2000"/>
              </a:lnSpc>
              <a:spcAft>
                <a:spcPts val="1200"/>
              </a:spcAft>
              <a:buSzPct val="100000"/>
              <a:buFont typeface="+mj-lt"/>
              <a:buAutoNum type="arabicPeriod" startAt="2"/>
            </a:pPr>
            <a:r>
              <a:rPr lang="en-US" sz="1200" dirty="0">
                <a:solidFill>
                  <a:srgbClr val="000000"/>
                </a:solidFill>
                <a:latin typeface="Plus Jakarta Sans Light" pitchFamily="34" charset="0"/>
                <a:ea typeface="Plus Jakarta Sans Light" pitchFamily="34" charset="-122"/>
                <a:cs typeface="Plus Jakarta Sans Light" pitchFamily="34" charset="-120"/>
              </a:rPr>
              <a:t>Peter England emphasizes formal attire, featuring high-quality suits and shirts for professional and business settings.</a:t>
            </a:r>
            <a:endParaRPr lang="en-US" sz="1200" dirty="0"/>
          </a:p>
          <a:p>
            <a:pPr marL="342900" indent="-342900">
              <a:lnSpc>
                <a:spcPts val="2000"/>
              </a:lnSpc>
              <a:spcAft>
                <a:spcPts val="1200"/>
              </a:spcAft>
              <a:buSzPct val="100000"/>
              <a:buFont typeface="+mj-lt"/>
              <a:buAutoNum type="arabicPeriod" startAt="3"/>
            </a:pPr>
            <a:r>
              <a:rPr lang="en-US" sz="1200" dirty="0">
                <a:solidFill>
                  <a:srgbClr val="000000"/>
                </a:solidFill>
                <a:latin typeface="Plus Jakarta Sans Light" pitchFamily="34" charset="0"/>
                <a:ea typeface="Plus Jakarta Sans Light" pitchFamily="34" charset="-122"/>
                <a:cs typeface="Plus Jakarta Sans Light" pitchFamily="34" charset="-120"/>
              </a:rPr>
              <a:t>Allen Solly focuses on casual wear, providing trousers and accessories for everyday comfort and relaxed occasions.</a:t>
            </a:r>
            <a:endParaRPr lang="en-US" sz="1200" dirty="0"/>
          </a:p>
          <a:p>
            <a:pPr marL="342900" indent="-342900">
              <a:lnSpc>
                <a:spcPts val="2000"/>
              </a:lnSpc>
              <a:spcAft>
                <a:spcPts val="1200"/>
              </a:spcAft>
              <a:buSzPct val="100000"/>
              <a:buFont typeface="+mj-lt"/>
              <a:buAutoNum type="arabicPeriod" startAt="4"/>
            </a:pPr>
            <a:r>
              <a:rPr lang="en-US" sz="1200" dirty="0">
                <a:solidFill>
                  <a:srgbClr val="000000"/>
                </a:solidFill>
                <a:latin typeface="Plus Jakarta Sans Light" pitchFamily="34" charset="0"/>
                <a:ea typeface="Plus Jakarta Sans Light" pitchFamily="34" charset="-122"/>
                <a:cs typeface="Plus Jakarta Sans Light" pitchFamily="34" charset="-120"/>
              </a:rPr>
              <a:t>Both brands showcase a range of suits, with Peter England prioritizing formals and Allen Solly offering casual adaptations.</a:t>
            </a:r>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1131570"/>
            <a:ext cx="6400800" cy="228600"/>
          </a:xfrm>
          <a:prstGeom prst="rect">
            <a:avLst/>
          </a:prstGeom>
          <a:noFill/>
          <a:ln/>
        </p:spPr>
        <p:txBody>
          <a:bodyPr wrap="square" rtlCol="0" anchor="b"/>
          <a:lstStyle/>
          <a:p>
            <a:pPr algn="l" indent="0" marL="0">
              <a:buNone/>
            </a:pPr>
            <a:r>
              <a:rPr lang="en-US" sz="3000" b="1" dirty="0">
                <a:solidFill>
                  <a:srgbClr val="000000"/>
                </a:solidFill>
                <a:latin typeface="Plus Jakarta Sans" pitchFamily="34" charset="0"/>
                <a:ea typeface="Plus Jakarta Sans" pitchFamily="34" charset="-122"/>
                <a:cs typeface="Plus Jakarta Sans" pitchFamily="34" charset="-120"/>
              </a:rPr>
              <a:t>Dynamic Product Lineup</a:t>
            </a:r>
            <a:endParaRPr lang="en-US" sz="3000" dirty="0"/>
          </a:p>
        </p:txBody>
      </p:sp>
      <p:sp>
        <p:nvSpPr>
          <p:cNvPr id="3" name="Text 1"/>
          <p:cNvSpPr/>
          <p:nvPr/>
        </p:nvSpPr>
        <p:spPr>
          <a:xfrm>
            <a:off x="914400" y="1440180"/>
            <a:ext cx="7315200" cy="274320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5"/>
            </a:pPr>
            <a:r>
              <a:rPr lang="en-US" sz="1200" dirty="0">
                <a:solidFill>
                  <a:srgbClr val="000000"/>
                </a:solidFill>
                <a:latin typeface="Plus Jakarta Sans Light" pitchFamily="34" charset="0"/>
                <a:ea typeface="Plus Jakarta Sans Light" pitchFamily="34" charset="-122"/>
                <a:cs typeface="Plus Jakarta Sans Light" pitchFamily="34" charset="-120"/>
              </a:rPr>
              <a:t>Accessories from both brands complement outfits, with Peter England's formal selections and Allen Solly's casual choices.</a:t>
            </a:r>
            <a:endParaRPr lang="en-US" sz="1200" dirty="0"/>
          </a:p>
          <a:p>
            <a:pPr marL="342900" indent="-342900">
              <a:lnSpc>
                <a:spcPts val="2000"/>
              </a:lnSpc>
              <a:spcAft>
                <a:spcPts val="1200"/>
              </a:spcAft>
              <a:buSzPct val="100000"/>
              <a:buFont typeface="+mj-lt"/>
              <a:buAutoNum type="arabicPeriod" startAt="6"/>
            </a:pPr>
            <a:r>
              <a:rPr lang="en-US" sz="1200" dirty="0">
                <a:solidFill>
                  <a:srgbClr val="000000"/>
                </a:solidFill>
                <a:latin typeface="Plus Jakarta Sans Light" pitchFamily="34" charset="0"/>
                <a:ea typeface="Plus Jakarta Sans Light" pitchFamily="34" charset="-122"/>
                <a:cs typeface="Plus Jakarta Sans Light" pitchFamily="34" charset="-120"/>
              </a:rPr>
              <a:t>Shirts are a key offering from both, styled formally by Peter England and casually by Allen Solly for diverse preferences.</a:t>
            </a:r>
            <a:endParaRPr lang="en-US" sz="1200" dirty="0"/>
          </a:p>
          <a:p>
            <a:pPr marL="342900" indent="-342900">
              <a:lnSpc>
                <a:spcPts val="2000"/>
              </a:lnSpc>
              <a:spcAft>
                <a:spcPts val="1200"/>
              </a:spcAft>
              <a:buSzPct val="100000"/>
              <a:buFont typeface="+mj-lt"/>
              <a:buAutoNum type="arabicPeriod" startAt="7"/>
            </a:pPr>
            <a:r>
              <a:rPr lang="en-US" sz="1200" dirty="0">
                <a:solidFill>
                  <a:srgbClr val="000000"/>
                </a:solidFill>
                <a:latin typeface="Plus Jakarta Sans Light" pitchFamily="34" charset="0"/>
                <a:ea typeface="Plus Jakarta Sans Light" pitchFamily="34" charset="-122"/>
                <a:cs typeface="Plus Jakarta Sans Light" pitchFamily="34" charset="-120"/>
              </a:rPr>
              <a:t>Trousers in both lines cater to various needs, with Peter England's formal fits and Allen Solly's emphasis on casual versatility.</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1080135"/>
            <a:ext cx="7315200" cy="2286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Dominating Indian Brands</a:t>
            </a:r>
            <a:endParaRPr lang="en-US" sz="2500" dirty="0"/>
          </a:p>
        </p:txBody>
      </p:sp>
      <p:sp>
        <p:nvSpPr>
          <p:cNvPr id="3" name="Text 1"/>
          <p:cNvSpPr/>
          <p:nvPr/>
        </p:nvSpPr>
        <p:spPr>
          <a:xfrm>
            <a:off x="914400" y="1594485"/>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Retail Outlets</a:t>
            </a:r>
            <a:endParaRPr lang="en-US" sz="1800" dirty="0"/>
          </a:p>
        </p:txBody>
      </p:sp>
      <p:sp>
        <p:nvSpPr>
          <p:cNvPr id="4" name="Shape 2"/>
          <p:cNvSpPr/>
          <p:nvPr/>
        </p:nvSpPr>
        <p:spPr>
          <a:xfrm>
            <a:off x="6675120" y="1440180"/>
            <a:ext cx="1371600" cy="514350"/>
          </a:xfrm>
          <a:prstGeom prst="roundRect">
            <a:avLst>
              <a:gd name="adj" fmla="val 8889"/>
            </a:avLst>
          </a:prstGeom>
          <a:solidFill>
            <a:srgbClr val="FEFAEC"/>
          </a:solidFill>
          <a:ln w="12700">
            <a:solidFill>
              <a:srgbClr val="FFDAA1"/>
            </a:solidFill>
            <a:prstDash val="solid"/>
          </a:ln>
        </p:spPr>
      </p:sp>
      <p:sp>
        <p:nvSpPr>
          <p:cNvPr id="5" name="Text 3"/>
          <p:cNvSpPr/>
          <p:nvPr/>
        </p:nvSpPr>
        <p:spPr>
          <a:xfrm>
            <a:off x="6675120" y="1594485"/>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10k</a:t>
            </a:r>
            <a:endParaRPr lang="en-US" sz="1600" dirty="0"/>
          </a:p>
        </p:txBody>
      </p:sp>
      <p:sp>
        <p:nvSpPr>
          <p:cNvPr id="6" name="Text 4"/>
          <p:cNvSpPr/>
          <p:nvPr/>
        </p:nvSpPr>
        <p:spPr>
          <a:xfrm>
            <a:off x="914400" y="2366010"/>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Market Share</a:t>
            </a:r>
            <a:endParaRPr lang="en-US" sz="1800" dirty="0"/>
          </a:p>
        </p:txBody>
      </p:sp>
      <p:sp>
        <p:nvSpPr>
          <p:cNvPr id="7" name="Shape 5"/>
          <p:cNvSpPr/>
          <p:nvPr/>
        </p:nvSpPr>
        <p:spPr>
          <a:xfrm>
            <a:off x="6675120" y="2211705"/>
            <a:ext cx="1371600" cy="514350"/>
          </a:xfrm>
          <a:prstGeom prst="roundRect">
            <a:avLst>
              <a:gd name="adj" fmla="val 8889"/>
            </a:avLst>
          </a:prstGeom>
          <a:solidFill>
            <a:srgbClr val="FEFAEC"/>
          </a:solidFill>
          <a:ln w="12700">
            <a:solidFill>
              <a:srgbClr val="FFDAA1"/>
            </a:solidFill>
            <a:prstDash val="solid"/>
          </a:ln>
        </p:spPr>
      </p:sp>
      <p:sp>
        <p:nvSpPr>
          <p:cNvPr id="8" name="Text 6"/>
          <p:cNvSpPr/>
          <p:nvPr/>
        </p:nvSpPr>
        <p:spPr>
          <a:xfrm>
            <a:off x="6675120" y="2366010"/>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25%</a:t>
            </a:r>
            <a:endParaRPr lang="en-US" sz="1600" dirty="0"/>
          </a:p>
        </p:txBody>
      </p:sp>
      <p:sp>
        <p:nvSpPr>
          <p:cNvPr id="9" name="Text 7"/>
          <p:cNvSpPr/>
          <p:nvPr/>
        </p:nvSpPr>
        <p:spPr>
          <a:xfrm>
            <a:off x="914400" y="3137535"/>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Online Sales</a:t>
            </a:r>
            <a:endParaRPr lang="en-US" sz="1800" dirty="0"/>
          </a:p>
        </p:txBody>
      </p:sp>
      <p:sp>
        <p:nvSpPr>
          <p:cNvPr id="10" name="Shape 8"/>
          <p:cNvSpPr/>
          <p:nvPr/>
        </p:nvSpPr>
        <p:spPr>
          <a:xfrm>
            <a:off x="6675120" y="2983230"/>
            <a:ext cx="1371600" cy="514350"/>
          </a:xfrm>
          <a:prstGeom prst="roundRect">
            <a:avLst>
              <a:gd name="adj" fmla="val 8889"/>
            </a:avLst>
          </a:prstGeom>
          <a:solidFill>
            <a:srgbClr val="FEFAEC"/>
          </a:solidFill>
          <a:ln w="12700">
            <a:solidFill>
              <a:srgbClr val="FFDAA1"/>
            </a:solidFill>
            <a:prstDash val="solid"/>
          </a:ln>
        </p:spPr>
      </p:sp>
      <p:sp>
        <p:nvSpPr>
          <p:cNvPr id="11" name="Text 9"/>
          <p:cNvSpPr/>
          <p:nvPr/>
        </p:nvSpPr>
        <p:spPr>
          <a:xfrm>
            <a:off x="6675120" y="3137535"/>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500M$</a:t>
            </a:r>
            <a:endParaRPr lang="en-US" sz="1600" dirty="0"/>
          </a:p>
        </p:txBody>
      </p:sp>
      <p:sp>
        <p:nvSpPr>
          <p:cNvPr id="12" name="Text 10"/>
          <p:cNvSpPr/>
          <p:nvPr/>
        </p:nvSpPr>
        <p:spPr>
          <a:xfrm>
            <a:off x="914400" y="3909060"/>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Expansion Stores</a:t>
            </a:r>
            <a:endParaRPr lang="en-US" sz="1800" dirty="0"/>
          </a:p>
        </p:txBody>
      </p:sp>
      <p:sp>
        <p:nvSpPr>
          <p:cNvPr id="13" name="Shape 11"/>
          <p:cNvSpPr/>
          <p:nvPr/>
        </p:nvSpPr>
        <p:spPr>
          <a:xfrm>
            <a:off x="6675120" y="3754755"/>
            <a:ext cx="1371600" cy="514350"/>
          </a:xfrm>
          <a:prstGeom prst="roundRect">
            <a:avLst>
              <a:gd name="adj" fmla="val 8889"/>
            </a:avLst>
          </a:prstGeom>
          <a:solidFill>
            <a:srgbClr val="FEFAEC"/>
          </a:solidFill>
          <a:ln w="12700">
            <a:solidFill>
              <a:srgbClr val="FFDAA1"/>
            </a:solidFill>
            <a:prstDash val="solid"/>
          </a:ln>
        </p:spPr>
      </p:sp>
      <p:sp>
        <p:nvSpPr>
          <p:cNvPr id="14" name="Text 12"/>
          <p:cNvSpPr/>
          <p:nvPr/>
        </p:nvSpPr>
        <p:spPr>
          <a:xfrm>
            <a:off x="6675120" y="3909060"/>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200</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1080135"/>
            <a:ext cx="7315200" cy="2286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Dominating Indian Brands</a:t>
            </a:r>
            <a:endParaRPr lang="en-US" sz="2500" dirty="0"/>
          </a:p>
        </p:txBody>
      </p:sp>
      <p:sp>
        <p:nvSpPr>
          <p:cNvPr id="3" name="Text 1"/>
          <p:cNvSpPr/>
          <p:nvPr/>
        </p:nvSpPr>
        <p:spPr>
          <a:xfrm>
            <a:off x="914400" y="1594485"/>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International Markets</a:t>
            </a:r>
            <a:endParaRPr lang="en-US" sz="1800" dirty="0"/>
          </a:p>
        </p:txBody>
      </p:sp>
      <p:sp>
        <p:nvSpPr>
          <p:cNvPr id="4" name="Shape 2"/>
          <p:cNvSpPr/>
          <p:nvPr/>
        </p:nvSpPr>
        <p:spPr>
          <a:xfrm>
            <a:off x="6675120" y="1440180"/>
            <a:ext cx="1371600" cy="514350"/>
          </a:xfrm>
          <a:prstGeom prst="roundRect">
            <a:avLst>
              <a:gd name="adj" fmla="val 8889"/>
            </a:avLst>
          </a:prstGeom>
          <a:solidFill>
            <a:srgbClr val="FEFAEC"/>
          </a:solidFill>
          <a:ln w="12700">
            <a:solidFill>
              <a:srgbClr val="FFDAA1"/>
            </a:solidFill>
            <a:prstDash val="solid"/>
          </a:ln>
        </p:spPr>
      </p:sp>
      <p:sp>
        <p:nvSpPr>
          <p:cNvPr id="5" name="Text 3"/>
          <p:cNvSpPr/>
          <p:nvPr/>
        </p:nvSpPr>
        <p:spPr>
          <a:xfrm>
            <a:off x="6675120" y="1594485"/>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15</a:t>
            </a:r>
            <a:endParaRPr lang="en-US" sz="1600" dirty="0"/>
          </a:p>
        </p:txBody>
      </p:sp>
      <p:sp>
        <p:nvSpPr>
          <p:cNvPr id="6" name="Text 4"/>
          <p:cNvSpPr/>
          <p:nvPr/>
        </p:nvSpPr>
        <p:spPr>
          <a:xfrm>
            <a:off x="914400" y="2366010"/>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Customer Base</a:t>
            </a:r>
            <a:endParaRPr lang="en-US" sz="1800" dirty="0"/>
          </a:p>
        </p:txBody>
      </p:sp>
      <p:sp>
        <p:nvSpPr>
          <p:cNvPr id="7" name="Shape 5"/>
          <p:cNvSpPr/>
          <p:nvPr/>
        </p:nvSpPr>
        <p:spPr>
          <a:xfrm>
            <a:off x="6675120" y="2211705"/>
            <a:ext cx="1371600" cy="514350"/>
          </a:xfrm>
          <a:prstGeom prst="roundRect">
            <a:avLst>
              <a:gd name="adj" fmla="val 8889"/>
            </a:avLst>
          </a:prstGeom>
          <a:solidFill>
            <a:srgbClr val="FEFAEC"/>
          </a:solidFill>
          <a:ln w="12700">
            <a:solidFill>
              <a:srgbClr val="FFDAA1"/>
            </a:solidFill>
            <a:prstDash val="solid"/>
          </a:ln>
        </p:spPr>
      </p:sp>
      <p:sp>
        <p:nvSpPr>
          <p:cNvPr id="8" name="Text 6"/>
          <p:cNvSpPr/>
          <p:nvPr/>
        </p:nvSpPr>
        <p:spPr>
          <a:xfrm>
            <a:off x="6675120" y="2366010"/>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50M</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668655"/>
            <a:ext cx="7315200" cy="6858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Pros and Cons of Peter England</a:t>
            </a:r>
            <a:endParaRPr lang="en-US" sz="2500" dirty="0"/>
          </a:p>
        </p:txBody>
      </p:sp>
      <p:pic>
        <p:nvPicPr>
          <p:cNvPr id="3" name="Image 0" descr="https://djgurnpwsdoqjscwqbsj.supabase.co/storage/v1/object/public/presentation-templates-data/section1_proscons_box.png">    </p:cNvPr>
          <p:cNvPicPr>
            <a:picLocks noChangeAspect="1"/>
          </p:cNvPicPr>
          <p:nvPr/>
        </p:nvPicPr>
        <p:blipFill>
          <a:blip r:embed="rId2"/>
          <a:stretch>
            <a:fillRect/>
          </a:stretch>
        </p:blipFill>
        <p:spPr>
          <a:xfrm>
            <a:off x="914400" y="1543050"/>
            <a:ext cx="3566160" cy="2571750"/>
          </a:xfrm>
          <a:prstGeom prst="rect">
            <a:avLst/>
          </a:prstGeom>
        </p:spPr>
      </p:pic>
      <p:pic>
        <p:nvPicPr>
          <p:cNvPr id="4" name="Image 1" descr="https://djgurnpwsdoqjscwqbsj.supabase.co/storage/v1/object/public/presentation-templates-data/thumbsup.png">    </p:cNvPr>
          <p:cNvPicPr>
            <a:picLocks noChangeAspect="1"/>
          </p:cNvPicPr>
          <p:nvPr/>
        </p:nvPicPr>
        <p:blipFill>
          <a:blip r:embed="rId3"/>
          <a:stretch>
            <a:fillRect/>
          </a:stretch>
        </p:blipFill>
        <p:spPr>
          <a:xfrm>
            <a:off x="3931920" y="1671638"/>
            <a:ext cx="384048" cy="385763"/>
          </a:xfrm>
          <a:prstGeom prst="rect">
            <a:avLst/>
          </a:prstGeom>
        </p:spPr>
      </p:pic>
      <p:pic>
        <p:nvPicPr>
          <p:cNvPr id="5" name="Image 2" descr="https://djgurnpwsdoqjscwqbsj.supabase.co/storage/v1/object/public/presentation-templates-data/section1_proscons_box.png">    </p:cNvPr>
          <p:cNvPicPr>
            <a:picLocks noChangeAspect="1"/>
          </p:cNvPicPr>
          <p:nvPr/>
        </p:nvPicPr>
        <p:blipFill>
          <a:blip r:embed="rId4"/>
          <a:stretch>
            <a:fillRect/>
          </a:stretch>
        </p:blipFill>
        <p:spPr>
          <a:xfrm>
            <a:off x="4572000" y="1543050"/>
            <a:ext cx="3566160" cy="2571750"/>
          </a:xfrm>
          <a:prstGeom prst="rect">
            <a:avLst/>
          </a:prstGeom>
        </p:spPr>
      </p:pic>
      <p:pic>
        <p:nvPicPr>
          <p:cNvPr id="6" name="Image 3" descr="https://djgurnpwsdoqjscwqbsj.supabase.co/storage/v1/object/public/presentation-templates-data/thumbdown.png">    </p:cNvPr>
          <p:cNvPicPr>
            <a:picLocks noChangeAspect="1"/>
          </p:cNvPicPr>
          <p:nvPr/>
        </p:nvPicPr>
        <p:blipFill>
          <a:blip r:embed="rId5"/>
          <a:stretch>
            <a:fillRect/>
          </a:stretch>
        </p:blipFill>
        <p:spPr>
          <a:xfrm>
            <a:off x="7543800" y="1645920"/>
            <a:ext cx="384048" cy="385763"/>
          </a:xfrm>
          <a:prstGeom prst="rect">
            <a:avLst/>
          </a:prstGeom>
        </p:spPr>
      </p:pic>
      <p:sp>
        <p:nvSpPr>
          <p:cNvPr id="7" name="Text 1"/>
          <p:cNvSpPr/>
          <p:nvPr/>
        </p:nvSpPr>
        <p:spPr>
          <a:xfrm>
            <a:off x="1097280" y="1645920"/>
            <a:ext cx="2743200" cy="457200"/>
          </a:xfrm>
          <a:prstGeom prst="rect">
            <a:avLst/>
          </a:prstGeom>
          <a:noFill/>
          <a:ln/>
        </p:spPr>
        <p:txBody>
          <a:bodyPr wrap="square" rtlCol="0" anchor="ctr"/>
          <a:lstStyle/>
          <a:p>
            <a:pPr algn="l" indent="0" marL="0">
              <a:buNone/>
            </a:pPr>
            <a:r>
              <a:rPr lang="en-US" sz="1600" b="1" dirty="0">
                <a:solidFill>
                  <a:srgbClr val="000000"/>
                </a:solidFill>
                <a:latin typeface="Plus Jakarta Sans" pitchFamily="34" charset="0"/>
                <a:ea typeface="Plus Jakarta Sans" pitchFamily="34" charset="-122"/>
                <a:cs typeface="Plus Jakarta Sans" pitchFamily="34" charset="-120"/>
              </a:rPr>
              <a:t>Brand Strengths</a:t>
            </a:r>
            <a:endParaRPr lang="en-US" sz="1600" dirty="0"/>
          </a:p>
        </p:txBody>
      </p:sp>
      <p:sp>
        <p:nvSpPr>
          <p:cNvPr id="8" name="Text 2"/>
          <p:cNvSpPr/>
          <p:nvPr/>
        </p:nvSpPr>
        <p:spPr>
          <a:xfrm>
            <a:off x="822960" y="2160270"/>
            <a:ext cx="3200400" cy="2286000"/>
          </a:xfrm>
          <a:prstGeom prst="rect">
            <a:avLst/>
          </a:prstGeom>
          <a:noFill/>
          <a:ln/>
        </p:spPr>
        <p:txBody>
          <a:bodyPr wrap="square" rtlCol="0" anchor="t"/>
          <a:lstStyle/>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Peter England garments demonstrate exceptional durability with reinforced stitching and high-quality fabric construction that withstands regular wear and washing cycles.</a:t>
            </a:r>
            <a:endParaRPr lang="en-US" sz="800" dirty="0"/>
          </a:p>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The brand offers exceptional value for money by providing premium quality at affordable prices, making professional attire accessible to budget-conscious consumers.</a:t>
            </a:r>
            <a:endParaRPr lang="en-US" sz="800" dirty="0"/>
          </a:p>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Customers consistently praise Peter England for maintaining shape and color integrity even after multiple uses, ensuring long-term satisfaction and wardrobe longevity.</a:t>
            </a:r>
            <a:endParaRPr lang="en-US" sz="800" dirty="0"/>
          </a:p>
        </p:txBody>
      </p:sp>
      <p:sp>
        <p:nvSpPr>
          <p:cNvPr id="9" name="Text 3"/>
          <p:cNvSpPr/>
          <p:nvPr/>
        </p:nvSpPr>
        <p:spPr>
          <a:xfrm>
            <a:off x="4754880" y="1645920"/>
            <a:ext cx="2743200" cy="457200"/>
          </a:xfrm>
          <a:prstGeom prst="rect">
            <a:avLst/>
          </a:prstGeom>
          <a:noFill/>
          <a:ln/>
        </p:spPr>
        <p:txBody>
          <a:bodyPr wrap="square" rtlCol="0" anchor="ctr"/>
          <a:lstStyle/>
          <a:p>
            <a:pPr algn="l" indent="0" marL="0">
              <a:buNone/>
            </a:pPr>
            <a:r>
              <a:rPr lang="en-US" sz="1600" b="1" dirty="0">
                <a:solidFill>
                  <a:srgbClr val="000000"/>
                </a:solidFill>
                <a:latin typeface="Plus Jakarta Sans" pitchFamily="34" charset="0"/>
                <a:ea typeface="Plus Jakarta Sans" pitchFamily="34" charset="-122"/>
                <a:cs typeface="Plus Jakarta Sans" pitchFamily="34" charset="-120"/>
              </a:rPr>
              <a:t>Brand Limitations</a:t>
            </a:r>
            <a:endParaRPr lang="en-US" sz="1600" dirty="0"/>
          </a:p>
        </p:txBody>
      </p:sp>
      <p:sp>
        <p:nvSpPr>
          <p:cNvPr id="10" name="Text 4"/>
          <p:cNvSpPr/>
          <p:nvPr/>
        </p:nvSpPr>
        <p:spPr>
          <a:xfrm>
            <a:off x="4480560" y="2160270"/>
            <a:ext cx="3200400" cy="2286000"/>
          </a:xfrm>
          <a:prstGeom prst="rect">
            <a:avLst/>
          </a:prstGeom>
          <a:noFill/>
          <a:ln/>
        </p:spPr>
        <p:txBody>
          <a:bodyPr wrap="square" rtlCol="0" anchor="t"/>
          <a:lstStyle/>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Peter England's focus on formal and semi-formal wear results in limited casual options, restricting versatility for everyday social and leisure activities.</a:t>
            </a:r>
            <a:endParaRPr lang="en-US" sz="800" dirty="0"/>
          </a:p>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Competitors offer more diverse casual collections with trendy styles and contemporary designs, leaving Peter England behind in casual fashion innovation.</a:t>
            </a:r>
            <a:endParaRPr lang="en-US" sz="800" dirty="0"/>
          </a:p>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The brand's narrow casual selection fails to meet the growing demand for comfortable yet stylish everyday wear, particularly among younger demographics.</a:t>
            </a:r>
            <a:endParaRPr lang="en-US"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668655"/>
            <a:ext cx="7315200" cy="6858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Pros and Cons of Peter England</a:t>
            </a:r>
            <a:endParaRPr lang="en-US" sz="2500" dirty="0"/>
          </a:p>
        </p:txBody>
      </p:sp>
      <p:pic>
        <p:nvPicPr>
          <p:cNvPr id="3" name="Image 0" descr="https://djgurnpwsdoqjscwqbsj.supabase.co/storage/v1/object/public/presentation-templates-data/section1_proscons_box.png">    </p:cNvPr>
          <p:cNvPicPr>
            <a:picLocks noChangeAspect="1"/>
          </p:cNvPicPr>
          <p:nvPr/>
        </p:nvPicPr>
        <p:blipFill>
          <a:blip r:embed="rId2"/>
          <a:stretch>
            <a:fillRect/>
          </a:stretch>
        </p:blipFill>
        <p:spPr>
          <a:xfrm>
            <a:off x="914400" y="1543050"/>
            <a:ext cx="3566160" cy="2571750"/>
          </a:xfrm>
          <a:prstGeom prst="rect">
            <a:avLst/>
          </a:prstGeom>
        </p:spPr>
      </p:pic>
      <p:pic>
        <p:nvPicPr>
          <p:cNvPr id="4" name="Image 1" descr="https://djgurnpwsdoqjscwqbsj.supabase.co/storage/v1/object/public/presentation-templates-data/thumbsup.png">    </p:cNvPr>
          <p:cNvPicPr>
            <a:picLocks noChangeAspect="1"/>
          </p:cNvPicPr>
          <p:nvPr/>
        </p:nvPicPr>
        <p:blipFill>
          <a:blip r:embed="rId3"/>
          <a:stretch>
            <a:fillRect/>
          </a:stretch>
        </p:blipFill>
        <p:spPr>
          <a:xfrm>
            <a:off x="3931920" y="1671638"/>
            <a:ext cx="384048" cy="385763"/>
          </a:xfrm>
          <a:prstGeom prst="rect">
            <a:avLst/>
          </a:prstGeom>
        </p:spPr>
      </p:pic>
      <p:pic>
        <p:nvPicPr>
          <p:cNvPr id="5" name="Image 2" descr="https://djgurnpwsdoqjscwqbsj.supabase.co/storage/v1/object/public/presentation-templates-data/section1_proscons_box.png">    </p:cNvPr>
          <p:cNvPicPr>
            <a:picLocks noChangeAspect="1"/>
          </p:cNvPicPr>
          <p:nvPr/>
        </p:nvPicPr>
        <p:blipFill>
          <a:blip r:embed="rId4"/>
          <a:stretch>
            <a:fillRect/>
          </a:stretch>
        </p:blipFill>
        <p:spPr>
          <a:xfrm>
            <a:off x="4572000" y="1543050"/>
            <a:ext cx="3566160" cy="2571750"/>
          </a:xfrm>
          <a:prstGeom prst="rect">
            <a:avLst/>
          </a:prstGeom>
        </p:spPr>
      </p:pic>
      <p:pic>
        <p:nvPicPr>
          <p:cNvPr id="6" name="Image 3" descr="https://djgurnpwsdoqjscwqbsj.supabase.co/storage/v1/object/public/presentation-templates-data/thumbdown.png">    </p:cNvPr>
          <p:cNvPicPr>
            <a:picLocks noChangeAspect="1"/>
          </p:cNvPicPr>
          <p:nvPr/>
        </p:nvPicPr>
        <p:blipFill>
          <a:blip r:embed="rId5"/>
          <a:stretch>
            <a:fillRect/>
          </a:stretch>
        </p:blipFill>
        <p:spPr>
          <a:xfrm>
            <a:off x="7543800" y="1645920"/>
            <a:ext cx="384048" cy="385763"/>
          </a:xfrm>
          <a:prstGeom prst="rect">
            <a:avLst/>
          </a:prstGeom>
        </p:spPr>
      </p:pic>
      <p:sp>
        <p:nvSpPr>
          <p:cNvPr id="7" name="Text 1"/>
          <p:cNvSpPr/>
          <p:nvPr/>
        </p:nvSpPr>
        <p:spPr>
          <a:xfrm>
            <a:off x="1097280" y="1645920"/>
            <a:ext cx="2743200" cy="457200"/>
          </a:xfrm>
          <a:prstGeom prst="rect">
            <a:avLst/>
          </a:prstGeom>
          <a:noFill/>
          <a:ln/>
        </p:spPr>
        <p:txBody>
          <a:bodyPr wrap="square" rtlCol="0" anchor="ctr"/>
          <a:lstStyle/>
          <a:p>
            <a:pPr algn="l" indent="0" marL="0">
              <a:buNone/>
            </a:pPr>
            <a:r>
              <a:rPr lang="en-US" sz="1600" b="1" dirty="0">
                <a:solidFill>
                  <a:srgbClr val="000000"/>
                </a:solidFill>
                <a:latin typeface="Plus Jakarta Sans" pitchFamily="34" charset="0"/>
                <a:ea typeface="Plus Jakarta Sans" pitchFamily="34" charset="-122"/>
                <a:cs typeface="Plus Jakarta Sans" pitchFamily="34" charset="-120"/>
              </a:rPr>
              <a:t>Brand Strengths</a:t>
            </a:r>
            <a:endParaRPr lang="en-US" sz="1600" dirty="0"/>
          </a:p>
        </p:txBody>
      </p:sp>
      <p:sp>
        <p:nvSpPr>
          <p:cNvPr id="8" name="Text 2"/>
          <p:cNvSpPr/>
          <p:nvPr/>
        </p:nvSpPr>
        <p:spPr>
          <a:xfrm>
            <a:off x="822960" y="2160270"/>
            <a:ext cx="3200400" cy="2286000"/>
          </a:xfrm>
          <a:prstGeom prst="rect">
            <a:avLst/>
          </a:prstGeom>
          <a:noFill/>
          <a:ln/>
        </p:spPr>
        <p:txBody>
          <a:bodyPr wrap="square" rtlCol="0" anchor="t"/>
          <a:lstStyle/>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The brand's commitment to quality materials and manufacturing processes translates into reliable products that justify their price point through extended product lifespan.</a:t>
            </a:r>
            <a:endParaRPr lang="en-US" sz="800" dirty="0"/>
          </a:p>
        </p:txBody>
      </p:sp>
      <p:sp>
        <p:nvSpPr>
          <p:cNvPr id="9" name="Text 3"/>
          <p:cNvSpPr/>
          <p:nvPr/>
        </p:nvSpPr>
        <p:spPr>
          <a:xfrm>
            <a:off x="4754880" y="1645920"/>
            <a:ext cx="2743200" cy="457200"/>
          </a:xfrm>
          <a:prstGeom prst="rect">
            <a:avLst/>
          </a:prstGeom>
          <a:noFill/>
          <a:ln/>
        </p:spPr>
        <p:txBody>
          <a:bodyPr wrap="square" rtlCol="0" anchor="ctr"/>
          <a:lstStyle/>
          <a:p>
            <a:pPr algn="l" indent="0" marL="0">
              <a:buNone/>
            </a:pPr>
            <a:r>
              <a:rPr lang="en-US" sz="1600" b="1" dirty="0">
                <a:solidFill>
                  <a:srgbClr val="000000"/>
                </a:solidFill>
                <a:latin typeface="Plus Jakarta Sans" pitchFamily="34" charset="0"/>
                <a:ea typeface="Plus Jakarta Sans" pitchFamily="34" charset="-122"/>
                <a:cs typeface="Plus Jakarta Sans" pitchFamily="34" charset="-120"/>
              </a:rPr>
              <a:t>Brand Limitations</a:t>
            </a:r>
            <a:endParaRPr lang="en-US" sz="1600" dirty="0"/>
          </a:p>
        </p:txBody>
      </p:sp>
      <p:sp>
        <p:nvSpPr>
          <p:cNvPr id="10" name="Text 4"/>
          <p:cNvSpPr/>
          <p:nvPr/>
        </p:nvSpPr>
        <p:spPr>
          <a:xfrm>
            <a:off x="4480560" y="2160270"/>
            <a:ext cx="3200400" cy="2286000"/>
          </a:xfrm>
          <a:prstGeom prst="rect">
            <a:avLst/>
          </a:prstGeom>
          <a:noFill/>
          <a:ln/>
        </p:spPr>
        <p:txBody>
          <a:bodyPr wrap="square" rtlCol="0" anchor="t"/>
          <a:lstStyle/>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Limited casual options mean customers often need to shop elsewhere for weekend wear or informal occasions, reducing brand loyalty and repeat purchases.</a:t>
            </a:r>
            <a:endParaRPr lang="en-US"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731520" y="1234440"/>
            <a:ext cx="4114800" cy="228600"/>
          </a:xfrm>
          <a:prstGeom prst="rect">
            <a:avLst/>
          </a:prstGeom>
          <a:noFill/>
          <a:ln/>
        </p:spPr>
        <p:txBody>
          <a:bodyPr wrap="square" rtlCol="0" anchor="b"/>
          <a:lstStyle/>
          <a:p>
            <a:pPr algn="l" indent="0" marL="0">
              <a:buNone/>
            </a:pPr>
            <a:r>
              <a:rPr lang="en-US" sz="3000" b="1" dirty="0">
                <a:solidFill>
                  <a:srgbClr val="000000"/>
                </a:solidFill>
                <a:latin typeface="Epilogue" pitchFamily="34" charset="0"/>
                <a:ea typeface="Epilogue" pitchFamily="34" charset="-122"/>
                <a:cs typeface="Epilogue" pitchFamily="34" charset="-120"/>
              </a:rPr>
              <a:t>Allen Solly: Pros and Cons Unveiled</a:t>
            </a:r>
            <a:endParaRPr lang="en-US" sz="3000" dirty="0"/>
          </a:p>
        </p:txBody>
      </p:sp>
      <p:sp>
        <p:nvSpPr>
          <p:cNvPr id="3" name="Text 1"/>
          <p:cNvSpPr/>
          <p:nvPr/>
        </p:nvSpPr>
        <p:spPr>
          <a:xfrm>
            <a:off x="914400" y="1440180"/>
            <a:ext cx="3931920" cy="2743200"/>
          </a:xfrm>
          <a:prstGeom prst="rect">
            <a:avLst/>
          </a:prstGeom>
          <a:noFill/>
          <a:ln/>
        </p:spPr>
        <p:txBody>
          <a:bodyPr wrap="square" rtlCol="0" anchor="t"/>
          <a:lstStyle/>
          <a:p>
            <a:pPr marL="342900" indent="-342900">
              <a:lnSpc>
                <a:spcPts val="17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Allen Solly excels with modern, fashionable designs that attract style-conscious consumers seeking current trends.</a:t>
            </a:r>
            <a:endParaRPr lang="en-US" sz="1200" dirty="0"/>
          </a:p>
          <a:p>
            <a:pPr marL="342900" indent="-342900">
              <a:lnSpc>
                <a:spcPts val="1700"/>
              </a:lnSpc>
              <a:spcAft>
                <a:spcPts val="1200"/>
              </a:spcAft>
              <a:buSzPct val="100000"/>
              <a:buFont typeface="+mj-lt"/>
              <a:buAutoNum type="arabicPeriod" startAt="2"/>
            </a:pPr>
            <a:r>
              <a:rPr lang="en-US" sz="1200" dirty="0">
                <a:solidFill>
                  <a:srgbClr val="000000"/>
                </a:solidFill>
                <a:latin typeface="Plus Jakarta Sans Light" pitchFamily="34" charset="0"/>
                <a:ea typeface="Plus Jakarta Sans Light" pitchFamily="34" charset="-122"/>
                <a:cs typeface="Plus Jakarta Sans Light" pitchFamily="34" charset="-120"/>
              </a:rPr>
              <a:t>The brand offers versatile clothing options for various occasions, from casual outings to professional settings, enhancing everyday usability.</a:t>
            </a:r>
            <a:endParaRPr lang="en-US" sz="1200" dirty="0"/>
          </a:p>
          <a:p>
            <a:pPr marL="342900" indent="-342900">
              <a:lnSpc>
                <a:spcPts val="1700"/>
              </a:lnSpc>
              <a:spcAft>
                <a:spcPts val="1200"/>
              </a:spcAft>
              <a:buSzPct val="100000"/>
              <a:buFont typeface="+mj-lt"/>
              <a:buAutoNum type="arabicPeriod" startAt="3"/>
            </a:pPr>
            <a:r>
              <a:rPr lang="en-US" sz="1200" dirty="0">
                <a:solidFill>
                  <a:srgbClr val="000000"/>
                </a:solidFill>
                <a:latin typeface="Plus Jakarta Sans Light" pitchFamily="34" charset="0"/>
                <a:ea typeface="Plus Jakarta Sans Light" pitchFamily="34" charset="-122"/>
                <a:cs typeface="Plus Jakarta Sans Light" pitchFamily="34" charset="-120"/>
              </a:rPr>
              <a:t>In some markets, Allen Solly's products come at a premium price, potentially limiting accessibility for budget-sensitive shoppers.</a:t>
            </a:r>
            <a:endParaRPr lang="en-US" sz="1200" dirty="0"/>
          </a:p>
          <a:p>
            <a:pPr marL="342900" indent="-342900">
              <a:lnSpc>
                <a:spcPts val="1700"/>
              </a:lnSpc>
              <a:spcAft>
                <a:spcPts val="1200"/>
              </a:spcAft>
              <a:buSzPct val="100000"/>
              <a:buFont typeface="+mj-lt"/>
              <a:buAutoNum type="arabicPeriod" startAt="4"/>
            </a:pPr>
            <a:r>
              <a:rPr lang="en-US" sz="1200" dirty="0">
                <a:solidFill>
                  <a:srgbClr val="000000"/>
                </a:solidFill>
                <a:latin typeface="Plus Jakarta Sans Light" pitchFamily="34" charset="0"/>
                <a:ea typeface="Plus Jakarta Sans Light" pitchFamily="34" charset="-122"/>
                <a:cs typeface="Plus Jakarta Sans Light" pitchFamily="34" charset="-120"/>
              </a:rPr>
              <a:t>Allen Solly's strengths include strong brand recognition, making it a go-to choice for reliable and stylish apparel options.</a:t>
            </a:r>
            <a:endParaRPr lang="en-US" sz="1200" dirty="0"/>
          </a:p>
        </p:txBody>
      </p:sp>
      <p:pic>
        <p:nvPicPr>
          <p:cNvPr id="4" name="Image 0" descr="https://images.pexels.com/photos/16534672/pexels-photo-16534672.jpeg?auto=compress&amp;cs=tinysrgb&amp;fit=crop&amp;h=1200&amp;w=800">    </p:cNvPr>
          <p:cNvPicPr>
            <a:picLocks noChangeAspect="1"/>
          </p:cNvPicPr>
          <p:nvPr/>
        </p:nvPicPr>
        <p:blipFill>
          <a:blip r:embed="rId2"/>
          <a:stretch>
            <a:fillRect/>
          </a:stretch>
        </p:blipFill>
        <p:spPr>
          <a:xfrm>
            <a:off x="5257800" y="771525"/>
            <a:ext cx="2743200" cy="3600450"/>
          </a:xfrm>
          <a:prstGeom prst="rect">
            <a:avLst/>
          </a:prstGeom>
        </p:spPr>
      </p:pic>
      <p:sp>
        <p:nvSpPr>
          <p:cNvPr id="5" name="Text 2"/>
          <p:cNvSpPr/>
          <p:nvPr/>
        </p:nvSpPr>
        <p:spPr>
          <a:xfrm>
            <a:off x="5486400" y="385762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Pexels</a:t>
            </a:r>
            <a:endParaRPr lang="en-US" sz="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731520" y="1234440"/>
            <a:ext cx="4114800" cy="228600"/>
          </a:xfrm>
          <a:prstGeom prst="rect">
            <a:avLst/>
          </a:prstGeom>
          <a:noFill/>
          <a:ln/>
        </p:spPr>
        <p:txBody>
          <a:bodyPr wrap="square" rtlCol="0" anchor="b"/>
          <a:lstStyle/>
          <a:p>
            <a:pPr algn="l" indent="0" marL="0">
              <a:buNone/>
            </a:pPr>
            <a:r>
              <a:rPr lang="en-US" sz="3000" b="1" dirty="0">
                <a:solidFill>
                  <a:srgbClr val="000000"/>
                </a:solidFill>
                <a:latin typeface="Epilogue" pitchFamily="34" charset="0"/>
                <a:ea typeface="Epilogue" pitchFamily="34" charset="-122"/>
                <a:cs typeface="Epilogue" pitchFamily="34" charset="-120"/>
              </a:rPr>
              <a:t>Allen Solly: Pros and Cons Unveiled</a:t>
            </a:r>
            <a:endParaRPr lang="en-US" sz="3000" dirty="0"/>
          </a:p>
        </p:txBody>
      </p:sp>
      <p:sp>
        <p:nvSpPr>
          <p:cNvPr id="3" name="Text 1"/>
          <p:cNvSpPr/>
          <p:nvPr/>
        </p:nvSpPr>
        <p:spPr>
          <a:xfrm>
            <a:off x="914400" y="1440180"/>
            <a:ext cx="3931920" cy="2743200"/>
          </a:xfrm>
          <a:prstGeom prst="rect">
            <a:avLst/>
          </a:prstGeom>
          <a:noFill/>
          <a:ln/>
        </p:spPr>
        <p:txBody>
          <a:bodyPr wrap="square" rtlCol="0" anchor="t"/>
          <a:lstStyle/>
          <a:p>
            <a:pPr marL="342900" indent="-342900">
              <a:lnSpc>
                <a:spcPts val="1700"/>
              </a:lnSpc>
              <a:spcAft>
                <a:spcPts val="1200"/>
              </a:spcAft>
              <a:buSzPct val="100000"/>
              <a:buFont typeface="+mj-lt"/>
              <a:buAutoNum type="arabicPeriod" startAt="5"/>
            </a:pPr>
            <a:r>
              <a:rPr lang="en-US" sz="1200" dirty="0">
                <a:solidFill>
                  <a:srgbClr val="000000"/>
                </a:solidFill>
                <a:latin typeface="Plus Jakarta Sans Light" pitchFamily="34" charset="0"/>
                <a:ea typeface="Plus Jakarta Sans Light" pitchFamily="34" charset="-122"/>
                <a:cs typeface="Plus Jakarta Sans Light" pitchFamily="34" charset="-120"/>
              </a:rPr>
              <a:t>Despite versatility, higher pricing in select regions poses a weakness, affecting competitiveness against more affordable alternatives.</a:t>
            </a:r>
            <a:endParaRPr lang="en-US" sz="1200" dirty="0"/>
          </a:p>
          <a:p>
            <a:pPr marL="342900" indent="-342900">
              <a:lnSpc>
                <a:spcPts val="1700"/>
              </a:lnSpc>
              <a:spcAft>
                <a:spcPts val="1200"/>
              </a:spcAft>
              <a:buSzPct val="100000"/>
              <a:buFont typeface="+mj-lt"/>
              <a:buAutoNum type="arabicPeriod" startAt="6"/>
            </a:pPr>
            <a:r>
              <a:rPr lang="en-US" sz="1200" dirty="0">
                <a:solidFill>
                  <a:srgbClr val="000000"/>
                </a:solidFill>
                <a:latin typeface="Plus Jakarta Sans Light" pitchFamily="34" charset="0"/>
                <a:ea typeface="Plus Jakarta Sans Light" pitchFamily="34" charset="-122"/>
                <a:cs typeface="Plus Jakarta Sans Light" pitchFamily="34" charset="-120"/>
              </a:rPr>
              <a:t>Balancing pros like trendy designs with cons such as pricing, Allen Solly provides good value for those prioritizing fashion quality.</a:t>
            </a:r>
            <a:endParaRPr lang="en-US" sz="1200" dirty="0"/>
          </a:p>
        </p:txBody>
      </p:sp>
      <p:pic>
        <p:nvPicPr>
          <p:cNvPr id="4" name="Image 0" descr="https://images.pexels.com/photos/16534672/pexels-photo-16534672.jpeg?auto=compress&amp;cs=tinysrgb&amp;fit=crop&amp;h=1200&amp;w=800">    </p:cNvPr>
          <p:cNvPicPr>
            <a:picLocks noChangeAspect="1"/>
          </p:cNvPicPr>
          <p:nvPr/>
        </p:nvPicPr>
        <p:blipFill>
          <a:blip r:embed="rId2"/>
          <a:stretch>
            <a:fillRect/>
          </a:stretch>
        </p:blipFill>
        <p:spPr>
          <a:xfrm>
            <a:off x="5257800" y="771525"/>
            <a:ext cx="2743200" cy="3600450"/>
          </a:xfrm>
          <a:prstGeom prst="rect">
            <a:avLst/>
          </a:prstGeom>
        </p:spPr>
      </p:pic>
      <p:sp>
        <p:nvSpPr>
          <p:cNvPr id="5" name="Text 2"/>
          <p:cNvSpPr/>
          <p:nvPr/>
        </p:nvSpPr>
        <p:spPr>
          <a:xfrm>
            <a:off x="5486400" y="3857625"/>
            <a:ext cx="1828800" cy="457200"/>
          </a:xfrm>
          <a:prstGeom prst="rect">
            <a:avLst/>
          </a:prstGeom>
          <a:noFill/>
          <a:ln/>
        </p:spPr>
        <p:txBody>
          <a:bodyPr wrap="square" rtlCol="0" anchor="ctr"/>
          <a:lstStyle/>
          <a:p>
            <a:pPr indent="0" marL="0">
              <a:buNone/>
            </a:pPr>
            <a:r>
              <a:rPr lang="en-US" sz="800" u="sng" dirty="0">
                <a:solidFill>
                  <a:srgbClr val="FFFFFF"/>
                </a:solidFill>
                <a:hlinkClick r:id="rId3" invalidUrl="" action="" tgtFrame="" tooltip="Pexel" history="1" highlightClick="0" endSnd="0">
                  <a:extLst>
                    <a:ext uri="{A12FA001-AC4F-418D-AE19-62706E023703}">
                      <ahyp:hlinkClr xmlns:ahyp="http://schemas.microsoft.com/office/drawing/2018/hyperlinkcolor" val="tx"/>
                    </a:ext>
                  </a:extLst>
                </a:hlinkClick>
              </a:rPr>
              <a:t>Photo by Pexels</a:t>
            </a:r>
            <a:endParaRPr lang="en-US" sz="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1080135"/>
            <a:ext cx="7315200" cy="2286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Unveiling Performance Highlights</a:t>
            </a:r>
            <a:endParaRPr lang="en-US" sz="2500" dirty="0"/>
          </a:p>
        </p:txBody>
      </p:sp>
      <p:sp>
        <p:nvSpPr>
          <p:cNvPr id="3" name="Text 1"/>
          <p:cNvSpPr/>
          <p:nvPr/>
        </p:nvSpPr>
        <p:spPr>
          <a:xfrm>
            <a:off x="914400" y="1594485"/>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Annual Sales</a:t>
            </a:r>
            <a:endParaRPr lang="en-US" sz="1800" dirty="0"/>
          </a:p>
        </p:txBody>
      </p:sp>
      <p:sp>
        <p:nvSpPr>
          <p:cNvPr id="4" name="Shape 2"/>
          <p:cNvSpPr/>
          <p:nvPr/>
        </p:nvSpPr>
        <p:spPr>
          <a:xfrm>
            <a:off x="6675120" y="1440180"/>
            <a:ext cx="1371600" cy="514350"/>
          </a:xfrm>
          <a:prstGeom prst="roundRect">
            <a:avLst>
              <a:gd name="adj" fmla="val 8889"/>
            </a:avLst>
          </a:prstGeom>
          <a:solidFill>
            <a:srgbClr val="FEFAEC"/>
          </a:solidFill>
          <a:ln w="12700">
            <a:solidFill>
              <a:srgbClr val="FFDAA1"/>
            </a:solidFill>
            <a:prstDash val="solid"/>
          </a:ln>
        </p:spPr>
      </p:sp>
      <p:sp>
        <p:nvSpPr>
          <p:cNvPr id="5" name="Text 3"/>
          <p:cNvSpPr/>
          <p:nvPr/>
        </p:nvSpPr>
        <p:spPr>
          <a:xfrm>
            <a:off x="6675120" y="1594485"/>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500M</a:t>
            </a:r>
            <a:endParaRPr lang="en-US" sz="1600" dirty="0"/>
          </a:p>
        </p:txBody>
      </p:sp>
      <p:sp>
        <p:nvSpPr>
          <p:cNvPr id="6" name="Text 4"/>
          <p:cNvSpPr/>
          <p:nvPr/>
        </p:nvSpPr>
        <p:spPr>
          <a:xfrm>
            <a:off x="914400" y="2366010"/>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E-commerce Growth</a:t>
            </a:r>
            <a:endParaRPr lang="en-US" sz="1800" dirty="0"/>
          </a:p>
        </p:txBody>
      </p:sp>
      <p:sp>
        <p:nvSpPr>
          <p:cNvPr id="7" name="Shape 5"/>
          <p:cNvSpPr/>
          <p:nvPr/>
        </p:nvSpPr>
        <p:spPr>
          <a:xfrm>
            <a:off x="6675120" y="2211705"/>
            <a:ext cx="1371600" cy="514350"/>
          </a:xfrm>
          <a:prstGeom prst="roundRect">
            <a:avLst>
              <a:gd name="adj" fmla="val 8889"/>
            </a:avLst>
          </a:prstGeom>
          <a:solidFill>
            <a:srgbClr val="FEFAEC"/>
          </a:solidFill>
          <a:ln w="12700">
            <a:solidFill>
              <a:srgbClr val="FFDAA1"/>
            </a:solidFill>
            <a:prstDash val="solid"/>
          </a:ln>
        </p:spPr>
      </p:sp>
      <p:sp>
        <p:nvSpPr>
          <p:cNvPr id="8" name="Text 6"/>
          <p:cNvSpPr/>
          <p:nvPr/>
        </p:nvSpPr>
        <p:spPr>
          <a:xfrm>
            <a:off x="6675120" y="2366010"/>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15%</a:t>
            </a:r>
            <a:endParaRPr lang="en-US" sz="1600" dirty="0"/>
          </a:p>
        </p:txBody>
      </p:sp>
      <p:sp>
        <p:nvSpPr>
          <p:cNvPr id="9" name="Text 7"/>
          <p:cNvSpPr/>
          <p:nvPr/>
        </p:nvSpPr>
        <p:spPr>
          <a:xfrm>
            <a:off x="914400" y="3137535"/>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Peter Revenue</a:t>
            </a:r>
            <a:endParaRPr lang="en-US" sz="1800" dirty="0"/>
          </a:p>
        </p:txBody>
      </p:sp>
      <p:sp>
        <p:nvSpPr>
          <p:cNvPr id="10" name="Shape 8"/>
          <p:cNvSpPr/>
          <p:nvPr/>
        </p:nvSpPr>
        <p:spPr>
          <a:xfrm>
            <a:off x="6675120" y="2983230"/>
            <a:ext cx="1371600" cy="514350"/>
          </a:xfrm>
          <a:prstGeom prst="roundRect">
            <a:avLst>
              <a:gd name="adj" fmla="val 8889"/>
            </a:avLst>
          </a:prstGeom>
          <a:solidFill>
            <a:srgbClr val="FEFAEC"/>
          </a:solidFill>
          <a:ln w="12700">
            <a:solidFill>
              <a:srgbClr val="FFDAA1"/>
            </a:solidFill>
            <a:prstDash val="solid"/>
          </a:ln>
        </p:spPr>
      </p:sp>
      <p:sp>
        <p:nvSpPr>
          <p:cNvPr id="11" name="Text 9"/>
          <p:cNvSpPr/>
          <p:nvPr/>
        </p:nvSpPr>
        <p:spPr>
          <a:xfrm>
            <a:off x="6675120" y="3137535"/>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500$</a:t>
            </a:r>
            <a:endParaRPr lang="en-US" sz="1600" dirty="0"/>
          </a:p>
        </p:txBody>
      </p:sp>
      <p:sp>
        <p:nvSpPr>
          <p:cNvPr id="12" name="Text 10"/>
          <p:cNvSpPr/>
          <p:nvPr/>
        </p:nvSpPr>
        <p:spPr>
          <a:xfrm>
            <a:off x="914400" y="3909060"/>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Allen Sales</a:t>
            </a:r>
            <a:endParaRPr lang="en-US" sz="1800" dirty="0"/>
          </a:p>
        </p:txBody>
      </p:sp>
      <p:sp>
        <p:nvSpPr>
          <p:cNvPr id="13" name="Shape 11"/>
          <p:cNvSpPr/>
          <p:nvPr/>
        </p:nvSpPr>
        <p:spPr>
          <a:xfrm>
            <a:off x="6675120" y="3754755"/>
            <a:ext cx="1371600" cy="514350"/>
          </a:xfrm>
          <a:prstGeom prst="roundRect">
            <a:avLst>
              <a:gd name="adj" fmla="val 8889"/>
            </a:avLst>
          </a:prstGeom>
          <a:solidFill>
            <a:srgbClr val="FEFAEC"/>
          </a:solidFill>
          <a:ln w="12700">
            <a:solidFill>
              <a:srgbClr val="FFDAA1"/>
            </a:solidFill>
            <a:prstDash val="solid"/>
          </a:ln>
        </p:spPr>
      </p:sp>
      <p:sp>
        <p:nvSpPr>
          <p:cNvPr id="14" name="Text 12"/>
          <p:cNvSpPr/>
          <p:nvPr/>
        </p:nvSpPr>
        <p:spPr>
          <a:xfrm>
            <a:off x="6675120" y="3909060"/>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15%</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1080135"/>
            <a:ext cx="7315200" cy="2286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Unveiling Performance Highlights</a:t>
            </a:r>
            <a:endParaRPr lang="en-US" sz="2500" dirty="0"/>
          </a:p>
        </p:txBody>
      </p:sp>
      <p:sp>
        <p:nvSpPr>
          <p:cNvPr id="3" name="Text 1"/>
          <p:cNvSpPr/>
          <p:nvPr/>
        </p:nvSpPr>
        <p:spPr>
          <a:xfrm>
            <a:off x="914400" y="1594485"/>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Overall Metrics</a:t>
            </a:r>
            <a:endParaRPr lang="en-US" sz="1800" dirty="0"/>
          </a:p>
        </p:txBody>
      </p:sp>
      <p:sp>
        <p:nvSpPr>
          <p:cNvPr id="4" name="Shape 2"/>
          <p:cNvSpPr/>
          <p:nvPr/>
        </p:nvSpPr>
        <p:spPr>
          <a:xfrm>
            <a:off x="6675120" y="1440180"/>
            <a:ext cx="1371600" cy="514350"/>
          </a:xfrm>
          <a:prstGeom prst="roundRect">
            <a:avLst>
              <a:gd name="adj" fmla="val 8889"/>
            </a:avLst>
          </a:prstGeom>
          <a:solidFill>
            <a:srgbClr val="FEFAEC"/>
          </a:solidFill>
          <a:ln w="12700">
            <a:solidFill>
              <a:srgbClr val="FFDAA1"/>
            </a:solidFill>
            <a:prstDash val="solid"/>
          </a:ln>
        </p:spPr>
      </p:sp>
      <p:sp>
        <p:nvSpPr>
          <p:cNvPr id="5" name="Text 3"/>
          <p:cNvSpPr/>
          <p:nvPr/>
        </p:nvSpPr>
        <p:spPr>
          <a:xfrm>
            <a:off x="6675120" y="1594485"/>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2k</a:t>
            </a:r>
            <a:endParaRPr lang="en-US" sz="1600" dirty="0"/>
          </a:p>
        </p:txBody>
      </p:sp>
      <p:sp>
        <p:nvSpPr>
          <p:cNvPr id="6" name="Text 4"/>
          <p:cNvSpPr/>
          <p:nvPr/>
        </p:nvSpPr>
        <p:spPr>
          <a:xfrm>
            <a:off x="914400" y="2366010"/>
            <a:ext cx="4572000" cy="228600"/>
          </a:xfrm>
          <a:prstGeom prst="rect">
            <a:avLst/>
          </a:prstGeom>
          <a:noFill/>
          <a:ln/>
        </p:spPr>
        <p:txBody>
          <a:bodyPr wrap="square" rtlCol="0" anchor="ctr"/>
          <a:lstStyle/>
          <a:p>
            <a:pPr algn="l" indent="0" marL="0">
              <a:buNone/>
            </a:pPr>
            <a:r>
              <a:rPr lang="en-US" sz="1800" b="1" dirty="0">
                <a:solidFill>
                  <a:srgbClr val="000000"/>
                </a:solidFill>
                <a:latin typeface="Plus Jakarta Sans" pitchFamily="34" charset="0"/>
                <a:ea typeface="Plus Jakarta Sans" pitchFamily="34" charset="-122"/>
                <a:cs typeface="Plus Jakarta Sans" pitchFamily="34" charset="-120"/>
              </a:rPr>
              <a:t>Business Growth</a:t>
            </a:r>
            <a:endParaRPr lang="en-US" sz="1800" dirty="0"/>
          </a:p>
        </p:txBody>
      </p:sp>
      <p:sp>
        <p:nvSpPr>
          <p:cNvPr id="7" name="Shape 5"/>
          <p:cNvSpPr/>
          <p:nvPr/>
        </p:nvSpPr>
        <p:spPr>
          <a:xfrm>
            <a:off x="6675120" y="2211705"/>
            <a:ext cx="1371600" cy="514350"/>
          </a:xfrm>
          <a:prstGeom prst="roundRect">
            <a:avLst>
              <a:gd name="adj" fmla="val 8889"/>
            </a:avLst>
          </a:prstGeom>
          <a:solidFill>
            <a:srgbClr val="FEFAEC"/>
          </a:solidFill>
          <a:ln w="12700">
            <a:solidFill>
              <a:srgbClr val="FFDAA1"/>
            </a:solidFill>
            <a:prstDash val="solid"/>
          </a:ln>
        </p:spPr>
      </p:sp>
      <p:sp>
        <p:nvSpPr>
          <p:cNvPr id="8" name="Text 6"/>
          <p:cNvSpPr/>
          <p:nvPr/>
        </p:nvSpPr>
        <p:spPr>
          <a:xfrm>
            <a:off x="6675120" y="2366010"/>
            <a:ext cx="1371600" cy="228600"/>
          </a:xfrm>
          <a:prstGeom prst="rect">
            <a:avLst/>
          </a:prstGeom>
          <a:noFill/>
          <a:ln/>
        </p:spPr>
        <p:txBody>
          <a:bodyPr wrap="square" rtlCol="0" anchor="ctr"/>
          <a:lstStyle/>
          <a:p>
            <a:pPr algn="ctr" indent="0" marL="0">
              <a:buNone/>
            </a:pPr>
            <a:r>
              <a:rPr lang="en-US" sz="1600" b="1" dirty="0">
                <a:solidFill>
                  <a:srgbClr val="000000"/>
                </a:solidFill>
                <a:latin typeface="Plus Jakarta Sans" pitchFamily="34" charset="0"/>
                <a:ea typeface="Plus Jakarta Sans" pitchFamily="34" charset="-122"/>
                <a:cs typeface="Plus Jakarta Sans" pitchFamily="34" charset="-120"/>
              </a:rPr>
              <a:t>2%</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771525"/>
            <a:ext cx="8229600" cy="457200"/>
          </a:xfrm>
          <a:prstGeom prst="rect">
            <a:avLst/>
          </a:prstGeom>
          <a:noFill/>
          <a:ln/>
        </p:spPr>
        <p:txBody>
          <a:bodyPr wrap="square" rtlCol="0" anchor="ctr"/>
          <a:lstStyle/>
          <a:p>
            <a:pPr indent="0" marL="0">
              <a:lnSpc>
                <a:spcPts val="3500"/>
              </a:lnSpc>
              <a:buNone/>
            </a:pPr>
            <a:r>
              <a:rPr lang="en-US" sz="2500" b="1" dirty="0">
                <a:solidFill>
                  <a:srgbClr val="000000"/>
                </a:solidFill>
                <a:latin typeface="Plus Jakarta Sans" pitchFamily="34" charset="0"/>
                <a:ea typeface="Plus Jakarta Sans" pitchFamily="34" charset="-122"/>
                <a:cs typeface="Plus Jakarta Sans" pitchFamily="34" charset="-120"/>
              </a:rPr>
              <a:t>Table of Contents</a:t>
            </a:r>
            <a:endParaRPr lang="en-US" sz="2500" dirty="0"/>
          </a:p>
        </p:txBody>
      </p:sp>
      <p:pic>
        <p:nvPicPr>
          <p:cNvPr id="3" name="Image 0" descr="https://djgurnpwsdoqjscwqbsj.supabase.co/storage/v1/object/public/presentation-templates-data/section1_TOC_box1.png">    </p:cNvPr>
          <p:cNvPicPr>
            <a:picLocks noChangeAspect="1"/>
          </p:cNvPicPr>
          <p:nvPr/>
        </p:nvPicPr>
        <p:blipFill>
          <a:blip r:embed="rId2"/>
          <a:stretch>
            <a:fillRect/>
          </a:stretch>
        </p:blipFill>
        <p:spPr>
          <a:xfrm>
            <a:off x="914400" y="1543050"/>
            <a:ext cx="411480" cy="411480"/>
          </a:xfrm>
          <a:prstGeom prst="rect">
            <a:avLst/>
          </a:prstGeom>
        </p:spPr>
      </p:pic>
      <p:sp>
        <p:nvSpPr>
          <p:cNvPr id="4" name="Text 1"/>
          <p:cNvSpPr/>
          <p:nvPr/>
        </p:nvSpPr>
        <p:spPr>
          <a:xfrm>
            <a:off x="914400" y="159448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01</a:t>
            </a:r>
            <a:endParaRPr lang="en-US" sz="1300" dirty="0"/>
          </a:p>
        </p:txBody>
      </p:sp>
      <p:sp>
        <p:nvSpPr>
          <p:cNvPr id="5" name="Text 2"/>
          <p:cNvSpPr/>
          <p:nvPr/>
        </p:nvSpPr>
        <p:spPr>
          <a:xfrm>
            <a:off x="1371600" y="154305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Discover Premier Brands</a:t>
            </a:r>
            <a:endParaRPr lang="en-US" sz="1200" dirty="0"/>
          </a:p>
        </p:txBody>
      </p:sp>
      <p:pic>
        <p:nvPicPr>
          <p:cNvPr id="6" name="Image 1" descr="https://djgurnpwsdoqjscwqbsj.supabase.co/storage/v1/object/public/presentation-templates-data/section1_TOC_box2.png">    </p:cNvPr>
          <p:cNvPicPr>
            <a:picLocks noChangeAspect="1"/>
          </p:cNvPicPr>
          <p:nvPr/>
        </p:nvPicPr>
        <p:blipFill>
          <a:blip r:embed="rId3"/>
          <a:stretch>
            <a:fillRect/>
          </a:stretch>
        </p:blipFill>
        <p:spPr>
          <a:xfrm>
            <a:off x="3383280" y="1543050"/>
            <a:ext cx="411480" cy="411480"/>
          </a:xfrm>
          <a:prstGeom prst="rect">
            <a:avLst/>
          </a:prstGeom>
        </p:spPr>
      </p:pic>
      <p:sp>
        <p:nvSpPr>
          <p:cNvPr id="7" name="Text 3"/>
          <p:cNvSpPr/>
          <p:nvPr/>
        </p:nvSpPr>
        <p:spPr>
          <a:xfrm>
            <a:off x="3383280" y="159448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02</a:t>
            </a:r>
            <a:endParaRPr lang="en-US" sz="1300" dirty="0"/>
          </a:p>
        </p:txBody>
      </p:sp>
      <p:sp>
        <p:nvSpPr>
          <p:cNvPr id="8" name="Text 4"/>
          <p:cNvSpPr/>
          <p:nvPr/>
        </p:nvSpPr>
        <p:spPr>
          <a:xfrm>
            <a:off x="3840480" y="154305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Peter England's Timeless Legacy</a:t>
            </a:r>
            <a:endParaRPr lang="en-US" sz="1200" dirty="0"/>
          </a:p>
        </p:txBody>
      </p:sp>
      <p:pic>
        <p:nvPicPr>
          <p:cNvPr id="9" name="Image 2" descr="https://djgurnpwsdoqjscwqbsj.supabase.co/storage/v1/object/public/presentation-templates-data/section1_TOC_box1.png">    </p:cNvPr>
          <p:cNvPicPr>
            <a:picLocks noChangeAspect="1"/>
          </p:cNvPicPr>
          <p:nvPr/>
        </p:nvPicPr>
        <p:blipFill>
          <a:blip r:embed="rId4"/>
          <a:stretch>
            <a:fillRect/>
          </a:stretch>
        </p:blipFill>
        <p:spPr>
          <a:xfrm>
            <a:off x="5852160" y="1543050"/>
            <a:ext cx="411480" cy="411480"/>
          </a:xfrm>
          <a:prstGeom prst="rect">
            <a:avLst/>
          </a:prstGeom>
        </p:spPr>
      </p:pic>
      <p:sp>
        <p:nvSpPr>
          <p:cNvPr id="10" name="Text 5"/>
          <p:cNvSpPr/>
          <p:nvPr/>
        </p:nvSpPr>
        <p:spPr>
          <a:xfrm>
            <a:off x="5852160" y="159448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03</a:t>
            </a:r>
            <a:endParaRPr lang="en-US" sz="1300" dirty="0"/>
          </a:p>
        </p:txBody>
      </p:sp>
      <p:sp>
        <p:nvSpPr>
          <p:cNvPr id="11" name="Text 6"/>
          <p:cNvSpPr/>
          <p:nvPr/>
        </p:nvSpPr>
        <p:spPr>
          <a:xfrm>
            <a:off x="6309360" y="154305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Allen Solly: Fashion Trailblazer</a:t>
            </a:r>
            <a:endParaRPr lang="en-US" sz="1200" dirty="0"/>
          </a:p>
        </p:txBody>
      </p:sp>
      <p:pic>
        <p:nvPicPr>
          <p:cNvPr id="12" name="Image 3" descr="https://djgurnpwsdoqjscwqbsj.supabase.co/storage/v1/object/public/presentation-templates-data/section1_TOC_box1.png">    </p:cNvPr>
          <p:cNvPicPr>
            <a:picLocks noChangeAspect="1"/>
          </p:cNvPicPr>
          <p:nvPr/>
        </p:nvPicPr>
        <p:blipFill>
          <a:blip r:embed="rId5"/>
          <a:stretch>
            <a:fillRect/>
          </a:stretch>
        </p:blipFill>
        <p:spPr>
          <a:xfrm>
            <a:off x="914400" y="2468880"/>
            <a:ext cx="411480" cy="411480"/>
          </a:xfrm>
          <a:prstGeom prst="rect">
            <a:avLst/>
          </a:prstGeom>
        </p:spPr>
      </p:pic>
      <p:sp>
        <p:nvSpPr>
          <p:cNvPr id="13" name="Text 7"/>
          <p:cNvSpPr/>
          <p:nvPr/>
        </p:nvSpPr>
        <p:spPr>
          <a:xfrm>
            <a:off x="914400" y="252031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04</a:t>
            </a:r>
            <a:endParaRPr lang="en-US" sz="1300" dirty="0"/>
          </a:p>
        </p:txBody>
      </p:sp>
      <p:sp>
        <p:nvSpPr>
          <p:cNvPr id="14" name="Text 8"/>
          <p:cNvSpPr/>
          <p:nvPr/>
        </p:nvSpPr>
        <p:spPr>
          <a:xfrm>
            <a:off x="1371600" y="246888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Dynamic Product Lineup</a:t>
            </a:r>
            <a:endParaRPr lang="en-US" sz="1200" dirty="0"/>
          </a:p>
        </p:txBody>
      </p:sp>
      <p:pic>
        <p:nvPicPr>
          <p:cNvPr id="15" name="Image 4" descr="https://djgurnpwsdoqjscwqbsj.supabase.co/storage/v1/object/public/presentation-templates-data/section1_TOC_box2.png">    </p:cNvPr>
          <p:cNvPicPr>
            <a:picLocks noChangeAspect="1"/>
          </p:cNvPicPr>
          <p:nvPr/>
        </p:nvPicPr>
        <p:blipFill>
          <a:blip r:embed="rId6"/>
          <a:stretch>
            <a:fillRect/>
          </a:stretch>
        </p:blipFill>
        <p:spPr>
          <a:xfrm>
            <a:off x="3383280" y="2468880"/>
            <a:ext cx="411480" cy="411480"/>
          </a:xfrm>
          <a:prstGeom prst="rect">
            <a:avLst/>
          </a:prstGeom>
        </p:spPr>
      </p:pic>
      <p:sp>
        <p:nvSpPr>
          <p:cNvPr id="16" name="Text 9"/>
          <p:cNvSpPr/>
          <p:nvPr/>
        </p:nvSpPr>
        <p:spPr>
          <a:xfrm>
            <a:off x="3383280" y="252031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05</a:t>
            </a:r>
            <a:endParaRPr lang="en-US" sz="1300" dirty="0"/>
          </a:p>
        </p:txBody>
      </p:sp>
      <p:sp>
        <p:nvSpPr>
          <p:cNvPr id="17" name="Text 10"/>
          <p:cNvSpPr/>
          <p:nvPr/>
        </p:nvSpPr>
        <p:spPr>
          <a:xfrm>
            <a:off x="3840480" y="246888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Dominating Indian Brands</a:t>
            </a:r>
            <a:endParaRPr lang="en-US" sz="1200" dirty="0"/>
          </a:p>
        </p:txBody>
      </p:sp>
      <p:pic>
        <p:nvPicPr>
          <p:cNvPr id="18" name="Image 5" descr="https://djgurnpwsdoqjscwqbsj.supabase.co/storage/v1/object/public/presentation-templates-data/section1_TOC_box1.png">    </p:cNvPr>
          <p:cNvPicPr>
            <a:picLocks noChangeAspect="1"/>
          </p:cNvPicPr>
          <p:nvPr/>
        </p:nvPicPr>
        <p:blipFill>
          <a:blip r:embed="rId7"/>
          <a:stretch>
            <a:fillRect/>
          </a:stretch>
        </p:blipFill>
        <p:spPr>
          <a:xfrm>
            <a:off x="5852160" y="2468880"/>
            <a:ext cx="411480" cy="411480"/>
          </a:xfrm>
          <a:prstGeom prst="rect">
            <a:avLst/>
          </a:prstGeom>
        </p:spPr>
      </p:pic>
      <p:sp>
        <p:nvSpPr>
          <p:cNvPr id="19" name="Text 11"/>
          <p:cNvSpPr/>
          <p:nvPr/>
        </p:nvSpPr>
        <p:spPr>
          <a:xfrm>
            <a:off x="5852160" y="252031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06</a:t>
            </a:r>
            <a:endParaRPr lang="en-US" sz="1300" dirty="0"/>
          </a:p>
        </p:txBody>
      </p:sp>
      <p:sp>
        <p:nvSpPr>
          <p:cNvPr id="20" name="Text 12"/>
          <p:cNvSpPr/>
          <p:nvPr/>
        </p:nvSpPr>
        <p:spPr>
          <a:xfrm>
            <a:off x="6309360" y="246888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Pros and Cons of Peter England</a:t>
            </a:r>
            <a:endParaRPr lang="en-US" sz="1200" dirty="0"/>
          </a:p>
        </p:txBody>
      </p:sp>
      <p:pic>
        <p:nvPicPr>
          <p:cNvPr id="21" name="Image 6" descr="https://djgurnpwsdoqjscwqbsj.supabase.co/storage/v1/object/public/presentation-templates-data/section1_TOC_box1.png">    </p:cNvPr>
          <p:cNvPicPr>
            <a:picLocks noChangeAspect="1"/>
          </p:cNvPicPr>
          <p:nvPr/>
        </p:nvPicPr>
        <p:blipFill>
          <a:blip r:embed="rId8"/>
          <a:stretch>
            <a:fillRect/>
          </a:stretch>
        </p:blipFill>
        <p:spPr>
          <a:xfrm>
            <a:off x="914400" y="3394710"/>
            <a:ext cx="411480" cy="411480"/>
          </a:xfrm>
          <a:prstGeom prst="rect">
            <a:avLst/>
          </a:prstGeom>
        </p:spPr>
      </p:pic>
      <p:sp>
        <p:nvSpPr>
          <p:cNvPr id="22" name="Text 13"/>
          <p:cNvSpPr/>
          <p:nvPr/>
        </p:nvSpPr>
        <p:spPr>
          <a:xfrm>
            <a:off x="914400" y="344614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07</a:t>
            </a:r>
            <a:endParaRPr lang="en-US" sz="1300" dirty="0"/>
          </a:p>
        </p:txBody>
      </p:sp>
      <p:sp>
        <p:nvSpPr>
          <p:cNvPr id="23" name="Text 14"/>
          <p:cNvSpPr/>
          <p:nvPr/>
        </p:nvSpPr>
        <p:spPr>
          <a:xfrm>
            <a:off x="1371600" y="339471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Allen Solly: Pros and Cons Unveiled</a:t>
            </a:r>
            <a:endParaRPr lang="en-US" sz="1200" dirty="0"/>
          </a:p>
        </p:txBody>
      </p:sp>
      <p:pic>
        <p:nvPicPr>
          <p:cNvPr id="24" name="Image 7" descr="https://djgurnpwsdoqjscwqbsj.supabase.co/storage/v1/object/public/presentation-templates-data/section1_TOC_box2.png">    </p:cNvPr>
          <p:cNvPicPr>
            <a:picLocks noChangeAspect="1"/>
          </p:cNvPicPr>
          <p:nvPr/>
        </p:nvPicPr>
        <p:blipFill>
          <a:blip r:embed="rId9"/>
          <a:stretch>
            <a:fillRect/>
          </a:stretch>
        </p:blipFill>
        <p:spPr>
          <a:xfrm>
            <a:off x="3383280" y="3394710"/>
            <a:ext cx="411480" cy="411480"/>
          </a:xfrm>
          <a:prstGeom prst="rect">
            <a:avLst/>
          </a:prstGeom>
        </p:spPr>
      </p:pic>
      <p:sp>
        <p:nvSpPr>
          <p:cNvPr id="25" name="Text 15"/>
          <p:cNvSpPr/>
          <p:nvPr/>
        </p:nvSpPr>
        <p:spPr>
          <a:xfrm>
            <a:off x="3383280" y="344614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08</a:t>
            </a:r>
            <a:endParaRPr lang="en-US" sz="1300" dirty="0"/>
          </a:p>
        </p:txBody>
      </p:sp>
      <p:sp>
        <p:nvSpPr>
          <p:cNvPr id="26" name="Text 16"/>
          <p:cNvSpPr/>
          <p:nvPr/>
        </p:nvSpPr>
        <p:spPr>
          <a:xfrm>
            <a:off x="3840480" y="339471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Unveiling Performance Highlights</a:t>
            </a:r>
            <a:endParaRPr lang="en-US" sz="1200" dirty="0"/>
          </a:p>
        </p:txBody>
      </p:sp>
      <p:pic>
        <p:nvPicPr>
          <p:cNvPr id="27" name="Image 8" descr="https://djgurnpwsdoqjscwqbsj.supabase.co/storage/v1/object/public/presentation-templates-data/section1_TOC_box1.png">    </p:cNvPr>
          <p:cNvPicPr>
            <a:picLocks noChangeAspect="1"/>
          </p:cNvPicPr>
          <p:nvPr/>
        </p:nvPicPr>
        <p:blipFill>
          <a:blip r:embed="rId10"/>
          <a:stretch>
            <a:fillRect/>
          </a:stretch>
        </p:blipFill>
        <p:spPr>
          <a:xfrm>
            <a:off x="5852160" y="3394710"/>
            <a:ext cx="411480" cy="411480"/>
          </a:xfrm>
          <a:prstGeom prst="rect">
            <a:avLst/>
          </a:prstGeom>
        </p:spPr>
      </p:pic>
      <p:sp>
        <p:nvSpPr>
          <p:cNvPr id="28" name="Text 17"/>
          <p:cNvSpPr/>
          <p:nvPr/>
        </p:nvSpPr>
        <p:spPr>
          <a:xfrm>
            <a:off x="5852160" y="344614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09</a:t>
            </a:r>
            <a:endParaRPr lang="en-US" sz="1300" dirty="0"/>
          </a:p>
        </p:txBody>
      </p:sp>
      <p:sp>
        <p:nvSpPr>
          <p:cNvPr id="29" name="Text 18"/>
          <p:cNvSpPr/>
          <p:nvPr/>
        </p:nvSpPr>
        <p:spPr>
          <a:xfrm>
            <a:off x="6309360" y="339471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Apparel Brands' Evolutionary Journey</a:t>
            </a:r>
            <a:endParaRPr 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5760720" y="514350"/>
            <a:ext cx="45720" cy="4114800"/>
          </a:xfrm>
          <a:prstGeom prst="rect">
            <a:avLst>
              <a:gd name="adj" fmla="val 600000"/>
            </a:avLst>
          </a:prstGeom>
          <a:solidFill>
            <a:srgbClr val="808080"/>
          </a:solidFill>
          <a:ln/>
        </p:spPr>
      </p:sp>
      <p:sp>
        <p:nvSpPr>
          <p:cNvPr id="3" name="Text 1"/>
          <p:cNvSpPr/>
          <p:nvPr/>
        </p:nvSpPr>
        <p:spPr>
          <a:xfrm>
            <a:off x="914400" y="771525"/>
            <a:ext cx="2743200" cy="9144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Apparel Brands' Evolutionary Journey</a:t>
            </a:r>
            <a:endParaRPr lang="en-US" sz="2500" dirty="0"/>
          </a:p>
        </p:txBody>
      </p:sp>
      <p:sp>
        <p:nvSpPr>
          <p:cNvPr id="4" name="Text 2"/>
          <p:cNvSpPr/>
          <p:nvPr/>
        </p:nvSpPr>
        <p:spPr>
          <a:xfrm>
            <a:off x="914400" y="1697355"/>
            <a:ext cx="2468880" cy="91440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This timeline explores the key milestones of two leading apparel brands from their 1889 origins to modern digital expansions. It highlights innovations in design, technology, and market strategies that shaped the industry.</a:t>
            </a:r>
            <a:endParaRPr lang="en-US" sz="1000" dirty="0"/>
          </a:p>
        </p:txBody>
      </p:sp>
      <p:sp>
        <p:nvSpPr>
          <p:cNvPr id="5" name="Text 3"/>
          <p:cNvSpPr/>
          <p:nvPr/>
        </p:nvSpPr>
        <p:spPr>
          <a:xfrm>
            <a:off x="3566160" y="720090"/>
            <a:ext cx="2103120" cy="228600"/>
          </a:xfrm>
          <a:prstGeom prst="rect">
            <a:avLst/>
          </a:prstGeom>
          <a:noFill/>
          <a:ln/>
        </p:spPr>
        <p:txBody>
          <a:bodyPr wrap="square" rtlCol="0" anchor="ctr"/>
          <a:lstStyle/>
          <a:p>
            <a:pPr algn="r" indent="0" marL="0">
              <a:buNone/>
            </a:pPr>
            <a:r>
              <a:rPr lang="en-US" sz="1500" b="1" dirty="0">
                <a:solidFill>
                  <a:srgbClr val="000000"/>
                </a:solidFill>
                <a:latin typeface="Plus Jakarta Sans" pitchFamily="34" charset="0"/>
                <a:ea typeface="Plus Jakarta Sans" pitchFamily="34" charset="-122"/>
                <a:cs typeface="Plus Jakarta Sans" pitchFamily="34" charset="-120"/>
              </a:rPr>
              <a:t>1889</a:t>
            </a:r>
            <a:endParaRPr lang="en-US" sz="1500" dirty="0"/>
          </a:p>
        </p:txBody>
      </p:sp>
      <p:sp>
        <p:nvSpPr>
          <p:cNvPr id="6" name="Text 4"/>
          <p:cNvSpPr/>
          <p:nvPr/>
        </p:nvSpPr>
        <p:spPr>
          <a:xfrm>
            <a:off x="5943600" y="720090"/>
            <a:ext cx="210312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Origins Established</a:t>
            </a:r>
            <a:endParaRPr lang="en-US" sz="1500" dirty="0"/>
          </a:p>
        </p:txBody>
      </p:sp>
      <p:sp>
        <p:nvSpPr>
          <p:cNvPr id="7" name="Text 5"/>
          <p:cNvSpPr/>
          <p:nvPr/>
        </p:nvSpPr>
        <p:spPr>
          <a:xfrm>
            <a:off x="5943600" y="1028700"/>
            <a:ext cx="2103120" cy="73152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In 1889, the foundational brand was created, marking the start of apparel innovation with basic...</a:t>
            </a:r>
            <a:endParaRPr lang="en-US" sz="1000" dirty="0"/>
          </a:p>
        </p:txBody>
      </p:sp>
      <p:pic>
        <p:nvPicPr>
          <p:cNvPr id="8" name="Image 0" descr="https://djgurnpwsdoqjscwqbsj.supabase.co/storage/v1/object/public/presentation-templates-data/Checkmark.png">    </p:cNvPr>
          <p:cNvPicPr>
            <a:picLocks noChangeAspect="1"/>
          </p:cNvPicPr>
          <p:nvPr/>
        </p:nvPicPr>
        <p:blipFill>
          <a:blip r:embed="rId2"/>
          <a:stretch>
            <a:fillRect/>
          </a:stretch>
        </p:blipFill>
        <p:spPr>
          <a:xfrm>
            <a:off x="5641848" y="720090"/>
            <a:ext cx="274320" cy="257175"/>
          </a:xfrm>
          <a:prstGeom prst="rect">
            <a:avLst/>
          </a:prstGeom>
        </p:spPr>
      </p:pic>
      <p:sp>
        <p:nvSpPr>
          <p:cNvPr id="9" name="Text 6"/>
          <p:cNvSpPr/>
          <p:nvPr/>
        </p:nvSpPr>
        <p:spPr>
          <a:xfrm>
            <a:off x="5943600" y="1903095"/>
            <a:ext cx="210312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1950</a:t>
            </a:r>
            <a:endParaRPr lang="en-US" sz="1500" dirty="0"/>
          </a:p>
        </p:txBody>
      </p:sp>
      <p:sp>
        <p:nvSpPr>
          <p:cNvPr id="10" name="Text 7"/>
          <p:cNvSpPr/>
          <p:nvPr/>
        </p:nvSpPr>
        <p:spPr>
          <a:xfrm>
            <a:off x="3566160" y="1903095"/>
            <a:ext cx="2103120" cy="228600"/>
          </a:xfrm>
          <a:prstGeom prst="rect">
            <a:avLst/>
          </a:prstGeom>
          <a:noFill/>
          <a:ln/>
        </p:spPr>
        <p:txBody>
          <a:bodyPr wrap="square" rtlCol="0" anchor="ctr"/>
          <a:lstStyle/>
          <a:p>
            <a:pPr algn="r" indent="0" marL="0">
              <a:buNone/>
            </a:pPr>
            <a:r>
              <a:rPr lang="en-US" sz="1500" b="1" dirty="0">
                <a:solidFill>
                  <a:srgbClr val="000000"/>
                </a:solidFill>
                <a:latin typeface="Plus Jakarta Sans" pitchFamily="34" charset="0"/>
                <a:ea typeface="Plus Jakarta Sans" pitchFamily="34" charset="-122"/>
                <a:cs typeface="Plus Jakarta Sans" pitchFamily="34" charset="-120"/>
              </a:rPr>
              <a:t>Material Breakthroughs</a:t>
            </a:r>
            <a:endParaRPr lang="en-US" sz="1500" dirty="0"/>
          </a:p>
        </p:txBody>
      </p:sp>
      <p:sp>
        <p:nvSpPr>
          <p:cNvPr id="11" name="Text 8"/>
          <p:cNvSpPr/>
          <p:nvPr/>
        </p:nvSpPr>
        <p:spPr>
          <a:xfrm>
            <a:off x="3566160" y="2314575"/>
            <a:ext cx="2103120" cy="731520"/>
          </a:xfrm>
          <a:prstGeom prst="rect">
            <a:avLst/>
          </a:prstGeom>
          <a:noFill/>
          <a:ln/>
        </p:spPr>
        <p:txBody>
          <a:bodyPr wrap="square" rtlCol="0" anchor="t"/>
          <a:lstStyle/>
          <a:p>
            <a:pPr algn="r" indent="0" marL="0">
              <a:buNone/>
            </a:pPr>
            <a:r>
              <a:rPr lang="en-US" sz="1000" dirty="0">
                <a:solidFill>
                  <a:srgbClr val="000000"/>
                </a:solidFill>
                <a:latin typeface="Plus Jakarta Sans" pitchFamily="34" charset="0"/>
                <a:ea typeface="Plus Jakarta Sans" pitchFamily="34" charset="-122"/>
                <a:cs typeface="Plus Jakarta Sans" pitchFamily="34" charset="-120"/>
              </a:rPr>
              <a:t>By 1950, advancements in synthetic fabrics like nylon transformed apparel production for both brands, enabling...</a:t>
            </a:r>
            <a:endParaRPr lang="en-US" sz="1000" dirty="0"/>
          </a:p>
        </p:txBody>
      </p:sp>
      <p:pic>
        <p:nvPicPr>
          <p:cNvPr id="12" name="Image 1" descr="https://djgurnpwsdoqjscwqbsj.supabase.co/storage/v1/object/public/presentation-templates-data/Checkmark.png">    </p:cNvPr>
          <p:cNvPicPr>
            <a:picLocks noChangeAspect="1"/>
          </p:cNvPicPr>
          <p:nvPr/>
        </p:nvPicPr>
        <p:blipFill>
          <a:blip r:embed="rId3"/>
          <a:stretch>
            <a:fillRect/>
          </a:stretch>
        </p:blipFill>
        <p:spPr>
          <a:xfrm>
            <a:off x="5641848" y="1903095"/>
            <a:ext cx="274320" cy="257175"/>
          </a:xfrm>
          <a:prstGeom prst="rect">
            <a:avLst/>
          </a:prstGeom>
        </p:spPr>
      </p:pic>
      <p:sp>
        <p:nvSpPr>
          <p:cNvPr id="13" name="Text 9"/>
          <p:cNvSpPr/>
          <p:nvPr/>
        </p:nvSpPr>
        <p:spPr>
          <a:xfrm>
            <a:off x="3566160" y="3343275"/>
            <a:ext cx="2103120" cy="228600"/>
          </a:xfrm>
          <a:prstGeom prst="rect">
            <a:avLst/>
          </a:prstGeom>
          <a:noFill/>
          <a:ln/>
        </p:spPr>
        <p:txBody>
          <a:bodyPr wrap="square" rtlCol="0" anchor="ctr"/>
          <a:lstStyle/>
          <a:p>
            <a:pPr algn="r" indent="0" marL="0">
              <a:buNone/>
            </a:pPr>
            <a:r>
              <a:rPr lang="en-US" sz="1500" b="1" dirty="0">
                <a:solidFill>
                  <a:srgbClr val="000000"/>
                </a:solidFill>
                <a:latin typeface="Plus Jakarta Sans" pitchFamily="34" charset="0"/>
                <a:ea typeface="Plus Jakarta Sans" pitchFamily="34" charset="-122"/>
                <a:cs typeface="Plus Jakarta Sans" pitchFamily="34" charset="-120"/>
              </a:rPr>
              <a:t>1980</a:t>
            </a:r>
            <a:endParaRPr lang="en-US" sz="1500" dirty="0"/>
          </a:p>
        </p:txBody>
      </p:sp>
      <p:sp>
        <p:nvSpPr>
          <p:cNvPr id="14" name="Text 10"/>
          <p:cNvSpPr/>
          <p:nvPr/>
        </p:nvSpPr>
        <p:spPr>
          <a:xfrm>
            <a:off x="5943600" y="3343275"/>
            <a:ext cx="210312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Global Market Surge</a:t>
            </a:r>
            <a:endParaRPr lang="en-US" sz="1500" dirty="0"/>
          </a:p>
        </p:txBody>
      </p:sp>
      <p:sp>
        <p:nvSpPr>
          <p:cNvPr id="15" name="Text 11"/>
          <p:cNvSpPr/>
          <p:nvPr/>
        </p:nvSpPr>
        <p:spPr>
          <a:xfrm>
            <a:off x="5943600" y="3600450"/>
            <a:ext cx="2103120" cy="73152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In the 1980s, both brands intensified international expansion through strategic marketing and partnerships, reaching new...</a:t>
            </a:r>
            <a:endParaRPr lang="en-US" sz="1000" dirty="0"/>
          </a:p>
        </p:txBody>
      </p:sp>
      <p:pic>
        <p:nvPicPr>
          <p:cNvPr id="16" name="Image 2" descr="https://djgurnpwsdoqjscwqbsj.supabase.co/storage/v1/object/public/presentation-templates-data/Checkmark.png">    </p:cNvPr>
          <p:cNvPicPr>
            <a:picLocks noChangeAspect="1"/>
          </p:cNvPicPr>
          <p:nvPr/>
        </p:nvPicPr>
        <p:blipFill>
          <a:blip r:embed="rId4"/>
          <a:stretch>
            <a:fillRect/>
          </a:stretch>
        </p:blipFill>
        <p:spPr>
          <a:xfrm>
            <a:off x="5641848" y="3343275"/>
            <a:ext cx="274320" cy="2571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5760720" y="514350"/>
            <a:ext cx="45720" cy="4114800"/>
          </a:xfrm>
          <a:prstGeom prst="rect">
            <a:avLst>
              <a:gd name="adj" fmla="val 600000"/>
            </a:avLst>
          </a:prstGeom>
          <a:solidFill>
            <a:srgbClr val="808080"/>
          </a:solidFill>
          <a:ln/>
        </p:spPr>
      </p:sp>
      <p:sp>
        <p:nvSpPr>
          <p:cNvPr id="3" name="Text 1"/>
          <p:cNvSpPr/>
          <p:nvPr/>
        </p:nvSpPr>
        <p:spPr>
          <a:xfrm>
            <a:off x="914400" y="771525"/>
            <a:ext cx="2743200" cy="9144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Apparel Brands' Evolutionary Journey</a:t>
            </a:r>
            <a:endParaRPr lang="en-US" sz="2500" dirty="0"/>
          </a:p>
        </p:txBody>
      </p:sp>
      <p:sp>
        <p:nvSpPr>
          <p:cNvPr id="4" name="Text 2"/>
          <p:cNvSpPr/>
          <p:nvPr/>
        </p:nvSpPr>
        <p:spPr>
          <a:xfrm>
            <a:off x="914400" y="1697355"/>
            <a:ext cx="2468880" cy="91440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This timeline explores the key milestones of two leading apparel brands from their 1889 origins to modern digital expansions. It highlights innovations in design, technology, and market strategies that shaped the industry.</a:t>
            </a:r>
            <a:endParaRPr lang="en-US" sz="1000" dirty="0"/>
          </a:p>
        </p:txBody>
      </p:sp>
      <p:sp>
        <p:nvSpPr>
          <p:cNvPr id="5" name="Text 3"/>
          <p:cNvSpPr/>
          <p:nvPr/>
        </p:nvSpPr>
        <p:spPr>
          <a:xfrm>
            <a:off x="3566160" y="720090"/>
            <a:ext cx="2103120" cy="228600"/>
          </a:xfrm>
          <a:prstGeom prst="rect">
            <a:avLst/>
          </a:prstGeom>
          <a:noFill/>
          <a:ln/>
        </p:spPr>
        <p:txBody>
          <a:bodyPr wrap="square" rtlCol="0" anchor="ctr"/>
          <a:lstStyle/>
          <a:p>
            <a:pPr algn="r" indent="0" marL="0">
              <a:buNone/>
            </a:pPr>
            <a:r>
              <a:rPr lang="en-US" sz="1500" b="1" dirty="0">
                <a:solidFill>
                  <a:srgbClr val="000000"/>
                </a:solidFill>
                <a:latin typeface="Plus Jakarta Sans" pitchFamily="34" charset="0"/>
                <a:ea typeface="Plus Jakarta Sans" pitchFamily="34" charset="-122"/>
                <a:cs typeface="Plus Jakarta Sans" pitchFamily="34" charset="-120"/>
              </a:rPr>
              <a:t>2020</a:t>
            </a:r>
            <a:endParaRPr lang="en-US" sz="1500" dirty="0"/>
          </a:p>
        </p:txBody>
      </p:sp>
      <p:sp>
        <p:nvSpPr>
          <p:cNvPr id="6" name="Text 4"/>
          <p:cNvSpPr/>
          <p:nvPr/>
        </p:nvSpPr>
        <p:spPr>
          <a:xfrm>
            <a:off x="5943600" y="720090"/>
            <a:ext cx="210312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Digital Innovations</a:t>
            </a:r>
            <a:endParaRPr lang="en-US" sz="1500" dirty="0"/>
          </a:p>
        </p:txBody>
      </p:sp>
      <p:sp>
        <p:nvSpPr>
          <p:cNvPr id="7" name="Text 5"/>
          <p:cNvSpPr/>
          <p:nvPr/>
        </p:nvSpPr>
        <p:spPr>
          <a:xfrm>
            <a:off x="5943600" y="1028700"/>
            <a:ext cx="2103120" cy="73152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In 2020, both brands accelerated digital transformations by launching e-commerce platforms and integrating AI for...</a:t>
            </a:r>
            <a:endParaRPr lang="en-US" sz="1000" dirty="0"/>
          </a:p>
        </p:txBody>
      </p:sp>
      <p:pic>
        <p:nvPicPr>
          <p:cNvPr id="8" name="Image 0" descr="https://djgurnpwsdoqjscwqbsj.supabase.co/storage/v1/object/public/presentation-templates-data/Checkmark.png">    </p:cNvPr>
          <p:cNvPicPr>
            <a:picLocks noChangeAspect="1"/>
          </p:cNvPicPr>
          <p:nvPr/>
        </p:nvPicPr>
        <p:blipFill>
          <a:blip r:embed="rId2"/>
          <a:stretch>
            <a:fillRect/>
          </a:stretch>
        </p:blipFill>
        <p:spPr>
          <a:xfrm>
            <a:off x="5641848" y="720090"/>
            <a:ext cx="274320" cy="2571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097280" y="822960"/>
            <a:ext cx="7132320" cy="4572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Peter vs. Allen: Key Insights</a:t>
            </a:r>
            <a:endParaRPr lang="en-US" sz="2500" dirty="0"/>
          </a:p>
        </p:txBody>
      </p:sp>
      <p:sp>
        <p:nvSpPr>
          <p:cNvPr id="3" name="Text 1"/>
          <p:cNvSpPr/>
          <p:nvPr/>
        </p:nvSpPr>
        <p:spPr>
          <a:xfrm>
            <a:off x="1005840" y="149161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1.</a:t>
            </a:r>
            <a:endParaRPr lang="en-US" sz="1500" dirty="0"/>
          </a:p>
        </p:txBody>
      </p:sp>
      <p:sp>
        <p:nvSpPr>
          <p:cNvPr id="4" name="Text 2"/>
          <p:cNvSpPr/>
          <p:nvPr/>
        </p:nvSpPr>
        <p:spPr>
          <a:xfrm>
            <a:off x="1371600" y="149161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Peter England's Formals</a:t>
            </a:r>
            <a:endParaRPr lang="en-US" sz="1500" dirty="0"/>
          </a:p>
        </p:txBody>
      </p:sp>
      <p:sp>
        <p:nvSpPr>
          <p:cNvPr id="5" name="Text 3"/>
          <p:cNvSpPr/>
          <p:nvPr/>
        </p:nvSpPr>
        <p:spPr>
          <a:xfrm>
            <a:off x="1371600" y="174879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Peter England excels in formal wear, offering high-quality suits and shirts that suit professional settings and enhance wardrobe elegance.</a:t>
            </a:r>
            <a:endParaRPr lang="en-US" sz="1000" dirty="0"/>
          </a:p>
        </p:txBody>
      </p:sp>
      <p:sp>
        <p:nvSpPr>
          <p:cNvPr id="6" name="Text 4"/>
          <p:cNvSpPr/>
          <p:nvPr/>
        </p:nvSpPr>
        <p:spPr>
          <a:xfrm>
            <a:off x="4663440" y="149161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2.</a:t>
            </a:r>
            <a:endParaRPr lang="en-US" sz="1500" dirty="0"/>
          </a:p>
        </p:txBody>
      </p:sp>
      <p:sp>
        <p:nvSpPr>
          <p:cNvPr id="7" name="Text 5"/>
          <p:cNvSpPr/>
          <p:nvPr/>
        </p:nvSpPr>
        <p:spPr>
          <a:xfrm>
            <a:off x="5029200" y="149161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Allen Solly's Casuals</a:t>
            </a:r>
            <a:endParaRPr lang="en-US" sz="1500" dirty="0"/>
          </a:p>
        </p:txBody>
      </p:sp>
      <p:sp>
        <p:nvSpPr>
          <p:cNvPr id="8" name="Text 6"/>
          <p:cNvSpPr/>
          <p:nvPr/>
        </p:nvSpPr>
        <p:spPr>
          <a:xfrm>
            <a:off x="5029200" y="174879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Allen Solly stands out in casual clothing, providing stylish and comfortable options for everyday use and relaxed occasions.</a:t>
            </a:r>
            <a:endParaRPr lang="en-US" sz="1000" dirty="0"/>
          </a:p>
        </p:txBody>
      </p:sp>
      <p:sp>
        <p:nvSpPr>
          <p:cNvPr id="9" name="Text 7"/>
          <p:cNvSpPr/>
          <p:nvPr/>
        </p:nvSpPr>
        <p:spPr>
          <a:xfrm>
            <a:off x="1005840" y="303466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3.</a:t>
            </a:r>
            <a:endParaRPr lang="en-US" sz="1500" dirty="0"/>
          </a:p>
        </p:txBody>
      </p:sp>
      <p:sp>
        <p:nvSpPr>
          <p:cNvPr id="10" name="Text 8"/>
          <p:cNvSpPr/>
          <p:nvPr/>
        </p:nvSpPr>
        <p:spPr>
          <a:xfrm>
            <a:off x="1371600" y="303466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Complementary Choices</a:t>
            </a:r>
            <a:endParaRPr lang="en-US" sz="1500" dirty="0"/>
          </a:p>
        </p:txBody>
      </p:sp>
      <p:sp>
        <p:nvSpPr>
          <p:cNvPr id="11" name="Text 9"/>
          <p:cNvSpPr/>
          <p:nvPr/>
        </p:nvSpPr>
        <p:spPr>
          <a:xfrm>
            <a:off x="1371600" y="329184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These brands complement each other, with Peter England for formals and Allen Solly for casuals, creating balanced wardrobe selections.</a:t>
            </a:r>
            <a:endParaRPr lang="en-US" sz="1000" dirty="0"/>
          </a:p>
        </p:txBody>
      </p:sp>
      <p:sp>
        <p:nvSpPr>
          <p:cNvPr id="12" name="Text 10"/>
          <p:cNvSpPr/>
          <p:nvPr/>
        </p:nvSpPr>
        <p:spPr>
          <a:xfrm>
            <a:off x="4663440" y="303466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4.</a:t>
            </a:r>
            <a:endParaRPr lang="en-US" sz="1500" dirty="0"/>
          </a:p>
        </p:txBody>
      </p:sp>
      <p:sp>
        <p:nvSpPr>
          <p:cNvPr id="13" name="Text 11"/>
          <p:cNvSpPr/>
          <p:nvPr/>
        </p:nvSpPr>
        <p:spPr>
          <a:xfrm>
            <a:off x="5029200" y="303466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Diverse Wardrobe Benefits</a:t>
            </a:r>
            <a:endParaRPr lang="en-US" sz="1500" dirty="0"/>
          </a:p>
        </p:txBody>
      </p:sp>
      <p:sp>
        <p:nvSpPr>
          <p:cNvPr id="14" name="Text 12"/>
          <p:cNvSpPr/>
          <p:nvPr/>
        </p:nvSpPr>
        <p:spPr>
          <a:xfrm>
            <a:off x="5029200" y="329184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Together, they support diverse wardrobes by combining formal expertise from Peter England and casual strengths from Allen Solly effectively.</a:t>
            </a:r>
            <a:endParaRPr lang="en-US" sz="1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097280" y="822960"/>
            <a:ext cx="7132320" cy="4572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Peter vs. Allen: Key Insights</a:t>
            </a:r>
            <a:endParaRPr lang="en-US" sz="2500" dirty="0"/>
          </a:p>
        </p:txBody>
      </p:sp>
      <p:sp>
        <p:nvSpPr>
          <p:cNvPr id="3" name="Text 1"/>
          <p:cNvSpPr/>
          <p:nvPr/>
        </p:nvSpPr>
        <p:spPr>
          <a:xfrm>
            <a:off x="1005840" y="149161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5.</a:t>
            </a:r>
            <a:endParaRPr lang="en-US" sz="1500" dirty="0"/>
          </a:p>
        </p:txBody>
      </p:sp>
      <p:sp>
        <p:nvSpPr>
          <p:cNvPr id="4" name="Text 2"/>
          <p:cNvSpPr/>
          <p:nvPr/>
        </p:nvSpPr>
        <p:spPr>
          <a:xfrm>
            <a:off x="1371600" y="149161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Final Recommendations</a:t>
            </a:r>
            <a:endParaRPr lang="en-US" sz="1500" dirty="0"/>
          </a:p>
        </p:txBody>
      </p:sp>
      <p:sp>
        <p:nvSpPr>
          <p:cNvPr id="5" name="Text 3"/>
          <p:cNvSpPr/>
          <p:nvPr/>
        </p:nvSpPr>
        <p:spPr>
          <a:xfrm>
            <a:off x="1371600" y="174879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For optimal results, choose Peter England for formals and Allen Solly for casuals to build a versatile and comprehensive clothing collection.</a:t>
            </a:r>
            <a:endParaRPr lang="en-US" sz="1000" dirty="0"/>
          </a:p>
        </p:txBody>
      </p:sp>
      <p:sp>
        <p:nvSpPr>
          <p:cNvPr id="6" name="Text 4"/>
          <p:cNvSpPr/>
          <p:nvPr/>
        </p:nvSpPr>
        <p:spPr>
          <a:xfrm>
            <a:off x="4663440" y="149161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6.</a:t>
            </a:r>
            <a:endParaRPr lang="en-US" sz="1500" dirty="0"/>
          </a:p>
        </p:txBody>
      </p:sp>
      <p:sp>
        <p:nvSpPr>
          <p:cNvPr id="7" name="Text 5"/>
          <p:cNvSpPr/>
          <p:nvPr/>
        </p:nvSpPr>
        <p:spPr>
          <a:xfrm>
            <a:off x="5029200" y="149161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Brand Comparison Summary</a:t>
            </a:r>
            <a:endParaRPr lang="en-US" sz="1500" dirty="0"/>
          </a:p>
        </p:txBody>
      </p:sp>
      <p:sp>
        <p:nvSpPr>
          <p:cNvPr id="8" name="Text 6"/>
          <p:cNvSpPr/>
          <p:nvPr/>
        </p:nvSpPr>
        <p:spPr>
          <a:xfrm>
            <a:off x="5029200" y="174879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Overall, this comparison highlights how Peter England's formals and Allen Solly's casuals make ideal, complementary additions to any wardrobe.</a:t>
            </a:r>
            <a:endParaRPr 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771525"/>
            <a:ext cx="8229600" cy="457200"/>
          </a:xfrm>
          <a:prstGeom prst="rect">
            <a:avLst/>
          </a:prstGeom>
          <a:noFill/>
          <a:ln/>
        </p:spPr>
        <p:txBody>
          <a:bodyPr wrap="square" rtlCol="0" anchor="ctr"/>
          <a:lstStyle/>
          <a:p>
            <a:pPr indent="0" marL="0">
              <a:lnSpc>
                <a:spcPts val="3500"/>
              </a:lnSpc>
              <a:buNone/>
            </a:pPr>
            <a:r>
              <a:rPr lang="en-US" sz="2500" b="1" dirty="0">
                <a:solidFill>
                  <a:srgbClr val="000000"/>
                </a:solidFill>
                <a:latin typeface="Plus Jakarta Sans" pitchFamily="34" charset="0"/>
                <a:ea typeface="Plus Jakarta Sans" pitchFamily="34" charset="-122"/>
                <a:cs typeface="Plus Jakarta Sans" pitchFamily="34" charset="-120"/>
              </a:rPr>
              <a:t>Table of Contents</a:t>
            </a:r>
            <a:endParaRPr lang="en-US" sz="2500" dirty="0"/>
          </a:p>
        </p:txBody>
      </p:sp>
      <p:pic>
        <p:nvPicPr>
          <p:cNvPr id="3" name="Image 0" descr="https://djgurnpwsdoqjscwqbsj.supabase.co/storage/v1/object/public/presentation-templates-data/section1_TOC_box1.png">    </p:cNvPr>
          <p:cNvPicPr>
            <a:picLocks noChangeAspect="1"/>
          </p:cNvPicPr>
          <p:nvPr/>
        </p:nvPicPr>
        <p:blipFill>
          <a:blip r:embed="rId2"/>
          <a:stretch>
            <a:fillRect/>
          </a:stretch>
        </p:blipFill>
        <p:spPr>
          <a:xfrm>
            <a:off x="914400" y="1543050"/>
            <a:ext cx="411480" cy="411480"/>
          </a:xfrm>
          <a:prstGeom prst="rect">
            <a:avLst/>
          </a:prstGeom>
        </p:spPr>
      </p:pic>
      <p:sp>
        <p:nvSpPr>
          <p:cNvPr id="4" name="Text 1"/>
          <p:cNvSpPr/>
          <p:nvPr/>
        </p:nvSpPr>
        <p:spPr>
          <a:xfrm>
            <a:off x="914400" y="1594485"/>
            <a:ext cx="411480" cy="360045"/>
          </a:xfrm>
          <a:prstGeom prst="rect">
            <a:avLst/>
          </a:prstGeom>
          <a:noFill/>
          <a:ln/>
        </p:spPr>
        <p:txBody>
          <a:bodyPr wrap="square" rtlCol="0" anchor="ctr"/>
          <a:lstStyle/>
          <a:p>
            <a:pPr algn="ctr" indent="0" marL="0">
              <a:buNone/>
            </a:pPr>
            <a:r>
              <a:rPr lang="en-US" sz="1300" b="1" dirty="0">
                <a:solidFill>
                  <a:srgbClr val="FFFFFF"/>
                </a:solidFill>
                <a:latin typeface="Plus Jakarta Sans" pitchFamily="34" charset="0"/>
                <a:ea typeface="Plus Jakarta Sans" pitchFamily="34" charset="-122"/>
                <a:cs typeface="Plus Jakarta Sans" pitchFamily="34" charset="-120"/>
              </a:rPr>
              <a:t>10</a:t>
            </a:r>
            <a:endParaRPr lang="en-US" sz="1300" dirty="0"/>
          </a:p>
        </p:txBody>
      </p:sp>
      <p:sp>
        <p:nvSpPr>
          <p:cNvPr id="5" name="Text 2"/>
          <p:cNvSpPr/>
          <p:nvPr/>
        </p:nvSpPr>
        <p:spPr>
          <a:xfrm>
            <a:off x="1371600" y="1543050"/>
            <a:ext cx="1828800" cy="411480"/>
          </a:xfrm>
          <a:prstGeom prst="rect">
            <a:avLst/>
          </a:prstGeom>
          <a:noFill/>
          <a:ln/>
        </p:spPr>
        <p:txBody>
          <a:bodyPr wrap="square" rtlCol="0" anchor="t"/>
          <a:lstStyle/>
          <a:p>
            <a:pPr algn="l" indent="0" marL="0">
              <a:buNone/>
            </a:pPr>
            <a:r>
              <a:rPr lang="en-US" sz="1200" b="1" dirty="0">
                <a:solidFill>
                  <a:srgbClr val="000000"/>
                </a:solidFill>
                <a:latin typeface="Plus Jakarta Sans" pitchFamily="34" charset="0"/>
                <a:ea typeface="Plus Jakarta Sans" pitchFamily="34" charset="-122"/>
                <a:cs typeface="Plus Jakarta Sans" pitchFamily="34" charset="-120"/>
              </a:rPr>
              <a:t>Peter vs. Allen: Key Insights</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097280" y="822960"/>
            <a:ext cx="7132320" cy="4572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Discover Premier Brands</a:t>
            </a:r>
            <a:endParaRPr lang="en-US" sz="2500" dirty="0"/>
          </a:p>
        </p:txBody>
      </p:sp>
      <p:sp>
        <p:nvSpPr>
          <p:cNvPr id="3" name="Text 1"/>
          <p:cNvSpPr/>
          <p:nvPr/>
        </p:nvSpPr>
        <p:spPr>
          <a:xfrm>
            <a:off x="1005840" y="149161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1.</a:t>
            </a:r>
            <a:endParaRPr lang="en-US" sz="1500" dirty="0"/>
          </a:p>
        </p:txBody>
      </p:sp>
      <p:sp>
        <p:nvSpPr>
          <p:cNvPr id="4" name="Text 2"/>
          <p:cNvSpPr/>
          <p:nvPr/>
        </p:nvSpPr>
        <p:spPr>
          <a:xfrm>
            <a:off x="1371600" y="149161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Brand Introduction</a:t>
            </a:r>
            <a:endParaRPr lang="en-US" sz="1500" dirty="0"/>
          </a:p>
        </p:txBody>
      </p:sp>
      <p:sp>
        <p:nvSpPr>
          <p:cNvPr id="5" name="Text 3"/>
          <p:cNvSpPr/>
          <p:nvPr/>
        </p:nvSpPr>
        <p:spPr>
          <a:xfrm>
            <a:off x="1371600" y="174879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Peter England and Allen Solly are prominent men's apparel brands under the Aditya Birla Group, offering stylish clothing for modern lifestyles and professional needs.</a:t>
            </a:r>
            <a:endParaRPr lang="en-US" sz="1000" dirty="0"/>
          </a:p>
        </p:txBody>
      </p:sp>
      <p:sp>
        <p:nvSpPr>
          <p:cNvPr id="6" name="Text 4"/>
          <p:cNvSpPr/>
          <p:nvPr/>
        </p:nvSpPr>
        <p:spPr>
          <a:xfrm>
            <a:off x="4663440" y="149161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2.</a:t>
            </a:r>
            <a:endParaRPr lang="en-US" sz="1500" dirty="0"/>
          </a:p>
        </p:txBody>
      </p:sp>
      <p:sp>
        <p:nvSpPr>
          <p:cNvPr id="7" name="Text 5"/>
          <p:cNvSpPr/>
          <p:nvPr/>
        </p:nvSpPr>
        <p:spPr>
          <a:xfrm>
            <a:off x="5029200" y="149161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Peter England Legacy</a:t>
            </a:r>
            <a:endParaRPr lang="en-US" sz="1500" dirty="0"/>
          </a:p>
        </p:txBody>
      </p:sp>
      <p:sp>
        <p:nvSpPr>
          <p:cNvPr id="8" name="Text 6"/>
          <p:cNvSpPr/>
          <p:nvPr/>
        </p:nvSpPr>
        <p:spPr>
          <a:xfrm>
            <a:off x="5029200" y="174879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Peter England provides high-quality suits, shirts, and casual wear, blending tradition with contemporary designs for the modern professional man.</a:t>
            </a:r>
            <a:endParaRPr lang="en-US" sz="1000" dirty="0"/>
          </a:p>
        </p:txBody>
      </p:sp>
      <p:sp>
        <p:nvSpPr>
          <p:cNvPr id="9" name="Text 7"/>
          <p:cNvSpPr/>
          <p:nvPr/>
        </p:nvSpPr>
        <p:spPr>
          <a:xfrm>
            <a:off x="1005840" y="303466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3.</a:t>
            </a:r>
            <a:endParaRPr lang="en-US" sz="1500" dirty="0"/>
          </a:p>
        </p:txBody>
      </p:sp>
      <p:sp>
        <p:nvSpPr>
          <p:cNvPr id="10" name="Text 8"/>
          <p:cNvSpPr/>
          <p:nvPr/>
        </p:nvSpPr>
        <p:spPr>
          <a:xfrm>
            <a:off x="1371600" y="303466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Allen Solly Innovation</a:t>
            </a:r>
            <a:endParaRPr lang="en-US" sz="1500" dirty="0"/>
          </a:p>
        </p:txBody>
      </p:sp>
      <p:sp>
        <p:nvSpPr>
          <p:cNvPr id="11" name="Text 9"/>
          <p:cNvSpPr/>
          <p:nvPr/>
        </p:nvSpPr>
        <p:spPr>
          <a:xfrm>
            <a:off x="1371600" y="329184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Allen Solly delivers trendy formal and casual outfits, focusing on comfort and versatility to suit dynamic urban lifestyles effectively.</a:t>
            </a:r>
            <a:endParaRPr lang="en-US" sz="1000" dirty="0"/>
          </a:p>
        </p:txBody>
      </p:sp>
      <p:sp>
        <p:nvSpPr>
          <p:cNvPr id="12" name="Text 10"/>
          <p:cNvSpPr/>
          <p:nvPr/>
        </p:nvSpPr>
        <p:spPr>
          <a:xfrm>
            <a:off x="4663440" y="303466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4.</a:t>
            </a:r>
            <a:endParaRPr lang="en-US" sz="1500" dirty="0"/>
          </a:p>
        </p:txBody>
      </p:sp>
      <p:sp>
        <p:nvSpPr>
          <p:cNvPr id="13" name="Text 11"/>
          <p:cNvSpPr/>
          <p:nvPr/>
        </p:nvSpPr>
        <p:spPr>
          <a:xfrm>
            <a:off x="5029200" y="303466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Group Affiliation</a:t>
            </a:r>
            <a:endParaRPr lang="en-US" sz="1500" dirty="0"/>
          </a:p>
        </p:txBody>
      </p:sp>
      <p:sp>
        <p:nvSpPr>
          <p:cNvPr id="14" name="Text 12"/>
          <p:cNvSpPr/>
          <p:nvPr/>
        </p:nvSpPr>
        <p:spPr>
          <a:xfrm>
            <a:off x="5029200" y="329184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Under the Aditya Birla Group, these brands benefit from a legacy of excellence, ensuring reliable and innovative apparel solutions for men.</a:t>
            </a:r>
            <a:endParaRPr lang="en-US"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097280" y="822960"/>
            <a:ext cx="7132320" cy="4572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Discover Premier Brands</a:t>
            </a:r>
            <a:endParaRPr lang="en-US" sz="2500" dirty="0"/>
          </a:p>
        </p:txBody>
      </p:sp>
      <p:sp>
        <p:nvSpPr>
          <p:cNvPr id="3" name="Text 1"/>
          <p:cNvSpPr/>
          <p:nvPr/>
        </p:nvSpPr>
        <p:spPr>
          <a:xfrm>
            <a:off x="1005840" y="149161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5.</a:t>
            </a:r>
            <a:endParaRPr lang="en-US" sz="1500" dirty="0"/>
          </a:p>
        </p:txBody>
      </p:sp>
      <p:sp>
        <p:nvSpPr>
          <p:cNvPr id="4" name="Text 2"/>
          <p:cNvSpPr/>
          <p:nvPr/>
        </p:nvSpPr>
        <p:spPr>
          <a:xfrm>
            <a:off x="1371600" y="149161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Stylish Offerings</a:t>
            </a:r>
            <a:endParaRPr lang="en-US" sz="1500" dirty="0"/>
          </a:p>
        </p:txBody>
      </p:sp>
      <p:sp>
        <p:nvSpPr>
          <p:cNvPr id="5" name="Text 3"/>
          <p:cNvSpPr/>
          <p:nvPr/>
        </p:nvSpPr>
        <p:spPr>
          <a:xfrm>
            <a:off x="1371600" y="174879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Both brands emphasize fashionable clothing that enhances personal style, catering to the evolving tastes and demands of today's consumers.</a:t>
            </a:r>
            <a:endParaRPr lang="en-US" sz="1000" dirty="0"/>
          </a:p>
        </p:txBody>
      </p:sp>
      <p:sp>
        <p:nvSpPr>
          <p:cNvPr id="6" name="Text 4"/>
          <p:cNvSpPr/>
          <p:nvPr/>
        </p:nvSpPr>
        <p:spPr>
          <a:xfrm>
            <a:off x="4663440" y="1491615"/>
            <a:ext cx="640080" cy="228600"/>
          </a:xfrm>
          <a:prstGeom prst="rect">
            <a:avLst/>
          </a:prstGeom>
          <a:noFill/>
          <a:ln/>
        </p:spPr>
        <p:txBody>
          <a:bodyPr wrap="square" rtlCol="0" anchor="ctr"/>
          <a:lstStyle/>
          <a:p>
            <a:pPr algn="ctr" indent="0" marL="0">
              <a:buNone/>
            </a:pPr>
            <a:r>
              <a:rPr lang="en-US" sz="1500" b="1" dirty="0">
                <a:solidFill>
                  <a:srgbClr val="000000"/>
                </a:solidFill>
                <a:latin typeface="Plus Jakarta Sans" pitchFamily="34" charset="0"/>
                <a:ea typeface="Plus Jakarta Sans" pitchFamily="34" charset="-122"/>
                <a:cs typeface="Plus Jakarta Sans" pitchFamily="34" charset="-120"/>
              </a:rPr>
              <a:t>6.</a:t>
            </a:r>
            <a:endParaRPr lang="en-US" sz="1500" dirty="0"/>
          </a:p>
        </p:txBody>
      </p:sp>
      <p:sp>
        <p:nvSpPr>
          <p:cNvPr id="7" name="Text 5"/>
          <p:cNvSpPr/>
          <p:nvPr/>
        </p:nvSpPr>
        <p:spPr>
          <a:xfrm>
            <a:off x="5029200" y="1491615"/>
            <a:ext cx="274320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Market Presence</a:t>
            </a:r>
            <a:endParaRPr lang="en-US" sz="1500" dirty="0"/>
          </a:p>
        </p:txBody>
      </p:sp>
      <p:sp>
        <p:nvSpPr>
          <p:cNvPr id="8" name="Text 6"/>
          <p:cNvSpPr/>
          <p:nvPr/>
        </p:nvSpPr>
        <p:spPr>
          <a:xfrm>
            <a:off x="5029200" y="1748790"/>
            <a:ext cx="3200400" cy="914400"/>
          </a:xfrm>
          <a:prstGeom prst="rect">
            <a:avLst/>
          </a:prstGeom>
          <a:noFill/>
          <a:ln/>
        </p:spPr>
        <p:txBody>
          <a:bodyPr wrap="square" rtlCol="0" anchor="t"/>
          <a:lstStyle/>
          <a:p>
            <a:pPr algn="l" indent="0" marL="0">
              <a:lnSpc>
                <a:spcPts val="1500"/>
              </a:lnSpc>
              <a:buNone/>
            </a:pPr>
            <a:r>
              <a:rPr lang="en-US" sz="1000" dirty="0">
                <a:solidFill>
                  <a:srgbClr val="000000"/>
                </a:solidFill>
                <a:latin typeface="Plus Jakarta Sans" pitchFamily="34" charset="0"/>
                <a:ea typeface="Plus Jakarta Sans" pitchFamily="34" charset="-122"/>
                <a:cs typeface="Plus Jakarta Sans" pitchFamily="34" charset="-120"/>
              </a:rPr>
              <a:t>Peter England and Allen Solly have a strong global footprint, making high-end men's apparel accessible and popular in various markets worldwide.</a:t>
            </a:r>
            <a:endParaRPr lang="en-US"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5760720" y="514350"/>
            <a:ext cx="45720" cy="4114800"/>
          </a:xfrm>
          <a:prstGeom prst="rect">
            <a:avLst>
              <a:gd name="adj" fmla="val 600000"/>
            </a:avLst>
          </a:prstGeom>
          <a:solidFill>
            <a:srgbClr val="808080"/>
          </a:solidFill>
          <a:ln/>
        </p:spPr>
      </p:sp>
      <p:sp>
        <p:nvSpPr>
          <p:cNvPr id="3" name="Text 1"/>
          <p:cNvSpPr/>
          <p:nvPr/>
        </p:nvSpPr>
        <p:spPr>
          <a:xfrm>
            <a:off x="914400" y="771525"/>
            <a:ext cx="2743200" cy="9144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Peter England's Timeless Legacy</a:t>
            </a:r>
            <a:endParaRPr lang="en-US" sz="2500" dirty="0"/>
          </a:p>
        </p:txBody>
      </p:sp>
      <p:sp>
        <p:nvSpPr>
          <p:cNvPr id="4" name="Text 2"/>
          <p:cNvSpPr/>
          <p:nvPr/>
        </p:nvSpPr>
        <p:spPr>
          <a:xfrm>
            <a:off x="914400" y="1697355"/>
            <a:ext cx="2468880" cy="91440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Peter England was founded in 1889 in England, specializing in high-quality formal wear that emphasized durability and style. It became a staple in India by 1997, offering affordable options that catered to professional needs while maintaining global standards.</a:t>
            </a:r>
            <a:endParaRPr lang="en-US" sz="1000" dirty="0"/>
          </a:p>
        </p:txBody>
      </p:sp>
      <p:sp>
        <p:nvSpPr>
          <p:cNvPr id="5" name="Text 3"/>
          <p:cNvSpPr/>
          <p:nvPr/>
        </p:nvSpPr>
        <p:spPr>
          <a:xfrm>
            <a:off x="3566160" y="720090"/>
            <a:ext cx="2103120" cy="228600"/>
          </a:xfrm>
          <a:prstGeom prst="rect">
            <a:avLst/>
          </a:prstGeom>
          <a:noFill/>
          <a:ln/>
        </p:spPr>
        <p:txBody>
          <a:bodyPr wrap="square" rtlCol="0" anchor="ctr"/>
          <a:lstStyle/>
          <a:p>
            <a:pPr algn="r" indent="0" marL="0">
              <a:buNone/>
            </a:pPr>
            <a:r>
              <a:rPr lang="en-US" sz="1500" b="1" dirty="0">
                <a:solidFill>
                  <a:srgbClr val="000000"/>
                </a:solidFill>
                <a:latin typeface="Plus Jakarta Sans" pitchFamily="34" charset="0"/>
                <a:ea typeface="Plus Jakarta Sans" pitchFamily="34" charset="-122"/>
                <a:cs typeface="Plus Jakarta Sans" pitchFamily="34" charset="-120"/>
              </a:rPr>
              <a:t>1889</a:t>
            </a:r>
            <a:endParaRPr lang="en-US" sz="1500" dirty="0"/>
          </a:p>
        </p:txBody>
      </p:sp>
      <p:sp>
        <p:nvSpPr>
          <p:cNvPr id="6" name="Text 4"/>
          <p:cNvSpPr/>
          <p:nvPr/>
        </p:nvSpPr>
        <p:spPr>
          <a:xfrm>
            <a:off x="5943600" y="720090"/>
            <a:ext cx="210312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Founding in England</a:t>
            </a:r>
            <a:endParaRPr lang="en-US" sz="1500" dirty="0"/>
          </a:p>
        </p:txBody>
      </p:sp>
      <p:sp>
        <p:nvSpPr>
          <p:cNvPr id="7" name="Text 5"/>
          <p:cNvSpPr/>
          <p:nvPr/>
        </p:nvSpPr>
        <p:spPr>
          <a:xfrm>
            <a:off x="5943600" y="1028700"/>
            <a:ext cx="2103120" cy="73152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Peter England was established in 1889 in England as a pioneer in formal wear, focusing...</a:t>
            </a:r>
            <a:endParaRPr lang="en-US" sz="1000" dirty="0"/>
          </a:p>
        </p:txBody>
      </p:sp>
      <p:pic>
        <p:nvPicPr>
          <p:cNvPr id="8" name="Image 0" descr="https://djgurnpwsdoqjscwqbsj.supabase.co/storage/v1/object/public/presentation-templates-data/Checkmark.png">    </p:cNvPr>
          <p:cNvPicPr>
            <a:picLocks noChangeAspect="1"/>
          </p:cNvPicPr>
          <p:nvPr/>
        </p:nvPicPr>
        <p:blipFill>
          <a:blip r:embed="rId2"/>
          <a:stretch>
            <a:fillRect/>
          </a:stretch>
        </p:blipFill>
        <p:spPr>
          <a:xfrm>
            <a:off x="5641848" y="720090"/>
            <a:ext cx="274320" cy="257175"/>
          </a:xfrm>
          <a:prstGeom prst="rect">
            <a:avLst/>
          </a:prstGeom>
        </p:spPr>
      </p:pic>
      <p:sp>
        <p:nvSpPr>
          <p:cNvPr id="9" name="Text 6"/>
          <p:cNvSpPr/>
          <p:nvPr/>
        </p:nvSpPr>
        <p:spPr>
          <a:xfrm>
            <a:off x="5943600" y="1903095"/>
            <a:ext cx="210312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1920</a:t>
            </a:r>
            <a:endParaRPr lang="en-US" sz="1500" dirty="0"/>
          </a:p>
        </p:txBody>
      </p:sp>
      <p:sp>
        <p:nvSpPr>
          <p:cNvPr id="10" name="Text 7"/>
          <p:cNvSpPr/>
          <p:nvPr/>
        </p:nvSpPr>
        <p:spPr>
          <a:xfrm>
            <a:off x="3566160" y="1903095"/>
            <a:ext cx="2103120" cy="228600"/>
          </a:xfrm>
          <a:prstGeom prst="rect">
            <a:avLst/>
          </a:prstGeom>
          <a:noFill/>
          <a:ln/>
        </p:spPr>
        <p:txBody>
          <a:bodyPr wrap="square" rtlCol="0" anchor="ctr"/>
          <a:lstStyle/>
          <a:p>
            <a:pPr algn="r" indent="0" marL="0">
              <a:buNone/>
            </a:pPr>
            <a:r>
              <a:rPr lang="en-US" sz="1500" b="1" dirty="0">
                <a:solidFill>
                  <a:srgbClr val="000000"/>
                </a:solidFill>
                <a:latin typeface="Plus Jakarta Sans" pitchFamily="34" charset="0"/>
                <a:ea typeface="Plus Jakarta Sans" pitchFamily="34" charset="-122"/>
                <a:cs typeface="Plus Jakarta Sans" pitchFamily="34" charset="-120"/>
              </a:rPr>
              <a:t>Product Line Expansion</a:t>
            </a:r>
            <a:endParaRPr lang="en-US" sz="1500" dirty="0"/>
          </a:p>
        </p:txBody>
      </p:sp>
      <p:sp>
        <p:nvSpPr>
          <p:cNvPr id="11" name="Text 8"/>
          <p:cNvSpPr/>
          <p:nvPr/>
        </p:nvSpPr>
        <p:spPr>
          <a:xfrm>
            <a:off x="3566160" y="2314575"/>
            <a:ext cx="2103120" cy="731520"/>
          </a:xfrm>
          <a:prstGeom prst="rect">
            <a:avLst/>
          </a:prstGeom>
          <a:noFill/>
          <a:ln/>
        </p:spPr>
        <p:txBody>
          <a:bodyPr wrap="square" rtlCol="0" anchor="t"/>
          <a:lstStyle/>
          <a:p>
            <a:pPr algn="r" indent="0" marL="0">
              <a:buNone/>
            </a:pPr>
            <a:r>
              <a:rPr lang="en-US" sz="1000" dirty="0">
                <a:solidFill>
                  <a:srgbClr val="000000"/>
                </a:solidFill>
                <a:latin typeface="Plus Jakarta Sans" pitchFamily="34" charset="0"/>
                <a:ea typeface="Plus Jakarta Sans" pitchFamily="34" charset="-122"/>
                <a:cs typeface="Plus Jakarta Sans" pitchFamily="34" charset="-120"/>
              </a:rPr>
              <a:t>By 1920, Peter England broadened its offerings to include diverse formal wear styles, adapting to...</a:t>
            </a:r>
            <a:endParaRPr lang="en-US" sz="1000" dirty="0"/>
          </a:p>
        </p:txBody>
      </p:sp>
      <p:pic>
        <p:nvPicPr>
          <p:cNvPr id="12" name="Image 1" descr="https://djgurnpwsdoqjscwqbsj.supabase.co/storage/v1/object/public/presentation-templates-data/Checkmark.png">    </p:cNvPr>
          <p:cNvPicPr>
            <a:picLocks noChangeAspect="1"/>
          </p:cNvPicPr>
          <p:nvPr/>
        </p:nvPicPr>
        <p:blipFill>
          <a:blip r:embed="rId3"/>
          <a:stretch>
            <a:fillRect/>
          </a:stretch>
        </p:blipFill>
        <p:spPr>
          <a:xfrm>
            <a:off x="5641848" y="1903095"/>
            <a:ext cx="274320" cy="257175"/>
          </a:xfrm>
          <a:prstGeom prst="rect">
            <a:avLst/>
          </a:prstGeom>
        </p:spPr>
      </p:pic>
      <p:sp>
        <p:nvSpPr>
          <p:cNvPr id="13" name="Text 9"/>
          <p:cNvSpPr/>
          <p:nvPr/>
        </p:nvSpPr>
        <p:spPr>
          <a:xfrm>
            <a:off x="3566160" y="3343275"/>
            <a:ext cx="2103120" cy="228600"/>
          </a:xfrm>
          <a:prstGeom prst="rect">
            <a:avLst/>
          </a:prstGeom>
          <a:noFill/>
          <a:ln/>
        </p:spPr>
        <p:txBody>
          <a:bodyPr wrap="square" rtlCol="0" anchor="ctr"/>
          <a:lstStyle/>
          <a:p>
            <a:pPr algn="r" indent="0" marL="0">
              <a:buNone/>
            </a:pPr>
            <a:r>
              <a:rPr lang="en-US" sz="1500" b="1" dirty="0">
                <a:solidFill>
                  <a:srgbClr val="000000"/>
                </a:solidFill>
                <a:latin typeface="Plus Jakarta Sans" pitchFamily="34" charset="0"/>
                <a:ea typeface="Plus Jakarta Sans" pitchFamily="34" charset="-122"/>
                <a:cs typeface="Plus Jakarta Sans" pitchFamily="34" charset="-120"/>
              </a:rPr>
              <a:t>1970</a:t>
            </a:r>
            <a:endParaRPr lang="en-US" sz="1500" dirty="0"/>
          </a:p>
        </p:txBody>
      </p:sp>
      <p:sp>
        <p:nvSpPr>
          <p:cNvPr id="14" name="Text 10"/>
          <p:cNvSpPr/>
          <p:nvPr/>
        </p:nvSpPr>
        <p:spPr>
          <a:xfrm>
            <a:off x="5943600" y="3343275"/>
            <a:ext cx="210312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Global Market Growth</a:t>
            </a:r>
            <a:endParaRPr lang="en-US" sz="1500" dirty="0"/>
          </a:p>
        </p:txBody>
      </p:sp>
      <p:sp>
        <p:nvSpPr>
          <p:cNvPr id="15" name="Text 11"/>
          <p:cNvSpPr/>
          <p:nvPr/>
        </p:nvSpPr>
        <p:spPr>
          <a:xfrm>
            <a:off x="5943600" y="3600450"/>
            <a:ext cx="2103120" cy="73152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In the 1970s, Peter England pursued international expansion, entering new territories and tailoring products to...</a:t>
            </a:r>
            <a:endParaRPr lang="en-US" sz="1000" dirty="0"/>
          </a:p>
        </p:txBody>
      </p:sp>
      <p:pic>
        <p:nvPicPr>
          <p:cNvPr id="16" name="Image 2" descr="https://djgurnpwsdoqjscwqbsj.supabase.co/storage/v1/object/public/presentation-templates-data/Checkmark.png">    </p:cNvPr>
          <p:cNvPicPr>
            <a:picLocks noChangeAspect="1"/>
          </p:cNvPicPr>
          <p:nvPr/>
        </p:nvPicPr>
        <p:blipFill>
          <a:blip r:embed="rId4"/>
          <a:stretch>
            <a:fillRect/>
          </a:stretch>
        </p:blipFill>
        <p:spPr>
          <a:xfrm>
            <a:off x="5641848" y="3343275"/>
            <a:ext cx="274320" cy="2571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5760720" y="514350"/>
            <a:ext cx="45720" cy="4114800"/>
          </a:xfrm>
          <a:prstGeom prst="rect">
            <a:avLst>
              <a:gd name="adj" fmla="val 600000"/>
            </a:avLst>
          </a:prstGeom>
          <a:solidFill>
            <a:srgbClr val="808080"/>
          </a:solidFill>
          <a:ln/>
        </p:spPr>
      </p:sp>
      <p:sp>
        <p:nvSpPr>
          <p:cNvPr id="3" name="Text 1"/>
          <p:cNvSpPr/>
          <p:nvPr/>
        </p:nvSpPr>
        <p:spPr>
          <a:xfrm>
            <a:off x="914400" y="771525"/>
            <a:ext cx="2743200" cy="9144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Peter England's Timeless Legacy</a:t>
            </a:r>
            <a:endParaRPr lang="en-US" sz="2500" dirty="0"/>
          </a:p>
        </p:txBody>
      </p:sp>
      <p:sp>
        <p:nvSpPr>
          <p:cNvPr id="4" name="Text 2"/>
          <p:cNvSpPr/>
          <p:nvPr/>
        </p:nvSpPr>
        <p:spPr>
          <a:xfrm>
            <a:off x="914400" y="1697355"/>
            <a:ext cx="2468880" cy="91440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Peter England was founded in 1889 in England, specializing in high-quality formal wear that emphasized durability and style. It became a staple in India by 1997, offering affordable options that catered to professional needs while maintaining global standards.</a:t>
            </a:r>
            <a:endParaRPr lang="en-US" sz="1000" dirty="0"/>
          </a:p>
        </p:txBody>
      </p:sp>
      <p:sp>
        <p:nvSpPr>
          <p:cNvPr id="5" name="Text 3"/>
          <p:cNvSpPr/>
          <p:nvPr/>
        </p:nvSpPr>
        <p:spPr>
          <a:xfrm>
            <a:off x="3566160" y="720090"/>
            <a:ext cx="2103120" cy="228600"/>
          </a:xfrm>
          <a:prstGeom prst="rect">
            <a:avLst/>
          </a:prstGeom>
          <a:noFill/>
          <a:ln/>
        </p:spPr>
        <p:txBody>
          <a:bodyPr wrap="square" rtlCol="0" anchor="ctr"/>
          <a:lstStyle/>
          <a:p>
            <a:pPr algn="r" indent="0" marL="0">
              <a:buNone/>
            </a:pPr>
            <a:r>
              <a:rPr lang="en-US" sz="1500" b="1" dirty="0">
                <a:solidFill>
                  <a:srgbClr val="000000"/>
                </a:solidFill>
                <a:latin typeface="Plus Jakarta Sans" pitchFamily="34" charset="0"/>
                <a:ea typeface="Plus Jakarta Sans" pitchFamily="34" charset="-122"/>
                <a:cs typeface="Plus Jakarta Sans" pitchFamily="34" charset="-120"/>
              </a:rPr>
              <a:t>1997</a:t>
            </a:r>
            <a:endParaRPr lang="en-US" sz="1500" dirty="0"/>
          </a:p>
        </p:txBody>
      </p:sp>
      <p:sp>
        <p:nvSpPr>
          <p:cNvPr id="6" name="Text 4"/>
          <p:cNvSpPr/>
          <p:nvPr/>
        </p:nvSpPr>
        <p:spPr>
          <a:xfrm>
            <a:off x="5943600" y="720090"/>
            <a:ext cx="2103120" cy="228600"/>
          </a:xfrm>
          <a:prstGeom prst="rect">
            <a:avLst/>
          </a:prstGeom>
          <a:noFill/>
          <a:ln/>
        </p:spPr>
        <p:txBody>
          <a:bodyPr wrap="square" rtlCol="0" anchor="ctr"/>
          <a:lstStyle/>
          <a:p>
            <a:pPr algn="l" indent="0" marL="0">
              <a:buNone/>
            </a:pPr>
            <a:r>
              <a:rPr lang="en-US" sz="1500" b="1" dirty="0">
                <a:solidFill>
                  <a:srgbClr val="000000"/>
                </a:solidFill>
                <a:latin typeface="Plus Jakarta Sans" pitchFamily="34" charset="0"/>
                <a:ea typeface="Plus Jakarta Sans" pitchFamily="34" charset="-122"/>
                <a:cs typeface="Plus Jakarta Sans" pitchFamily="34" charset="-120"/>
              </a:rPr>
              <a:t>Indian Staple Emergence</a:t>
            </a:r>
            <a:endParaRPr lang="en-US" sz="1500" dirty="0"/>
          </a:p>
        </p:txBody>
      </p:sp>
      <p:sp>
        <p:nvSpPr>
          <p:cNvPr id="7" name="Text 5"/>
          <p:cNvSpPr/>
          <p:nvPr/>
        </p:nvSpPr>
        <p:spPr>
          <a:xfrm>
            <a:off x="5943600" y="1028700"/>
            <a:ext cx="2103120" cy="731520"/>
          </a:xfrm>
          <a:prstGeom prst="rect">
            <a:avLst/>
          </a:prstGeom>
          <a:noFill/>
          <a:ln/>
        </p:spPr>
        <p:txBody>
          <a:bodyPr wrap="square" rtlCol="0" anchor="t"/>
          <a:lstStyle/>
          <a:p>
            <a:pPr algn="l" indent="0" marL="0">
              <a:buNone/>
            </a:pPr>
            <a:r>
              <a:rPr lang="en-US" sz="1000" dirty="0">
                <a:solidFill>
                  <a:srgbClr val="000000"/>
                </a:solidFill>
                <a:latin typeface="Plus Jakarta Sans" pitchFamily="34" charset="0"/>
                <a:ea typeface="Plus Jakarta Sans" pitchFamily="34" charset="-122"/>
                <a:cs typeface="Plus Jakarta Sans" pitchFamily="34" charset="-120"/>
              </a:rPr>
              <a:t>By 1997, Peter England became a household name in India through acquisition by a major...</a:t>
            </a:r>
            <a:endParaRPr lang="en-US" sz="1000" dirty="0"/>
          </a:p>
        </p:txBody>
      </p:sp>
      <p:pic>
        <p:nvPicPr>
          <p:cNvPr id="8" name="Image 0" descr="https://djgurnpwsdoqjscwqbsj.supabase.co/storage/v1/object/public/presentation-templates-data/Checkmark.png">    </p:cNvPr>
          <p:cNvPicPr>
            <a:picLocks noChangeAspect="1"/>
          </p:cNvPicPr>
          <p:nvPr/>
        </p:nvPicPr>
        <p:blipFill>
          <a:blip r:embed="rId2"/>
          <a:stretch>
            <a:fillRect/>
          </a:stretch>
        </p:blipFill>
        <p:spPr>
          <a:xfrm>
            <a:off x="5641848" y="720090"/>
            <a:ext cx="274320" cy="2571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668655"/>
            <a:ext cx="7315200" cy="6858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Allen Solly: Fashion Trailblazer</a:t>
            </a:r>
            <a:endParaRPr lang="en-US" sz="2500" dirty="0"/>
          </a:p>
        </p:txBody>
      </p:sp>
      <p:pic>
        <p:nvPicPr>
          <p:cNvPr id="3" name="Image 0" descr="https://djgurnpwsdoqjscwqbsj.supabase.co/storage/v1/object/public/presentation-templates-data/section1_proscons_box.png">    </p:cNvPr>
          <p:cNvPicPr>
            <a:picLocks noChangeAspect="1"/>
          </p:cNvPicPr>
          <p:nvPr/>
        </p:nvPicPr>
        <p:blipFill>
          <a:blip r:embed="rId2"/>
          <a:stretch>
            <a:fillRect/>
          </a:stretch>
        </p:blipFill>
        <p:spPr>
          <a:xfrm>
            <a:off x="914400" y="1543050"/>
            <a:ext cx="3566160" cy="2571750"/>
          </a:xfrm>
          <a:prstGeom prst="rect">
            <a:avLst/>
          </a:prstGeom>
        </p:spPr>
      </p:pic>
      <p:pic>
        <p:nvPicPr>
          <p:cNvPr id="4" name="Image 1" descr="https://djgurnpwsdoqjscwqbsj.supabase.co/storage/v1/object/public/presentation-templates-data/thumbsup.png">    </p:cNvPr>
          <p:cNvPicPr>
            <a:picLocks noChangeAspect="1"/>
          </p:cNvPicPr>
          <p:nvPr/>
        </p:nvPicPr>
        <p:blipFill>
          <a:blip r:embed="rId3"/>
          <a:stretch>
            <a:fillRect/>
          </a:stretch>
        </p:blipFill>
        <p:spPr>
          <a:xfrm>
            <a:off x="3931920" y="1671638"/>
            <a:ext cx="384048" cy="385763"/>
          </a:xfrm>
          <a:prstGeom prst="rect">
            <a:avLst/>
          </a:prstGeom>
        </p:spPr>
      </p:pic>
      <p:pic>
        <p:nvPicPr>
          <p:cNvPr id="5" name="Image 2" descr="https://djgurnpwsdoqjscwqbsj.supabase.co/storage/v1/object/public/presentation-templates-data/section1_proscons_box.png">    </p:cNvPr>
          <p:cNvPicPr>
            <a:picLocks noChangeAspect="1"/>
          </p:cNvPicPr>
          <p:nvPr/>
        </p:nvPicPr>
        <p:blipFill>
          <a:blip r:embed="rId4"/>
          <a:stretch>
            <a:fillRect/>
          </a:stretch>
        </p:blipFill>
        <p:spPr>
          <a:xfrm>
            <a:off x="4572000" y="1543050"/>
            <a:ext cx="3566160" cy="2571750"/>
          </a:xfrm>
          <a:prstGeom prst="rect">
            <a:avLst/>
          </a:prstGeom>
        </p:spPr>
      </p:pic>
      <p:pic>
        <p:nvPicPr>
          <p:cNvPr id="6" name="Image 3" descr="https://djgurnpwsdoqjscwqbsj.supabase.co/storage/v1/object/public/presentation-templates-data/thumbdown.png">    </p:cNvPr>
          <p:cNvPicPr>
            <a:picLocks noChangeAspect="1"/>
          </p:cNvPicPr>
          <p:nvPr/>
        </p:nvPicPr>
        <p:blipFill>
          <a:blip r:embed="rId5"/>
          <a:stretch>
            <a:fillRect/>
          </a:stretch>
        </p:blipFill>
        <p:spPr>
          <a:xfrm>
            <a:off x="7543800" y="1645920"/>
            <a:ext cx="384048" cy="385763"/>
          </a:xfrm>
          <a:prstGeom prst="rect">
            <a:avLst/>
          </a:prstGeom>
        </p:spPr>
      </p:pic>
      <p:sp>
        <p:nvSpPr>
          <p:cNvPr id="7" name="Text 1"/>
          <p:cNvSpPr/>
          <p:nvPr/>
        </p:nvSpPr>
        <p:spPr>
          <a:xfrm>
            <a:off x="1097280" y="1645920"/>
            <a:ext cx="2743200" cy="457200"/>
          </a:xfrm>
          <a:prstGeom prst="rect">
            <a:avLst/>
          </a:prstGeom>
          <a:noFill/>
          <a:ln/>
        </p:spPr>
        <p:txBody>
          <a:bodyPr wrap="square" rtlCol="0" anchor="ctr"/>
          <a:lstStyle/>
          <a:p>
            <a:pPr algn="l" indent="0" marL="0">
              <a:buNone/>
            </a:pPr>
            <a:r>
              <a:rPr lang="en-US" sz="1600" b="1" dirty="0">
                <a:solidFill>
                  <a:srgbClr val="000000"/>
                </a:solidFill>
                <a:latin typeface="Plus Jakarta Sans" pitchFamily="34" charset="0"/>
                <a:ea typeface="Plus Jakarta Sans" pitchFamily="34" charset="-122"/>
                <a:cs typeface="Plus Jakarta Sans" pitchFamily="34" charset="-120"/>
              </a:rPr>
              <a:t>Key Benefits</a:t>
            </a:r>
            <a:endParaRPr lang="en-US" sz="1600" dirty="0"/>
          </a:p>
        </p:txBody>
      </p:sp>
      <p:sp>
        <p:nvSpPr>
          <p:cNvPr id="8" name="Text 2"/>
          <p:cNvSpPr/>
          <p:nvPr/>
        </p:nvSpPr>
        <p:spPr>
          <a:xfrm>
            <a:off x="822960" y="2160270"/>
            <a:ext cx="3200400" cy="2286000"/>
          </a:xfrm>
          <a:prstGeom prst="rect">
            <a:avLst/>
          </a:prstGeom>
          <a:noFill/>
          <a:ln/>
        </p:spPr>
        <p:txBody>
          <a:bodyPr wrap="square" rtlCol="0" anchor="t"/>
          <a:lstStyle/>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Launched in 1993 by Madura Garments, Allen Solly popularized casual and semi-formal attire, appealing to young consumers with fresh designs.</a:t>
            </a:r>
            <a:endParaRPr lang="en-US" sz="800" dirty="0"/>
          </a:p>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Its innovative approach targeted youth demographics, making fashion accessible and trendy for everyday wear in the early 90s.</a:t>
            </a:r>
            <a:endParaRPr lang="en-US" sz="800" dirty="0"/>
          </a:p>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The brand's focus on quality and style helped it gain a loyal following, enhancing brand loyalty among fashion-conscious individuals.</a:t>
            </a:r>
            <a:endParaRPr lang="en-US" sz="800" dirty="0"/>
          </a:p>
        </p:txBody>
      </p:sp>
      <p:sp>
        <p:nvSpPr>
          <p:cNvPr id="9" name="Text 3"/>
          <p:cNvSpPr/>
          <p:nvPr/>
        </p:nvSpPr>
        <p:spPr>
          <a:xfrm>
            <a:off x="4754880" y="1645920"/>
            <a:ext cx="2743200" cy="457200"/>
          </a:xfrm>
          <a:prstGeom prst="rect">
            <a:avLst/>
          </a:prstGeom>
          <a:noFill/>
          <a:ln/>
        </p:spPr>
        <p:txBody>
          <a:bodyPr wrap="square" rtlCol="0" anchor="ctr"/>
          <a:lstStyle/>
          <a:p>
            <a:pPr algn="l" indent="0" marL="0">
              <a:buNone/>
            </a:pPr>
            <a:r>
              <a:rPr lang="en-US" sz="1600" b="1" dirty="0">
                <a:solidFill>
                  <a:srgbClr val="000000"/>
                </a:solidFill>
                <a:latin typeface="Plus Jakarta Sans" pitchFamily="34" charset="0"/>
                <a:ea typeface="Plus Jakarta Sans" pitchFamily="34" charset="-122"/>
                <a:cs typeface="Plus Jakarta Sans" pitchFamily="34" charset="-120"/>
              </a:rPr>
              <a:t>Potential Pitfalls</a:t>
            </a:r>
            <a:endParaRPr lang="en-US" sz="1600" dirty="0"/>
          </a:p>
        </p:txBody>
      </p:sp>
      <p:sp>
        <p:nvSpPr>
          <p:cNvPr id="10" name="Text 4"/>
          <p:cNvSpPr/>
          <p:nvPr/>
        </p:nvSpPr>
        <p:spPr>
          <a:xfrm>
            <a:off x="4480560" y="2160270"/>
            <a:ext cx="3200400" cy="2286000"/>
          </a:xfrm>
          <a:prstGeom prst="rect">
            <a:avLst/>
          </a:prstGeom>
          <a:noFill/>
          <a:ln/>
        </p:spPr>
        <p:txBody>
          <a:bodyPr wrap="square" rtlCol="0" anchor="t"/>
          <a:lstStyle/>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As a 1993 launch, Allen Solly might struggle with outdated designs in a fast-evolving fashion industry, limiting appeal to older generations.</a:t>
            </a:r>
            <a:endParaRPr lang="en-US" sz="800" dirty="0"/>
          </a:p>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Relying on youth-focused innovation could alienate older demographics, reducing overall market diversity and long-term sustainability.</a:t>
            </a:r>
            <a:endParaRPr lang="en-US" sz="800" dirty="0"/>
          </a:p>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Intense competition from newer brands may overshadow Allen Solly's originality, challenging its market share and brand visibility.</a:t>
            </a:r>
            <a:endParaRPr lang="en-US" sz="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914400" y="668655"/>
            <a:ext cx="7315200" cy="685800"/>
          </a:xfrm>
          <a:prstGeom prst="rect">
            <a:avLst/>
          </a:prstGeom>
          <a:noFill/>
          <a:ln/>
        </p:spPr>
        <p:txBody>
          <a:bodyPr wrap="square" rtlCol="0" anchor="b"/>
          <a:lstStyle/>
          <a:p>
            <a:pPr algn="l" indent="0" marL="0">
              <a:buNone/>
            </a:pPr>
            <a:r>
              <a:rPr lang="en-US" sz="2500" b="1" dirty="0">
                <a:solidFill>
                  <a:srgbClr val="000000"/>
                </a:solidFill>
                <a:latin typeface="Plus Jakarta Sans" pitchFamily="34" charset="0"/>
                <a:ea typeface="Plus Jakarta Sans" pitchFamily="34" charset="-122"/>
                <a:cs typeface="Plus Jakarta Sans" pitchFamily="34" charset="-120"/>
              </a:rPr>
              <a:t>Allen Solly: Fashion Trailblazer</a:t>
            </a:r>
            <a:endParaRPr lang="en-US" sz="2500" dirty="0"/>
          </a:p>
        </p:txBody>
      </p:sp>
      <p:pic>
        <p:nvPicPr>
          <p:cNvPr id="3" name="Image 0" descr="https://djgurnpwsdoqjscwqbsj.supabase.co/storage/v1/object/public/presentation-templates-data/section1_proscons_box.png">    </p:cNvPr>
          <p:cNvPicPr>
            <a:picLocks noChangeAspect="1"/>
          </p:cNvPicPr>
          <p:nvPr/>
        </p:nvPicPr>
        <p:blipFill>
          <a:blip r:embed="rId2"/>
          <a:stretch>
            <a:fillRect/>
          </a:stretch>
        </p:blipFill>
        <p:spPr>
          <a:xfrm>
            <a:off x="914400" y="1543050"/>
            <a:ext cx="3566160" cy="2571750"/>
          </a:xfrm>
          <a:prstGeom prst="rect">
            <a:avLst/>
          </a:prstGeom>
        </p:spPr>
      </p:pic>
      <p:pic>
        <p:nvPicPr>
          <p:cNvPr id="4" name="Image 1" descr="https://djgurnpwsdoqjscwqbsj.supabase.co/storage/v1/object/public/presentation-templates-data/thumbsup.png">    </p:cNvPr>
          <p:cNvPicPr>
            <a:picLocks noChangeAspect="1"/>
          </p:cNvPicPr>
          <p:nvPr/>
        </p:nvPicPr>
        <p:blipFill>
          <a:blip r:embed="rId3"/>
          <a:stretch>
            <a:fillRect/>
          </a:stretch>
        </p:blipFill>
        <p:spPr>
          <a:xfrm>
            <a:off x="3931920" y="1671638"/>
            <a:ext cx="384048" cy="385763"/>
          </a:xfrm>
          <a:prstGeom prst="rect">
            <a:avLst/>
          </a:prstGeom>
        </p:spPr>
      </p:pic>
      <p:pic>
        <p:nvPicPr>
          <p:cNvPr id="5" name="Image 2" descr="https://djgurnpwsdoqjscwqbsj.supabase.co/storage/v1/object/public/presentation-templates-data/section1_proscons_box.png">    </p:cNvPr>
          <p:cNvPicPr>
            <a:picLocks noChangeAspect="1"/>
          </p:cNvPicPr>
          <p:nvPr/>
        </p:nvPicPr>
        <p:blipFill>
          <a:blip r:embed="rId4"/>
          <a:stretch>
            <a:fillRect/>
          </a:stretch>
        </p:blipFill>
        <p:spPr>
          <a:xfrm>
            <a:off x="4572000" y="1543050"/>
            <a:ext cx="3566160" cy="2571750"/>
          </a:xfrm>
          <a:prstGeom prst="rect">
            <a:avLst/>
          </a:prstGeom>
        </p:spPr>
      </p:pic>
      <p:pic>
        <p:nvPicPr>
          <p:cNvPr id="6" name="Image 3" descr="https://djgurnpwsdoqjscwqbsj.supabase.co/storage/v1/object/public/presentation-templates-data/thumbdown.png">    </p:cNvPr>
          <p:cNvPicPr>
            <a:picLocks noChangeAspect="1"/>
          </p:cNvPicPr>
          <p:nvPr/>
        </p:nvPicPr>
        <p:blipFill>
          <a:blip r:embed="rId5"/>
          <a:stretch>
            <a:fillRect/>
          </a:stretch>
        </p:blipFill>
        <p:spPr>
          <a:xfrm>
            <a:off x="7543800" y="1645920"/>
            <a:ext cx="384048" cy="385763"/>
          </a:xfrm>
          <a:prstGeom prst="rect">
            <a:avLst/>
          </a:prstGeom>
        </p:spPr>
      </p:pic>
      <p:sp>
        <p:nvSpPr>
          <p:cNvPr id="7" name="Text 1"/>
          <p:cNvSpPr/>
          <p:nvPr/>
        </p:nvSpPr>
        <p:spPr>
          <a:xfrm>
            <a:off x="1097280" y="1645920"/>
            <a:ext cx="2743200" cy="457200"/>
          </a:xfrm>
          <a:prstGeom prst="rect">
            <a:avLst/>
          </a:prstGeom>
          <a:noFill/>
          <a:ln/>
        </p:spPr>
        <p:txBody>
          <a:bodyPr wrap="square" rtlCol="0" anchor="ctr"/>
          <a:lstStyle/>
          <a:p>
            <a:pPr algn="l" indent="0" marL="0">
              <a:buNone/>
            </a:pPr>
            <a:r>
              <a:rPr lang="en-US" sz="1600" b="1" dirty="0">
                <a:solidFill>
                  <a:srgbClr val="000000"/>
                </a:solidFill>
                <a:latin typeface="Plus Jakarta Sans" pitchFamily="34" charset="0"/>
                <a:ea typeface="Plus Jakarta Sans" pitchFamily="34" charset="-122"/>
                <a:cs typeface="Plus Jakarta Sans" pitchFamily="34" charset="-120"/>
              </a:rPr>
              <a:t>Key Benefits</a:t>
            </a:r>
            <a:endParaRPr lang="en-US" sz="1600" dirty="0"/>
          </a:p>
        </p:txBody>
      </p:sp>
      <p:sp>
        <p:nvSpPr>
          <p:cNvPr id="8" name="Text 2"/>
          <p:cNvSpPr/>
          <p:nvPr/>
        </p:nvSpPr>
        <p:spPr>
          <a:xfrm>
            <a:off x="822960" y="2160270"/>
            <a:ext cx="3200400" cy="2286000"/>
          </a:xfrm>
          <a:prstGeom prst="rect">
            <a:avLst/>
          </a:prstGeom>
          <a:noFill/>
          <a:ln/>
        </p:spPr>
        <p:txBody>
          <a:bodyPr wrap="square" rtlCol="0" anchor="t"/>
          <a:lstStyle/>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By blending casual and semi-formal elements, Allen Solly expanded market reach, influencing modern youth fashion trends effectively.</a:t>
            </a:r>
            <a:endParaRPr lang="en-US" sz="800" dirty="0"/>
          </a:p>
        </p:txBody>
      </p:sp>
      <p:sp>
        <p:nvSpPr>
          <p:cNvPr id="9" name="Text 3"/>
          <p:cNvSpPr/>
          <p:nvPr/>
        </p:nvSpPr>
        <p:spPr>
          <a:xfrm>
            <a:off x="4754880" y="1645920"/>
            <a:ext cx="2743200" cy="457200"/>
          </a:xfrm>
          <a:prstGeom prst="rect">
            <a:avLst/>
          </a:prstGeom>
          <a:noFill/>
          <a:ln/>
        </p:spPr>
        <p:txBody>
          <a:bodyPr wrap="square" rtlCol="0" anchor="ctr"/>
          <a:lstStyle/>
          <a:p>
            <a:pPr algn="l" indent="0" marL="0">
              <a:buNone/>
            </a:pPr>
            <a:r>
              <a:rPr lang="en-US" sz="1600" b="1" dirty="0">
                <a:solidFill>
                  <a:srgbClr val="000000"/>
                </a:solidFill>
                <a:latin typeface="Plus Jakarta Sans" pitchFamily="34" charset="0"/>
                <a:ea typeface="Plus Jakarta Sans" pitchFamily="34" charset="-122"/>
                <a:cs typeface="Plus Jakarta Sans" pitchFamily="34" charset="-120"/>
              </a:rPr>
              <a:t>Potential Pitfalls</a:t>
            </a:r>
            <a:endParaRPr lang="en-US" sz="1600" dirty="0"/>
          </a:p>
        </p:txBody>
      </p:sp>
      <p:sp>
        <p:nvSpPr>
          <p:cNvPr id="10" name="Text 4"/>
          <p:cNvSpPr/>
          <p:nvPr/>
        </p:nvSpPr>
        <p:spPr>
          <a:xfrm>
            <a:off x="4480560" y="2160270"/>
            <a:ext cx="3200400" cy="2286000"/>
          </a:xfrm>
          <a:prstGeom prst="rect">
            <a:avLst/>
          </a:prstGeom>
          <a:noFill/>
          <a:ln/>
        </p:spPr>
        <p:txBody>
          <a:bodyPr wrap="square" rtlCol="0" anchor="t"/>
          <a:lstStyle/>
          <a:p>
            <a:pPr lvl="1" marL="685800" indent="-342900">
              <a:lnSpc>
                <a:spcPts val="1200"/>
              </a:lnSpc>
              <a:spcAft>
                <a:spcPts val="1200"/>
              </a:spcAft>
              <a:buSzPct val="100000"/>
              <a:buChar char="✓"/>
            </a:pPr>
            <a:r>
              <a:rPr lang="en-US" sz="800" dirty="0">
                <a:solidFill>
                  <a:srgbClr val="000000"/>
                </a:solidFill>
                <a:latin typeface="Helvetica Neue" pitchFamily="34" charset="0"/>
                <a:ea typeface="Helvetica Neue" pitchFamily="34" charset="-122"/>
                <a:cs typeface="Helvetica Neue" pitchFamily="34" charset="-120"/>
              </a:rPr>
              <a:t>Potential high pricing for innovative designs could deter budget-conscious consumers, impacting accessibility and sales growth.</a:t>
            </a:r>
            <a:endParaRPr lang="en-US" sz="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2025-08-11T16:22:51Z</dcterms:created>
  <dcterms:modified xsi:type="dcterms:W3CDTF">2025-08-11T16:22:51Z</dcterms:modified>
</cp:coreProperties>
</file>