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notesMasterIdLst>
    <p:notesMasterId r:id="rId2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1417680/pexels-photo-11417680.jpeg?auto=compress&amp;cs=tinysrgb&amp;fit=crop&amp;h=1200&amp;w=800" TargetMode="External"/><Relationship Id="rId1" Type="http://schemas.openxmlformats.org/officeDocument/2006/relationships/image" Target="../media/Slide-10-image-1.png"/><Relationship Id="rId2" Type="http://schemas.openxmlformats.org/officeDocument/2006/relationships/image" Target="../media/image-10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1417680/pexels-photo-11417680.jpeg?auto=compress&amp;cs=tinysrgb&amp;fit=crop&amp;h=1200&amp;w=800" TargetMode="External"/><Relationship Id="rId1" Type="http://schemas.openxmlformats.org/officeDocument/2006/relationships/image" Target="../media/Slide-11-image-1.png"/><Relationship Id="rId2" Type="http://schemas.openxmlformats.org/officeDocument/2006/relationships/image" Target="../media/image-11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5851211/pexels-photo-15851211.jpeg?auto=compress&amp;cs=tinysrgb&amp;fit=crop&amp;h=1200&amp;w=800" TargetMode="External"/><Relationship Id="rId1" Type="http://schemas.openxmlformats.org/officeDocument/2006/relationships/image" Target="../media/Slide-14-image-1.png"/><Relationship Id="rId2" Type="http://schemas.openxmlformats.org/officeDocument/2006/relationships/image" Target="../media/image-14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pexels.com/photos/15851211/pexels-photo-15851211.jpeg?auto=compress&amp;cs=tinysrgb&amp;fit=crop&amp;h=1200&amp;w=800" TargetMode="External"/><Relationship Id="rId1" Type="http://schemas.openxmlformats.org/officeDocument/2006/relationships/image" Target="../media/Slide-15-image-1.png"/><Relationship Id="rId2" Type="http://schemas.openxmlformats.org/officeDocument/2006/relationships/image" Target="../media/image-15-2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image" Target="../media/image-18-2.png"/><Relationship Id="rId3" Type="http://schemas.openxmlformats.org/officeDocument/2006/relationships/image" Target="../media/image-18-2.png"/><Relationship Id="rId4" Type="http://schemas.openxmlformats.org/officeDocument/2006/relationships/image" Target="../media/image-18-2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image" Target="../media/image-1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2.png"/><Relationship Id="rId5" Type="http://schemas.openxmlformats.org/officeDocument/2006/relationships/image" Target="../media/image-2-2.png"/><Relationship Id="rId6" Type="http://schemas.openxmlformats.org/officeDocument/2006/relationships/image" Target="../media/image-2-3.png"/><Relationship Id="rId7" Type="http://schemas.openxmlformats.org/officeDocument/2006/relationships/image" Target="../media/image-2-2.png"/><Relationship Id="rId8" Type="http://schemas.openxmlformats.org/officeDocument/2006/relationships/image" Target="../media/image-2-2.png"/><Relationship Id="rId9" Type="http://schemas.openxmlformats.org/officeDocument/2006/relationships/image" Target="../media/image-2-3.png"/><Relationship Id="rId10" Type="http://schemas.openxmlformats.org/officeDocument/2006/relationships/image" Target="../media/image-2-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2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2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djgurnpwsdoqjscwqbsj.supabase.co/storage/v1/object/public/presentation-templates-data/section1_firstbckgr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88720" y="2468880"/>
            <a:ext cx="6766560" cy="0"/>
          </a:xfrm>
          <a:prstGeom prst="rect">
            <a:avLst/>
          </a:prstGeom>
          <a:noFill/>
          <a:ln/>
        </p:spPr>
        <p:txBody>
          <a:bodyPr wrap="square" rtlCol="0" anchor="b"/>
          <a:lstStyle>
            <a:lvl1pPr algn="l"/>
          </a:lstStyle>
          <a:p>
            <a:pPr algn="ctr" indent="0" marL="0">
              <a:buNone/>
            </a:pPr>
            <a:r>
              <a:rPr lang="en-US" sz="3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Navigating the Dichotomy: This and That Explored</a:t>
            </a:r>
            <a:endParaRPr lang="en-US" sz="3500" dirty="0"/>
          </a:p>
        </p:txBody>
      </p:sp>
      <p:sp>
        <p:nvSpPr>
          <p:cNvPr id="4" name="Text 1"/>
          <p:cNvSpPr/>
          <p:nvPr/>
        </p:nvSpPr>
        <p:spPr>
          <a:xfrm>
            <a:off x="2286000" y="2931795"/>
            <a:ext cx="4114800" cy="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80808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 comprehensive analysis of contrasting concepts and their interplay in various contexts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118872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7160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54480" y="313753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3232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1520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498080" y="2726055"/>
            <a:ext cx="457200" cy="0"/>
          </a:xfrm>
          <a:prstGeom prst="rect">
            <a:avLst/>
          </a:prstGeom>
          <a:noFill/>
          <a:ln/>
        </p:spPr>
        <p:txBody>
          <a:bodyPr wrap="square" rtlCol="0" anchor="ctr"/>
          <a:lstStyle>
            <a:lvl1pPr algn="l"/>
          </a:lstStyle>
          <a:p>
            <a:pPr algn="ctr" indent="0" marL="0">
              <a:buNone/>
            </a:pPr>
            <a:r>
              <a:rPr lang="en-US" sz="1800" dirty="0">
                <a:solidFill>
                  <a:srgbClr val="000000"/>
                </a:solidFill>
                <a:latin typeface="Bell MT" pitchFamily="34" charset="0"/>
                <a:ea typeface="Bell MT" pitchFamily="34" charset="-122"/>
                <a:cs typeface="Bell MT" pitchFamily="34" charset="-120"/>
              </a:rPr>
              <a:t>+</a:t>
            </a:r>
            <a:endParaRPr lang="en-US" sz="1800" dirty="0"/>
          </a:p>
        </p:txBody>
      </p:sp>
      <p:sp>
        <p:nvSpPr>
          <p:cNvPr id="11" name="Shape 8"/>
          <p:cNvSpPr/>
          <p:nvPr/>
        </p:nvSpPr>
        <p:spPr>
          <a:xfrm>
            <a:off x="1188720" y="2571750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1188720" y="3343275"/>
            <a:ext cx="6766560" cy="0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solid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The 'That' Factor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Using 'that' can enhance clarity, particularly when distinguishing between restrictive and nonrestrictive clauses, leading to more precise meaning.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Omitting 'that' can sometimes improve sentence flow, making writing sound more natural and less formal, depending on context.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'That' is generally more common in formal writing, while its omission might be preferred in informal or conversational styles.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Leaving out 'that' can occasionally create ambiguity, especially in complex sentences where the relationship between clauses is unclear.</a:t>
            </a:r>
            <a:endParaRPr lang="en-US" sz="1200" dirty="0"/>
          </a:p>
        </p:txBody>
      </p:sp>
      <p:pic>
        <p:nvPicPr>
          <p:cNvPr id="4" name="Image 0" descr="https://images.pexels.com/photos/11417680/pexels-photo-11417680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The 'That' Factor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Consider how 'that' affects readability. Too many instances can make writing feel clunky; too few might confuse the reader.</a:t>
            </a:r>
            <a:endParaRPr lang="en-US" sz="1200" dirty="0"/>
          </a:p>
        </p:txBody>
      </p:sp>
      <p:pic>
        <p:nvPicPr>
          <p:cNvPr id="4" name="Image 0" descr="https://images.pexels.com/photos/11417680/pexels-photo-11417680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Real-World 'This': In Action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Adoption Rate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25%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Cost Savings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1.5k $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4400" y="313753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Efficiency Gain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675120" y="298323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675120" y="313753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15%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14400" y="390906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User Satisfaction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6675120" y="375475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675120" y="390906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4.8/5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Real-World 'This': In Action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Error Reduction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8%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Scalability Index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2x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4400" y="313753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Implementation Time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675120" y="298323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675120" y="313753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 weeks</a:t>
            </a:r>
            <a:endParaRPr lang="en-US" sz="16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Real-World 'That'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'That' introduces essential clauses, providing clarity and distinguishing specific information, crucial for precise understanding in complex sentences.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Using 'that' to report what someone said ensures accurate conveyance of information, avoiding ambiguity and maintaining the original message's intent.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'That' seamlessly integrates clauses acting as objects, creating concise and informative sentences that clearly define the action's target or receiver.</a:t>
            </a:r>
            <a:endParaRPr lang="en-US" sz="1200" dirty="0"/>
          </a:p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'That' complements nouns, adding essential details and enriching meaning, allowing for a deeper and more nuanced expression of ideas and concepts.</a:t>
            </a:r>
            <a:endParaRPr lang="en-US" sz="1200" dirty="0"/>
          </a:p>
        </p:txBody>
      </p:sp>
      <p:pic>
        <p:nvPicPr>
          <p:cNvPr id="4" name="Image 0" descr="https://images.pexels.com/photos/15851211/pexels-photo-15851211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520" y="1234440"/>
            <a:ext cx="4114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Epilogue" pitchFamily="34" charset="0"/>
                <a:ea typeface="Epilogue" pitchFamily="34" charset="-122"/>
                <a:cs typeface="Epilogue" pitchFamily="34" charset="-120"/>
              </a:rPr>
              <a:t>Real-World 'That'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393192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17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'That' is often favored in formal writing, lending a sense of precision and objectivity to the text, crucial for academic and professional documents.</a:t>
            </a:r>
            <a:endParaRPr lang="en-US" sz="1200" dirty="0"/>
          </a:p>
        </p:txBody>
      </p:sp>
      <p:pic>
        <p:nvPicPr>
          <p:cNvPr id="4" name="Image 0" descr="https://images.pexels.com/photos/15851211/pexels-photo-15851211.jpeg?auto=compress&amp;cs=tinysrgb&amp;fit=crop&amp;h=1200&amp;w=800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771525"/>
            <a:ext cx="2743200" cy="360045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86400" y="3857625"/>
            <a:ext cx="1828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00" u="sng" dirty="0">
                <a:solidFill>
                  <a:srgbClr val="FFFFFF"/>
                </a:solidFill>
                <a:hlinkClick r:id="rId3" invalidUrl="" action="" tgtFrame="" tooltip="Pexel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Pexels</a:t>
            </a:r>
            <a:endParaRPr lang="en-US" sz="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vs. That: A Quantitative Showdown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Conversion Rate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2.5%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Customer Acquisition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1.2k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4400" y="313753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Average Spend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675120" y="298323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675120" y="313753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55$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14400" y="390906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Market Share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6675120" y="375475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675120" y="390906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15%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vs. That: A Quantitative Showdown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User Engagement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2M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Cost Savings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10k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60720" y="514350"/>
            <a:ext cx="45720" cy="4114800"/>
          </a:xfrm>
          <a:prstGeom prst="rect">
            <a:avLst>
              <a:gd name="adj" fmla="val 600000"/>
            </a:avLst>
          </a:prstGeom>
          <a:solidFill>
            <a:srgbClr val="808080"/>
          </a:solidFill>
          <a:ln/>
        </p:spPr>
      </p:sp>
      <p:sp>
        <p:nvSpPr>
          <p:cNvPr id="3" name="Text 1"/>
          <p:cNvSpPr/>
          <p:nvPr/>
        </p:nvSpPr>
        <p:spPr>
          <a:xfrm>
            <a:off x="914400" y="771525"/>
            <a:ext cx="2743200" cy="9144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&amp; That: Evolving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914400" y="1697355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Explore the intertwined history of 'this' and 'that'.</a:t>
            </a:r>
            <a:endParaRPr lang="en-US" sz="1000" dirty="0"/>
          </a:p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Uncover key milestones in their usage and meaning.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3566160" y="720090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1500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943600" y="720090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Early Usage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943600" y="1028700"/>
            <a:ext cx="21031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terms 'this' and 'that' were commonly used to denote proximity and distance, respectively. Texts...</a:t>
            </a:r>
            <a:endParaRPr lang="en-US" sz="1000" dirty="0"/>
          </a:p>
        </p:txBody>
      </p:sp>
      <p:pic>
        <p:nvPicPr>
          <p:cNvPr id="8" name="Image 0" descr="https://djgurnpwsdoqjscwqbsj.supabase.co/storage/v1/object/public/presentation-templates-data/Checkmark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848" y="720090"/>
            <a:ext cx="274320" cy="257175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5943600" y="1903095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1750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3566160" y="1903095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Expanding Roles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3566160" y="2314575"/>
            <a:ext cx="21031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r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As language evolved, 'this' and 'that' began to acquire broader roles, venturing beyond simple spatial...</a:t>
            </a:r>
            <a:endParaRPr lang="en-US" sz="1000" dirty="0"/>
          </a:p>
        </p:txBody>
      </p:sp>
      <p:pic>
        <p:nvPicPr>
          <p:cNvPr id="12" name="Image 1" descr="https://djgurnpwsdoqjscwqbsj.supabase.co/storage/v1/object/public/presentation-templates-data/Checkmark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848" y="1903095"/>
            <a:ext cx="274320" cy="257175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566160" y="3343275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1900</a:t>
            </a:r>
            <a:endParaRPr lang="en-US" sz="1500" dirty="0"/>
          </a:p>
        </p:txBody>
      </p:sp>
      <p:sp>
        <p:nvSpPr>
          <p:cNvPr id="14" name="Text 10"/>
          <p:cNvSpPr/>
          <p:nvPr/>
        </p:nvSpPr>
        <p:spPr>
          <a:xfrm>
            <a:off x="5943600" y="3343275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Modern Context</a:t>
            </a:r>
            <a:endParaRPr lang="en-US" sz="1500" dirty="0"/>
          </a:p>
        </p:txBody>
      </p:sp>
      <p:sp>
        <p:nvSpPr>
          <p:cNvPr id="15" name="Text 11"/>
          <p:cNvSpPr/>
          <p:nvPr/>
        </p:nvSpPr>
        <p:spPr>
          <a:xfrm>
            <a:off x="5943600" y="3600450"/>
            <a:ext cx="21031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20th century witnessed a further diversification of 'this' and 'that'. They are increasingly used...</a:t>
            </a:r>
            <a:endParaRPr lang="en-US" sz="1000" dirty="0"/>
          </a:p>
        </p:txBody>
      </p:sp>
      <p:pic>
        <p:nvPicPr>
          <p:cNvPr id="16" name="Image 2" descr="https://djgurnpwsdoqjscwqbsj.supabase.co/storage/v1/object/public/presentation-templates-data/Checkmark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848" y="3343275"/>
            <a:ext cx="27432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760720" y="514350"/>
            <a:ext cx="45720" cy="4114800"/>
          </a:xfrm>
          <a:prstGeom prst="rect">
            <a:avLst>
              <a:gd name="adj" fmla="val 600000"/>
            </a:avLst>
          </a:prstGeom>
          <a:solidFill>
            <a:srgbClr val="808080"/>
          </a:solidFill>
          <a:ln/>
        </p:spPr>
      </p:sp>
      <p:sp>
        <p:nvSpPr>
          <p:cNvPr id="3" name="Text 1"/>
          <p:cNvSpPr/>
          <p:nvPr/>
        </p:nvSpPr>
        <p:spPr>
          <a:xfrm>
            <a:off x="914400" y="771525"/>
            <a:ext cx="2743200" cy="9144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&amp; That: Evolving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914400" y="1697355"/>
            <a:ext cx="246888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Explore the intertwined history of 'this' and 'that'.</a:t>
            </a:r>
            <a:endParaRPr lang="en-US" sz="1000" dirty="0"/>
          </a:p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Uncover key milestones in their usage and meaning.</a:t>
            </a:r>
            <a:endParaRPr lang="en-US" sz="1000" dirty="0"/>
          </a:p>
        </p:txBody>
      </p:sp>
      <p:sp>
        <p:nvSpPr>
          <p:cNvPr id="5" name="Text 3"/>
          <p:cNvSpPr/>
          <p:nvPr/>
        </p:nvSpPr>
        <p:spPr>
          <a:xfrm>
            <a:off x="3566160" y="720090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2023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943600" y="720090"/>
            <a:ext cx="210312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Digital Age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943600" y="1028700"/>
            <a:ext cx="2103120" cy="7315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 the digital age, 'this' and 'that' retain their core meanings but are also influenced...</a:t>
            </a:r>
            <a:endParaRPr lang="en-US" sz="1000" dirty="0"/>
          </a:p>
        </p:txBody>
      </p:sp>
      <p:pic>
        <p:nvPicPr>
          <p:cNvPr id="8" name="Image 0" descr="https://djgurnpwsdoqjscwqbsj.supabase.co/storage/v1/object/public/presentation-templates-data/Checkmark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848" y="720090"/>
            <a:ext cx="27432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vs. That: Foundations</a:t>
            </a:r>
            <a:endParaRPr lang="en-US" sz="1200" dirty="0"/>
          </a:p>
        </p:txBody>
      </p:sp>
      <p:pic>
        <p:nvPicPr>
          <p:cNvPr id="6" name="Image 1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80" y="1543050"/>
            <a:ext cx="411480" cy="4114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8328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02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384048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Core Differences: A Head-to-Head Comparison, Highlighting the key distinctions between 'this' and 'that' across different attributes.</a:t>
            </a:r>
            <a:endParaRPr lang="en-US" sz="1200" dirty="0"/>
          </a:p>
        </p:txBody>
      </p:sp>
      <p:pic>
        <p:nvPicPr>
          <p:cNvPr id="9" name="Image 2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160" y="1543050"/>
            <a:ext cx="411480" cy="411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85216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03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30936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'This': Advantages and Considerations</a:t>
            </a:r>
            <a:endParaRPr lang="en-US" sz="1200" dirty="0"/>
          </a:p>
        </p:txBody>
      </p:sp>
      <p:pic>
        <p:nvPicPr>
          <p:cNvPr id="12" name="Image 3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68880"/>
            <a:ext cx="411480" cy="41148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1440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04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137160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'That' Factor</a:t>
            </a:r>
            <a:endParaRPr lang="en-US" sz="1200" dirty="0"/>
          </a:p>
        </p:txBody>
      </p:sp>
      <p:pic>
        <p:nvPicPr>
          <p:cNvPr id="15" name="Image 4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0" y="2468880"/>
            <a:ext cx="411480" cy="41148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38328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05</a:t>
            </a:r>
            <a:endParaRPr lang="en-US" sz="1300" dirty="0"/>
          </a:p>
        </p:txBody>
      </p:sp>
      <p:sp>
        <p:nvSpPr>
          <p:cNvPr id="17" name="Text 10"/>
          <p:cNvSpPr/>
          <p:nvPr/>
        </p:nvSpPr>
        <p:spPr>
          <a:xfrm>
            <a:off x="384048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Real-World 'This': In Action</a:t>
            </a:r>
            <a:endParaRPr lang="en-US" sz="1200" dirty="0"/>
          </a:p>
        </p:txBody>
      </p:sp>
      <p:pic>
        <p:nvPicPr>
          <p:cNvPr id="18" name="Image 5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60" y="2468880"/>
            <a:ext cx="411480" cy="41148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852160" y="252031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06</a:t>
            </a:r>
            <a:endParaRPr lang="en-US" sz="1300" dirty="0"/>
          </a:p>
        </p:txBody>
      </p:sp>
      <p:sp>
        <p:nvSpPr>
          <p:cNvPr id="20" name="Text 12"/>
          <p:cNvSpPr/>
          <p:nvPr/>
        </p:nvSpPr>
        <p:spPr>
          <a:xfrm>
            <a:off x="6309360" y="246888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Real-World 'That'</a:t>
            </a:r>
            <a:endParaRPr lang="en-US" sz="1200" dirty="0"/>
          </a:p>
        </p:txBody>
      </p:sp>
      <p:pic>
        <p:nvPicPr>
          <p:cNvPr id="21" name="Image 6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394710"/>
            <a:ext cx="411480" cy="411480"/>
          </a:xfrm>
          <a:prstGeom prst="rect">
            <a:avLst/>
          </a:prstGeom>
        </p:spPr>
      </p:pic>
      <p:sp>
        <p:nvSpPr>
          <p:cNvPr id="22" name="Text 13"/>
          <p:cNvSpPr/>
          <p:nvPr/>
        </p:nvSpPr>
        <p:spPr>
          <a:xfrm>
            <a:off x="91440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07</a:t>
            </a:r>
            <a:endParaRPr lang="en-US" sz="1300" dirty="0"/>
          </a:p>
        </p:txBody>
      </p:sp>
      <p:sp>
        <p:nvSpPr>
          <p:cNvPr id="23" name="Text 14"/>
          <p:cNvSpPr/>
          <p:nvPr/>
        </p:nvSpPr>
        <p:spPr>
          <a:xfrm>
            <a:off x="137160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vs. That: A Quantitative Showdown</a:t>
            </a:r>
            <a:endParaRPr lang="en-US" sz="1200" dirty="0"/>
          </a:p>
        </p:txBody>
      </p:sp>
      <p:pic>
        <p:nvPicPr>
          <p:cNvPr id="24" name="Image 7" descr="https://djgurnpwsdoqjscwqbsj.supabase.co/storage/v1/object/public/presentation-templates-data/section1_TOC_box2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3280" y="3394710"/>
            <a:ext cx="411480" cy="411480"/>
          </a:xfrm>
          <a:prstGeom prst="rect">
            <a:avLst/>
          </a:prstGeom>
        </p:spPr>
      </p:pic>
      <p:sp>
        <p:nvSpPr>
          <p:cNvPr id="25" name="Text 15"/>
          <p:cNvSpPr/>
          <p:nvPr/>
        </p:nvSpPr>
        <p:spPr>
          <a:xfrm>
            <a:off x="338328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08</a:t>
            </a:r>
            <a:endParaRPr lang="en-US" sz="1300" dirty="0"/>
          </a:p>
        </p:txBody>
      </p:sp>
      <p:sp>
        <p:nvSpPr>
          <p:cNvPr id="26" name="Text 16"/>
          <p:cNvSpPr/>
          <p:nvPr/>
        </p:nvSpPr>
        <p:spPr>
          <a:xfrm>
            <a:off x="384048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&amp; That: Evolving</a:t>
            </a:r>
            <a:endParaRPr lang="en-US" sz="1200" dirty="0"/>
          </a:p>
        </p:txBody>
      </p:sp>
      <p:pic>
        <p:nvPicPr>
          <p:cNvPr id="27" name="Image 8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160" y="3394710"/>
            <a:ext cx="411480" cy="411480"/>
          </a:xfrm>
          <a:prstGeom prst="rect">
            <a:avLst/>
          </a:prstGeom>
        </p:spPr>
      </p:pic>
      <p:sp>
        <p:nvSpPr>
          <p:cNvPr id="28" name="Text 17"/>
          <p:cNvSpPr/>
          <p:nvPr/>
        </p:nvSpPr>
        <p:spPr>
          <a:xfrm>
            <a:off x="5852160" y="344614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09</a:t>
            </a:r>
            <a:endParaRPr lang="en-US" sz="1300" dirty="0"/>
          </a:p>
        </p:txBody>
      </p:sp>
      <p:sp>
        <p:nvSpPr>
          <p:cNvPr id="29" name="Text 18"/>
          <p:cNvSpPr/>
          <p:nvPr/>
        </p:nvSpPr>
        <p:spPr>
          <a:xfrm>
            <a:off x="6309360" y="339471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&amp; That: A Powerful Pairing</a:t>
            </a:r>
            <a:endParaRPr lang="en-US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&amp; That: A Powerful Pairing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'This' and 'that' begin as distinct entities, holding unique properties and individual characteristics.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Identifying the areas where 'this' and 'that' intersect, revealing opportunities for connection.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How the interaction of 'this' and 'that' creates a result greater than the sum of parts.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Acknowledging areas of potential tension or disagreement between 'this' and 'that'.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&amp; That: A Powerful Pairing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Achieving optimal coexistence, maximizing benefits and minimizing negative impacts on either entity.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6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Exploring avenues for future collaboration and evolution of 'this' and 'that' together.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Decision Dynamics: 'This' vs 'That'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Efficiency Gain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15%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Cost Reduction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20k $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4400" y="313753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Time Saved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675120" y="298323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675120" y="313753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 hrs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14400" y="390906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Error Rate</a:t>
            </a:r>
            <a:endParaRPr lang="en-US" sz="1800" dirty="0"/>
          </a:p>
        </p:txBody>
      </p:sp>
      <p:sp>
        <p:nvSpPr>
          <p:cNvPr id="13" name="Shape 11"/>
          <p:cNvSpPr/>
          <p:nvPr/>
        </p:nvSpPr>
        <p:spPr>
          <a:xfrm>
            <a:off x="6675120" y="375475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675120" y="390906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2%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080135"/>
            <a:ext cx="73152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Decision Dynamics: 'This' vs 'That'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914400" y="159448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User Satisfaction</a:t>
            </a:r>
            <a:endParaRPr lang="en-US" sz="1800" dirty="0"/>
          </a:p>
        </p:txBody>
      </p:sp>
      <p:sp>
        <p:nvSpPr>
          <p:cNvPr id="4" name="Shape 2"/>
          <p:cNvSpPr/>
          <p:nvPr/>
        </p:nvSpPr>
        <p:spPr>
          <a:xfrm>
            <a:off x="6675120" y="144018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0" y="159448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4.5/5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914400" y="2366010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Market Share</a:t>
            </a:r>
            <a:endParaRPr lang="en-US" sz="1800" dirty="0"/>
          </a:p>
        </p:txBody>
      </p:sp>
      <p:sp>
        <p:nvSpPr>
          <p:cNvPr id="7" name="Shape 5"/>
          <p:cNvSpPr/>
          <p:nvPr/>
        </p:nvSpPr>
        <p:spPr>
          <a:xfrm>
            <a:off x="6675120" y="2211705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675120" y="2366010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12%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14400" y="3137535"/>
            <a:ext cx="45720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ROI</a:t>
            </a:r>
            <a:endParaRPr lang="en-US" sz="1800" dirty="0"/>
          </a:p>
        </p:txBody>
      </p:sp>
      <p:sp>
        <p:nvSpPr>
          <p:cNvPr id="10" name="Shape 8"/>
          <p:cNvSpPr/>
          <p:nvPr/>
        </p:nvSpPr>
        <p:spPr>
          <a:xfrm>
            <a:off x="6675120" y="2983230"/>
            <a:ext cx="1371600" cy="514350"/>
          </a:xfrm>
          <a:prstGeom prst="roundRect">
            <a:avLst>
              <a:gd name="adj" fmla="val 8889"/>
            </a:avLst>
          </a:prstGeom>
          <a:solidFill>
            <a:srgbClr val="FEFAEC"/>
          </a:solidFill>
          <a:ln w="12700">
            <a:solidFill>
              <a:srgbClr val="FFDAA1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675120" y="3137535"/>
            <a:ext cx="13716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1.8x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771525"/>
            <a:ext cx="8229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3500"/>
              </a:lnSpc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Table of Contents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TOC_box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411480" cy="4114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14400" y="1594485"/>
            <a:ext cx="411480" cy="36004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b="1" dirty="0">
                <a:solidFill>
                  <a:srgbClr val="FFFFFF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10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1371600" y="1543050"/>
            <a:ext cx="1828800" cy="411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Decision Dynamics: 'This' vs 'That'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vs. That: Foundations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1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'This' signifies immediacy, proximity, and direct reference to the speaker's current context.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2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'That' implies distance, separation, and a reference outside of the immediate context.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3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Grasping these concepts is crucial for comparative analysis and clear communication later in the presentation.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4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Examine the parameters of 'this,' including spatial, temporal, and conceptual closeness to the speaker.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1131570"/>
            <a:ext cx="6400800" cy="2286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30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This vs. That: Foundations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914400" y="144018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5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Delving into the breadth of 'that,' focusing on distance, difference, and external references.</a:t>
            </a:r>
            <a:endParaRPr lang="en-US" sz="1200" dirty="0"/>
          </a:p>
          <a:p>
            <a:pPr marL="342900" indent="-342900">
              <a:lnSpc>
                <a:spcPts val="2000"/>
              </a:lnSpc>
              <a:spcAft>
                <a:spcPts val="1200"/>
              </a:spcAft>
              <a:buSzPct val="100000"/>
              <a:buFont typeface="+mj-lt"/>
              <a:buAutoNum type="arabicPeriod" startAt="6"/>
            </a:pPr>
            <a:r>
              <a:rPr lang="en-US" sz="1200" dirty="0">
                <a:solidFill>
                  <a:srgbClr val="000000"/>
                </a:solidFill>
                <a:latin typeface="Plus Jakarta Sans Light" pitchFamily="34" charset="0"/>
                <a:ea typeface="Plus Jakarta Sans Light" pitchFamily="34" charset="-122"/>
                <a:cs typeface="Plus Jakarta Sans Light" pitchFamily="34" charset="-120"/>
              </a:rPr>
              <a:t>Highlighting the fundamental contrasts between 'this' and 'that' to avoid ambiguity and confusion.</a:t>
            </a:r>
            <a:endParaRPr lang="en-US" sz="1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Core Differences: A Head-to-Head Comparison, Highlighting the key distinctions between 'this' and 'that' across different attributes.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1.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Functionality Focus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 prioritizes core feature set, while 'that' emphasizes broader, extended functionality for diverse applications.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2.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Scalability Impact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 offers limited scalability, whereas 'that' provides superior scalability to accommodate future growth needs.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3.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3716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User Experience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13716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 has a streamlined user interface, contrasting with 'that's' more complex and feature-rich user experience.</a:t>
            </a:r>
            <a:endParaRPr lang="en-US" sz="1000" dirty="0"/>
          </a:p>
        </p:txBody>
      </p:sp>
      <p:sp>
        <p:nvSpPr>
          <p:cNvPr id="12" name="Text 10"/>
          <p:cNvSpPr/>
          <p:nvPr/>
        </p:nvSpPr>
        <p:spPr>
          <a:xfrm>
            <a:off x="4663440" y="303466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4.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029200" y="303466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Cost Implications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5029200" y="329184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 presents a lower initial cost, but 'that' offers better long-term value based on its performance metrics.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7280" y="822960"/>
            <a:ext cx="7132320" cy="4572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Core Differences: A Head-to-Head Comparison, Highlighting the key distinctions between 'this' and 'that' across different attributes.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10058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5.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13716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Integration Ease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13716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 simplifies integration with existing systems, compared to 'that' requiring custom adjustments for smooth transition.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4663440" y="1491615"/>
            <a:ext cx="64008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6.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5029200" y="1491615"/>
            <a:ext cx="2743200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Security Protocols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5029200" y="1748790"/>
            <a:ext cx="3200400" cy="9144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 employs basic security, 'that' implements advanced protocols safeguarding data and infrastructure from potential threats.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'This': Advantages and Considerations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Upside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Increased efficiency and productivity through streamlined workflows and automated processes, freeing up valuable time.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Enhanced collaboration among team members fostering creativity and innovation, leading to better problem-solving skills.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Improved decision-making capabilities with access to comprehensive data analytics, allowing for more informed choices.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Downsides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Initial implementation costs can be significant, requiring investment in new infrastructure and staff training programs.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Potential for disruption during the transition phase, impacting ongoing operations and temporarily reducing overall output.</a:t>
            </a:r>
            <a:endParaRPr lang="en-US" sz="800" dirty="0"/>
          </a:p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Dependency on technology and infrastructure creates vulnerabilities to system failures and cyber security threats.</a:t>
            </a:r>
            <a:endParaRPr lang="en-US" sz="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668655"/>
            <a:ext cx="7315200" cy="685800"/>
          </a:xfrm>
          <a:prstGeom prst="rect">
            <a:avLst/>
          </a:prstGeom>
          <a:noFill/>
          <a:ln/>
        </p:spPr>
        <p:txBody>
          <a:bodyPr wrap="square" rtlCol="0" anchor="b"/>
          <a:lstStyle/>
          <a:p>
            <a:pPr algn="l" indent="0" marL="0">
              <a:buNone/>
            </a:pPr>
            <a:r>
              <a:rPr lang="en-US" sz="25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'This': Advantages and Considerations</a:t>
            </a:r>
            <a:endParaRPr lang="en-US" sz="2500" dirty="0"/>
          </a:p>
        </p:txBody>
      </p:sp>
      <p:pic>
        <p:nvPicPr>
          <p:cNvPr id="3" name="Image 0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43050"/>
            <a:ext cx="3566160" cy="2571750"/>
          </a:xfrm>
          <a:prstGeom prst="rect">
            <a:avLst/>
          </a:prstGeom>
        </p:spPr>
      </p:pic>
      <p:pic>
        <p:nvPicPr>
          <p:cNvPr id="4" name="Image 1" descr="https://djgurnpwsdoqjscwqbsj.supabase.co/storage/v1/object/public/presentation-templates-data/thumbsup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0" y="1671638"/>
            <a:ext cx="384048" cy="385763"/>
          </a:xfrm>
          <a:prstGeom prst="rect">
            <a:avLst/>
          </a:prstGeom>
        </p:spPr>
      </p:pic>
      <p:pic>
        <p:nvPicPr>
          <p:cNvPr id="5" name="Image 2" descr="https://djgurnpwsdoqjscwqbsj.supabase.co/storage/v1/object/public/presentation-templates-data/section1_proscons_box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3050"/>
            <a:ext cx="3566160" cy="2571750"/>
          </a:xfrm>
          <a:prstGeom prst="rect">
            <a:avLst/>
          </a:prstGeom>
        </p:spPr>
      </p:pic>
      <p:pic>
        <p:nvPicPr>
          <p:cNvPr id="6" name="Image 3" descr="https://djgurnpwsdoqjscwqbsj.supabase.co/storage/v1/object/public/presentation-templates-data/thumbdown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1645920"/>
            <a:ext cx="384048" cy="385763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10972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The Upside</a:t>
            </a:r>
            <a:endParaRPr lang="en-US" sz="1600" dirty="0"/>
          </a:p>
        </p:txBody>
      </p:sp>
      <p:sp>
        <p:nvSpPr>
          <p:cNvPr id="8" name="Text 2"/>
          <p:cNvSpPr/>
          <p:nvPr/>
        </p:nvSpPr>
        <p:spPr>
          <a:xfrm>
            <a:off x="8229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Greater flexibility and adaptability to changing market conditions, enabling quicker responses and strategic adjustments.</a:t>
            </a:r>
            <a:endParaRPr lang="en-US" sz="800" dirty="0"/>
          </a:p>
        </p:txBody>
      </p:sp>
      <p:sp>
        <p:nvSpPr>
          <p:cNvPr id="9" name="Text 3"/>
          <p:cNvSpPr/>
          <p:nvPr/>
        </p:nvSpPr>
        <p:spPr>
          <a:xfrm>
            <a:off x="4754880" y="1645920"/>
            <a:ext cx="27432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600" b="1" dirty="0">
                <a:solidFill>
                  <a:srgbClr val="000000"/>
                </a:solidFill>
                <a:latin typeface="Plus Jakarta Sans" pitchFamily="34" charset="0"/>
                <a:ea typeface="Plus Jakarta Sans" pitchFamily="34" charset="-122"/>
                <a:cs typeface="Plus Jakarta Sans" pitchFamily="34" charset="-120"/>
              </a:rPr>
              <a:t>Potential Downsides</a:t>
            </a:r>
            <a:endParaRPr lang="en-US" sz="1600" dirty="0"/>
          </a:p>
        </p:txBody>
      </p:sp>
      <p:sp>
        <p:nvSpPr>
          <p:cNvPr id="10" name="Text 4"/>
          <p:cNvSpPr/>
          <p:nvPr/>
        </p:nvSpPr>
        <p:spPr>
          <a:xfrm>
            <a:off x="4480560" y="2160270"/>
            <a:ext cx="3200400" cy="22860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lvl="1" marL="685800" indent="-342900">
              <a:lnSpc>
                <a:spcPts val="1200"/>
              </a:lnSpc>
              <a:spcAft>
                <a:spcPts val="1200"/>
              </a:spcAft>
              <a:buSzPct val="100000"/>
              <a:buChar char="✓"/>
            </a:pPr>
            <a:r>
              <a:rPr lang="en-US" sz="800" dirty="0">
                <a:solidFill>
                  <a:srgbClr val="000000"/>
                </a:solidFill>
                <a:latin typeface="Helvetica Neue" pitchFamily="34" charset="0"/>
                <a:ea typeface="Helvetica Neue" pitchFamily="34" charset="-122"/>
                <a:cs typeface="Helvetica Neue" pitchFamily="34" charset="-120"/>
              </a:rPr>
              <a:t>Risk of over-reliance on automated systems, potentially diminishing critical thinking skills and problem-solving abilities.</a:t>
            </a:r>
            <a:endParaRPr lang="en-US" sz="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2025-07-19T19:00:33Z</dcterms:created>
  <dcterms:modified xsi:type="dcterms:W3CDTF">2025-07-19T19:00:33Z</dcterms:modified>
</cp:coreProperties>
</file>