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image" Target="../media/image-3-2.png"/><Relationship Id="rId5" Type="http://schemas.openxmlformats.org/officeDocument/2006/relationships/image" Target="../media/image-3-2.png"/><Relationship Id="rId6" Type="http://schemas.openxmlformats.org/officeDocument/2006/relationships/image" Target="../media/image-3-6.png"/><Relationship Id="rId7" Type="http://schemas.openxmlformats.org/officeDocument/2006/relationships/image" Target="../media/image-3-6.png"/><Relationship Id="rId8" Type="http://schemas.openxmlformats.org/officeDocument/2006/relationships/image" Target="../media/image-3-6.png"/><Relationship Id="rId9" Type="http://schemas.openxmlformats.org/officeDocument/2006/relationships/image" Target="../media/image-3-6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image" Target="../media/image-4-2.png"/><Relationship Id="rId3" Type="http://schemas.openxmlformats.org/officeDocument/2006/relationships/image" Target="../media/image-4-2.png"/><Relationship Id="rId4" Type="http://schemas.openxmlformats.org/officeDocument/2006/relationships/image" Target="../media/image-4-2.png"/><Relationship Id="rId5" Type="http://schemas.openxmlformats.org/officeDocument/2006/relationships/image" Target="../media/image-4-2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png"/><Relationship Id="rId3" Type="http://schemas.openxmlformats.org/officeDocument/2006/relationships/image" Target="../media/image-6-2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4934176/pexels-photo-4934176.jpeg?auto=compress&amp;cs=tinysrgb&amp;fit=crop&amp;h=1200&amp;w=800" TargetMode="External"/><Relationship Id="rId1" Type="http://schemas.openxmlformats.org/officeDocument/2006/relationships/image" Target="../media/Slide-7-image-1.png"/><Relationship Id="rId2" Type="http://schemas.openxmlformats.org/officeDocument/2006/relationships/image" Target="../media/image-7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djgurnpwsdoqjscwqbsj.supabase.co/storage/v1/object/public/presentation-templates-data/notes_slide1_LBClou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28700"/>
            <a:ext cx="5486400" cy="18516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11680" y="1388745"/>
            <a:ext cx="5120640" cy="15430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Unlocking Child Development: A Comprehensive Guide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2011680" y="3188970"/>
            <a:ext cx="512064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Understanding the key milestones and nurturing growth potentials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Understanding Child Development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Movement Milestones Unveiled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Unlocking Young Minds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Emotional Blueprint: Nature vs. Nurture</a:t>
            </a:r>
            <a:endParaRPr lang="en-US" sz="1400" dirty="0"/>
          </a:p>
        </p:txBody>
      </p:sp>
      <p:pic>
        <p:nvPicPr>
          <p:cNvPr id="15" name="Image 4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6576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5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41148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Building Blocks for Brighter Futures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Understanding Child Development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131570"/>
            <a:ext cx="457200" cy="41148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131570"/>
            <a:ext cx="457200" cy="41148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931795"/>
            <a:ext cx="45720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2931795"/>
            <a:ext cx="457200" cy="411480"/>
          </a:xfrm>
          <a:prstGeom prst="rect">
            <a:avLst/>
          </a:prstGeom>
        </p:spPr>
      </p:pic>
      <p:pic>
        <p:nvPicPr>
          <p:cNvPr id="7" name="Image 4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1543050"/>
            <a:ext cx="3200400" cy="1285875"/>
          </a:xfrm>
          <a:prstGeom prst="rect">
            <a:avLst/>
          </a:prstGeom>
        </p:spPr>
      </p:pic>
      <p:pic>
        <p:nvPicPr>
          <p:cNvPr id="8" name="Image 5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520" y="1543050"/>
            <a:ext cx="3200400" cy="1285875"/>
          </a:xfrm>
          <a:prstGeom prst="rect">
            <a:avLst/>
          </a:prstGeom>
        </p:spPr>
      </p:pic>
      <p:pic>
        <p:nvPicPr>
          <p:cNvPr id="9" name="Image 6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3343275"/>
            <a:ext cx="3200400" cy="1285875"/>
          </a:xfrm>
          <a:prstGeom prst="rect">
            <a:avLst/>
          </a:prstGeom>
        </p:spPr>
      </p:pic>
      <p:pic>
        <p:nvPicPr>
          <p:cNvPr id="10" name="Image 7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520" y="3343275"/>
            <a:ext cx="3200400" cy="128587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0584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530352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00584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30352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155448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Physical Growth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585216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Cognitive Skills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155448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Emotional Growth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585216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Social Development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118872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Encompasses changes in body size, motor skills, and physical health from infancy through adolescence. Crucial milestones achieved.</a:t>
            </a:r>
            <a:endParaRPr lang="en-US" sz="900" dirty="0"/>
          </a:p>
        </p:txBody>
      </p:sp>
      <p:sp>
        <p:nvSpPr>
          <p:cNvPr id="20" name="Text 10"/>
          <p:cNvSpPr/>
          <p:nvPr/>
        </p:nvSpPr>
        <p:spPr>
          <a:xfrm>
            <a:off x="548640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Focuses on intellectual abilities, learning, memory, problem-solving, and language acquisition. Forming crucial connections early.</a:t>
            </a:r>
            <a:endParaRPr lang="en-US" sz="900" dirty="0"/>
          </a:p>
        </p:txBody>
      </p:sp>
      <p:sp>
        <p:nvSpPr>
          <p:cNvPr id="21" name="Text 11"/>
          <p:cNvSpPr/>
          <p:nvPr/>
        </p:nvSpPr>
        <p:spPr>
          <a:xfrm>
            <a:off x="118872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Involves understanding and managing feelings, developing empathy, and forming secure attachments. Builds emotional resilience.</a:t>
            </a:r>
            <a:endParaRPr lang="en-US" sz="900" dirty="0"/>
          </a:p>
        </p:txBody>
      </p:sp>
      <p:sp>
        <p:nvSpPr>
          <p:cNvPr id="22" name="Text 12"/>
          <p:cNvSpPr/>
          <p:nvPr/>
        </p:nvSpPr>
        <p:spPr>
          <a:xfrm>
            <a:off x="548640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Covers interactions with others, building relationships, understanding social norms, and developing moral reasoning. Essential social skills.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41148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Movement Milestones Unveiled</a:t>
            </a:r>
            <a:endParaRPr lang="en-US" sz="2300" dirty="0"/>
          </a:p>
        </p:txBody>
      </p:sp>
      <p:sp>
        <p:nvSpPr>
          <p:cNvPr id="3" name="Shape 1"/>
          <p:cNvSpPr/>
          <p:nvPr/>
        </p:nvSpPr>
        <p:spPr>
          <a:xfrm>
            <a:off x="822960" y="1388745"/>
            <a:ext cx="7772400" cy="0"/>
          </a:xfrm>
          <a:prstGeom prst="line">
            <a:avLst/>
          </a:prstGeom>
          <a:noFill/>
          <a:ln w="12700">
            <a:solidFill>
              <a:srgbClr val="939393"/>
            </a:solidFill>
            <a:prstDash val="lgDash"/>
          </a:ln>
        </p:spPr>
      </p:sp>
      <p:sp>
        <p:nvSpPr>
          <p:cNvPr id="4" name="Shape 2"/>
          <p:cNvSpPr/>
          <p:nvPr/>
        </p:nvSpPr>
        <p:spPr>
          <a:xfrm>
            <a:off x="1005840" y="1800225"/>
            <a:ext cx="1737360" cy="360045"/>
          </a:xfrm>
          <a:prstGeom prst="rect">
            <a:avLst/>
          </a:prstGeom>
          <a:solidFill>
            <a:srgbClr val="E7F7FC"/>
          </a:solidFill>
          <a:ln w="12700">
            <a:solidFill>
              <a:srgbClr val="E7F7F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9728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Infancy (0-2)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100584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6BBE4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033272" y="1347597"/>
            <a:ext cx="73152" cy="72009"/>
          </a:xfrm>
          <a:prstGeom prst="ellipse">
            <a:avLst/>
          </a:prstGeom>
          <a:solidFill>
            <a:srgbClr val="36BBE4"/>
          </a:solidFill>
          <a:ln w="12700">
            <a:solidFill>
              <a:srgbClr val="36BBE4"/>
            </a:solidFill>
            <a:prstDash val="solid"/>
          </a:ln>
        </p:spPr>
      </p:sp>
      <p:pic>
        <p:nvPicPr>
          <p:cNvPr id="8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160270"/>
            <a:ext cx="1737360" cy="216027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09728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Reflexes Emerge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109728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Newborns exhibit reflexes like grasping and rooting, gradually developing head control, rolling over, and sitting. They begin exploring their environment through movement, laying the foundation for crawling and walking. Early...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2926080" y="1800225"/>
            <a:ext cx="1737360" cy="360045"/>
          </a:xfrm>
          <a:prstGeom prst="rect">
            <a:avLst/>
          </a:prstGeom>
          <a:solidFill>
            <a:srgbClr val="F6EBFF"/>
          </a:solidFill>
          <a:ln w="12700">
            <a:solidFill>
              <a:srgbClr val="F6EBF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01752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Early Childhood (3-5)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292608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14FFF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2953512" y="1347597"/>
            <a:ext cx="73152" cy="72009"/>
          </a:xfrm>
          <a:prstGeom prst="ellipse">
            <a:avLst/>
          </a:prstGeom>
          <a:solidFill>
            <a:srgbClr val="B14FFF"/>
          </a:solidFill>
          <a:ln w="12700">
            <a:solidFill>
              <a:srgbClr val="B14FFF"/>
            </a:solidFill>
            <a:prstDash val="solid"/>
          </a:ln>
        </p:spPr>
      </p:sp>
      <p:pic>
        <p:nvPicPr>
          <p:cNvPr id="15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0" y="2160270"/>
            <a:ext cx="1737360" cy="216027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301752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Mastering Coordination</a:t>
            </a:r>
            <a:endParaRPr lang="en-US" sz="1300" dirty="0"/>
          </a:p>
        </p:txBody>
      </p:sp>
      <p:sp>
        <p:nvSpPr>
          <p:cNvPr id="17" name="Text 13"/>
          <p:cNvSpPr/>
          <p:nvPr/>
        </p:nvSpPr>
        <p:spPr>
          <a:xfrm>
            <a:off x="301752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Preschoolers refine gross motor skills like running, jumping, and climbing, while also developing fine motor skills like drawing and using utensils. Increased coordination allows for more complex play activities. Physical...</a:t>
            </a:r>
            <a:endParaRPr lang="en-US" sz="900" dirty="0"/>
          </a:p>
        </p:txBody>
      </p:sp>
      <p:sp>
        <p:nvSpPr>
          <p:cNvPr id="18" name="Shape 14"/>
          <p:cNvSpPr/>
          <p:nvPr/>
        </p:nvSpPr>
        <p:spPr>
          <a:xfrm>
            <a:off x="4846320" y="1800225"/>
            <a:ext cx="1737360" cy="360045"/>
          </a:xfrm>
          <a:prstGeom prst="rect">
            <a:avLst/>
          </a:prstGeom>
          <a:solidFill>
            <a:srgbClr val="F1EEFD"/>
          </a:solidFill>
          <a:ln w="12700">
            <a:solidFill>
              <a:srgbClr val="F1EEFD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93776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Middle Childhood (6-8)</a:t>
            </a:r>
            <a:endParaRPr lang="en-US" sz="1400" dirty="0"/>
          </a:p>
        </p:txBody>
      </p:sp>
      <p:sp>
        <p:nvSpPr>
          <p:cNvPr id="20" name="Shape 16"/>
          <p:cNvSpPr/>
          <p:nvPr/>
        </p:nvSpPr>
        <p:spPr>
          <a:xfrm>
            <a:off x="484632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5936E4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4873752" y="1347597"/>
            <a:ext cx="73152" cy="72009"/>
          </a:xfrm>
          <a:prstGeom prst="ellipse">
            <a:avLst/>
          </a:prstGeom>
          <a:solidFill>
            <a:srgbClr val="5936E4"/>
          </a:solidFill>
          <a:ln w="12700">
            <a:solidFill>
              <a:srgbClr val="5936E4"/>
            </a:solidFill>
            <a:prstDash val="solid"/>
          </a:ln>
        </p:spPr>
      </p:sp>
      <p:pic>
        <p:nvPicPr>
          <p:cNvPr id="22" name="Image 2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2160270"/>
            <a:ext cx="1737360" cy="2160270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493776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Refinement &amp; Sport</a:t>
            </a:r>
            <a:endParaRPr lang="en-US" sz="1300" dirty="0"/>
          </a:p>
        </p:txBody>
      </p:sp>
      <p:sp>
        <p:nvSpPr>
          <p:cNvPr id="24" name="Text 19"/>
          <p:cNvSpPr/>
          <p:nvPr/>
        </p:nvSpPr>
        <p:spPr>
          <a:xfrm>
            <a:off x="493776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Children further enhance their motor skills, becoming more proficient in sports and other physical activities. Hand-eye coordination improves, leading to better performance in games and activities requiring precision. This stage...</a:t>
            </a:r>
            <a:endParaRPr lang="en-US" sz="900" dirty="0"/>
          </a:p>
        </p:txBody>
      </p:sp>
      <p:sp>
        <p:nvSpPr>
          <p:cNvPr id="25" name="Shape 20"/>
          <p:cNvSpPr/>
          <p:nvPr/>
        </p:nvSpPr>
        <p:spPr>
          <a:xfrm>
            <a:off x="6766560" y="1800225"/>
            <a:ext cx="1737360" cy="360045"/>
          </a:xfrm>
          <a:prstGeom prst="rect">
            <a:avLst/>
          </a:prstGeom>
          <a:solidFill>
            <a:srgbClr val="FFEFF7"/>
          </a:solidFill>
          <a:ln w="12700">
            <a:solidFill>
              <a:srgbClr val="FFEFF7"/>
            </a:solidFill>
            <a:prstDash val="solid"/>
          </a:ln>
        </p:spPr>
      </p:sp>
      <p:sp>
        <p:nvSpPr>
          <p:cNvPr id="26" name="Text 21"/>
          <p:cNvSpPr/>
          <p:nvPr/>
        </p:nvSpPr>
        <p:spPr>
          <a:xfrm>
            <a:off x="685800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Later Childhood (9-11)</a:t>
            </a:r>
            <a:endParaRPr lang="en-US" sz="1400" dirty="0"/>
          </a:p>
        </p:txBody>
      </p:sp>
      <p:sp>
        <p:nvSpPr>
          <p:cNvPr id="27" name="Shape 22"/>
          <p:cNvSpPr/>
          <p:nvPr/>
        </p:nvSpPr>
        <p:spPr>
          <a:xfrm>
            <a:off x="676656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E4368A"/>
            </a:solidFill>
            <a:prstDash val="solid"/>
          </a:ln>
        </p:spPr>
      </p:sp>
      <p:sp>
        <p:nvSpPr>
          <p:cNvPr id="28" name="Shape 23"/>
          <p:cNvSpPr/>
          <p:nvPr/>
        </p:nvSpPr>
        <p:spPr>
          <a:xfrm>
            <a:off x="6793992" y="1347597"/>
            <a:ext cx="73152" cy="72009"/>
          </a:xfrm>
          <a:prstGeom prst="ellipse">
            <a:avLst/>
          </a:prstGeom>
          <a:solidFill>
            <a:srgbClr val="E4368A"/>
          </a:solidFill>
          <a:ln w="12700">
            <a:solidFill>
              <a:srgbClr val="E4368A"/>
            </a:solidFill>
            <a:prstDash val="solid"/>
          </a:ln>
        </p:spPr>
      </p:sp>
      <p:pic>
        <p:nvPicPr>
          <p:cNvPr id="29" name="Image 3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560" y="2160270"/>
            <a:ext cx="1737360" cy="2160270"/>
          </a:xfrm>
          <a:prstGeom prst="rect">
            <a:avLst/>
          </a:prstGeom>
        </p:spPr>
      </p:pic>
      <p:sp>
        <p:nvSpPr>
          <p:cNvPr id="30" name="Text 24"/>
          <p:cNvSpPr/>
          <p:nvPr/>
        </p:nvSpPr>
        <p:spPr>
          <a:xfrm>
            <a:off x="685800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Advanced Movement</a:t>
            </a:r>
            <a:endParaRPr lang="en-US" sz="1300" dirty="0"/>
          </a:p>
        </p:txBody>
      </p:sp>
      <p:sp>
        <p:nvSpPr>
          <p:cNvPr id="31" name="Text 25"/>
          <p:cNvSpPr/>
          <p:nvPr/>
        </p:nvSpPr>
        <p:spPr>
          <a:xfrm>
            <a:off x="685800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Children develop more specialized motor skills, excelling in specific sports or activities based on their interests and abilities. Growth spurts can temporarily affect coordination, requiring adjustments in training and expectations....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Unlocking Young Minds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Explore the four distinct stages of cognitive development, from sensorimotor to formal operational thinking.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Infants learn through senses and actions, developing object permanence. Birth to around two years old.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Sociocultural influences on learning: the Zone of Proximal Development and scaffolding concepts.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Learning is a collaborative process; knowledge is constructed through interaction and cultural tools.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Emotional Blueprint: Nature vs. Nurture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285875"/>
            <a:ext cx="6400800" cy="15430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3086100"/>
            <a:ext cx="6400800" cy="154305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4_pro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85875"/>
            <a:ext cx="54864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4_cons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086100"/>
            <a:ext cx="548640" cy="41148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828800" y="1388745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Strong attachment fosters trust, resilience, and healthier relationships throughout life, providing a secure base for exploration and growth.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Empathy promotes compassion, understanding, and prosocial behaviors, leading to stronger communities and reduced conflict. It is the bedrock of positive interaction.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Effective self-regulation improves decision-making, reduces impulsivity, and enhances academic and professional success, setting the stage for well-being.</a:t>
            </a:r>
            <a:endParaRPr lang="en-US" sz="1000" dirty="0"/>
          </a:p>
        </p:txBody>
      </p:sp>
      <p:sp>
        <p:nvSpPr>
          <p:cNvPr id="8" name="Text 2"/>
          <p:cNvSpPr/>
          <p:nvPr/>
        </p:nvSpPr>
        <p:spPr>
          <a:xfrm>
            <a:off x="1828800" y="3188970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Insecure attachment can lead to anxiety, avoidance, and difficulties in forming lasting relationships, hindering emotional connection and stability.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Lack of empathy can result in detachment, aggression, and impaired social skills, leading to isolation and difficulty in understanding others' perspectives.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Poor self-regulation can manifest as impulsivity, emotional outbursts, and difficulty managing stress, impacting personal and professional lives.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Building Blocks for Brighter Futures</a:t>
            </a:r>
            <a:endParaRPr lang="en-US" sz="2300" dirty="0"/>
          </a:p>
        </p:txBody>
      </p:sp>
      <p:pic>
        <p:nvPicPr>
          <p:cNvPr id="3" name="Image 0" descr="https://images.pexels.com/photos/4934176/pexels-photo-4934176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Active parental involvement creates a strong foundation for a child's social, emotional, and academic success, shaping their growth.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Access to excellent education equips children with the knowledge and skills needed to thrive in a rapidly changing world. 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Comprehensive healthcare ensures children's physical and mental well-being, supporting their ability to learn and grow to their full potential.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Safe and supportive environments foster emotional security, allowing children to explore, learn, and develop resilience.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2025-12-01T02:52:37Z</dcterms:created>
  <dcterms:modified xsi:type="dcterms:W3CDTF">2025-12-01T02:52:37Z</dcterms:modified>
</cp:coreProperties>
</file>