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2.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2.xml"/><Relationship Id="rId9"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2.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2.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0" y="4629150"/>
            <a:ext cx="9144000" cy="0"/>
          </a:xfrm>
          <a:prstGeom prst="line">
            <a:avLst/>
          </a:prstGeom>
          <a:noFill/>
          <a:ln w="12700">
            <a:solidFill>
              <a:srgbClr val="A9A9A9"/>
            </a:solidFill>
            <a:prstDash val="solid"/>
          </a:ln>
        </p:spPr>
      </p:sp>
      <p:pic>
        <p:nvPicPr>
          <p:cNvPr id="4" name="Image 1" descr="preencoded.png">    </p:cNvPr>
          <p:cNvPicPr>
            <a:picLocks noChangeAspect="1"/>
          </p:cNvPicPr>
          <p:nvPr/>
        </p:nvPicPr>
        <p:blipFill>
          <a:blip r:embed="rId2"/>
          <a:stretch>
            <a:fillRect/>
          </a:stretch>
        </p:blipFill>
        <p:spPr>
          <a:xfrm>
            <a:off x="6492240" y="1183005"/>
            <a:ext cx="731520" cy="514350"/>
          </a:xfrm>
          <a:prstGeom prst="rect">
            <a:avLst/>
          </a:prstGeom>
        </p:spPr>
      </p:pic>
      <p:pic>
        <p:nvPicPr>
          <p:cNvPr id="5" name="Image 2" descr="preencoded.png">    </p:cNvPr>
          <p:cNvPicPr>
            <a:picLocks noChangeAspect="1"/>
          </p:cNvPicPr>
          <p:nvPr/>
        </p:nvPicPr>
        <p:blipFill>
          <a:blip r:embed="rId3"/>
          <a:stretch>
            <a:fillRect/>
          </a:stretch>
        </p:blipFill>
        <p:spPr>
          <a:xfrm>
            <a:off x="1920240" y="3497580"/>
            <a:ext cx="731520" cy="514350"/>
          </a:xfrm>
          <a:prstGeom prst="rect">
            <a:avLst/>
          </a:prstGeom>
        </p:spPr>
      </p:pic>
      <p:pic>
        <p:nvPicPr>
          <p:cNvPr id="6" name="Image 3" descr="preencoded.png">    </p:cNvPr>
          <p:cNvPicPr>
            <a:picLocks noChangeAspect="1"/>
          </p:cNvPicPr>
          <p:nvPr/>
        </p:nvPicPr>
        <p:blipFill>
          <a:blip r:embed="rId4"/>
          <a:stretch>
            <a:fillRect/>
          </a:stretch>
        </p:blipFill>
        <p:spPr>
          <a:xfrm>
            <a:off x="2286000" y="1388745"/>
            <a:ext cx="4572000" cy="2366010"/>
          </a:xfrm>
          <a:prstGeom prst="rect">
            <a:avLst/>
          </a:prstGeom>
        </p:spPr>
      </p:pic>
      <p:sp>
        <p:nvSpPr>
          <p:cNvPr id="7" name="Text 1"/>
          <p:cNvSpPr/>
          <p:nvPr/>
        </p:nvSpPr>
        <p:spPr>
          <a:xfrm>
            <a:off x="2743200" y="2417445"/>
            <a:ext cx="3657600" cy="274320"/>
          </a:xfrm>
          <a:prstGeom prst="rect">
            <a:avLst/>
          </a:prstGeom>
          <a:noFill/>
          <a:ln/>
        </p:spPr>
        <p:txBody>
          <a:bodyPr wrap="square" rtlCol="0" anchor="ctr"/>
          <a:lstStyle/>
          <a:p>
            <a:pPr algn="ctr" indent="0" marL="0">
              <a:buNone/>
            </a:pPr>
            <a:r>
              <a:rPr lang="en-US" sz="3500" b="1" dirty="0">
                <a:solidFill>
                  <a:srgbClr val="17A33E"/>
                </a:solidFill>
                <a:latin typeface="Plus Jakarta Sans SemiBold" pitchFamily="34" charset="0"/>
                <a:ea typeface="Plus Jakarta Sans SemiBold" pitchFamily="34" charset="-122"/>
                <a:cs typeface="Plus Jakarta Sans SemiBold" pitchFamily="34" charset="-120"/>
              </a:rPr>
              <a:t>Soaring Towards Efficiency: Agri Drone-as-a-Service</a:t>
            </a:r>
            <a:endParaRPr lang="en-US" sz="3500" dirty="0"/>
          </a:p>
        </p:txBody>
      </p:sp>
      <p:sp>
        <p:nvSpPr>
          <p:cNvPr id="8" name="Text 2"/>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April 2025</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Unlock ADaaS Potential</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Training ROI</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Support Tickets</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Uptime Increase</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Maintenance Cost</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25%</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1k</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10%</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5$</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Drone Farming: Level Up</a:t>
            </a:r>
            <a:endParaRPr lang="en-US" sz="3300" dirty="0"/>
          </a:p>
        </p:txBody>
      </p:sp>
      <p:sp>
        <p:nvSpPr>
          <p:cNvPr id="3" name="Text 1"/>
          <p:cNvSpPr/>
          <p:nvPr/>
        </p:nvSpPr>
        <p:spPr>
          <a:xfrm>
            <a:off x="274320" y="1028700"/>
            <a:ext cx="1700784"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Farm Forward</a:t>
            </a:r>
            <a:endParaRPr lang="en-US" sz="1500" dirty="0"/>
          </a:p>
        </p:txBody>
      </p:sp>
      <p:sp>
        <p:nvSpPr>
          <p:cNvPr id="4" name="Shape 2"/>
          <p:cNvSpPr/>
          <p:nvPr/>
        </p:nvSpPr>
        <p:spPr>
          <a:xfrm>
            <a:off x="3931920" y="1105853"/>
            <a:ext cx="365760" cy="360045"/>
          </a:xfrm>
          <a:prstGeom prst="ellipse">
            <a:avLst/>
          </a:prstGeom>
          <a:solidFill>
            <a:srgbClr val="0A9C85"/>
          </a:solidFill>
          <a:ln w="12700">
            <a:solidFill>
              <a:srgbClr val="0A9C85"/>
            </a:solidFill>
            <a:prstDash val="solid"/>
          </a:ln>
        </p:spPr>
      </p:sp>
      <p:pic>
        <p:nvPicPr>
          <p:cNvPr id="5" name="Image 0" descr="preencoded.png">    </p:cNvPr>
          <p:cNvPicPr>
            <a:picLocks noChangeAspect="1"/>
          </p:cNvPicPr>
          <p:nvPr/>
        </p:nvPicPr>
        <p:blipFill>
          <a:blip r:embed="rId2"/>
          <a:stretch>
            <a:fillRect/>
          </a:stretch>
        </p:blipFill>
        <p:spPr>
          <a:xfrm>
            <a:off x="4023360" y="1167575"/>
            <a:ext cx="182880" cy="205740"/>
          </a:xfrm>
          <a:prstGeom prst="rect">
            <a:avLst/>
          </a:prstGeom>
        </p:spPr>
      </p:pic>
      <p:sp>
        <p:nvSpPr>
          <p:cNvPr id="6" name="Shape 3"/>
          <p:cNvSpPr/>
          <p:nvPr/>
        </p:nvSpPr>
        <p:spPr>
          <a:xfrm>
            <a:off x="365760" y="1645920"/>
            <a:ext cx="3931920" cy="2777490"/>
          </a:xfrm>
          <a:prstGeom prst="roundRect">
            <a:avLst>
              <a:gd name="adj" fmla="val 3292"/>
            </a:avLst>
          </a:prstGeom>
          <a:solidFill>
            <a:srgbClr val="E6FFE7"/>
          </a:solidFill>
          <a:ln w="12700">
            <a:solidFill>
              <a:srgbClr val="A9A9A9"/>
            </a:solidFill>
            <a:prstDash val="solid"/>
          </a:ln>
        </p:spPr>
      </p:sp>
      <p:sp>
        <p:nvSpPr>
          <p:cNvPr id="7" name="Text 4"/>
          <p:cNvSpPr/>
          <p:nvPr/>
        </p:nvSpPr>
        <p:spPr>
          <a:xfrm>
            <a:off x="4663440" y="1028700"/>
            <a:ext cx="2414016"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Potential Pitfalls</a:t>
            </a:r>
            <a:endParaRPr lang="en-US" sz="1500" dirty="0"/>
          </a:p>
        </p:txBody>
      </p:sp>
      <p:sp>
        <p:nvSpPr>
          <p:cNvPr id="8" name="Shape 5"/>
          <p:cNvSpPr/>
          <p:nvPr/>
        </p:nvSpPr>
        <p:spPr>
          <a:xfrm>
            <a:off x="8321040" y="1105853"/>
            <a:ext cx="365760" cy="360045"/>
          </a:xfrm>
          <a:prstGeom prst="ellipse">
            <a:avLst/>
          </a:prstGeom>
          <a:solidFill>
            <a:srgbClr val="DA2828"/>
          </a:solidFill>
          <a:ln w="12700">
            <a:solidFill>
              <a:srgbClr val="DA2828"/>
            </a:solidFill>
            <a:prstDash val="solid"/>
          </a:ln>
        </p:spPr>
      </p:sp>
      <p:pic>
        <p:nvPicPr>
          <p:cNvPr id="9" name="Image 1" descr="preencoded.png">    </p:cNvPr>
          <p:cNvPicPr>
            <a:picLocks noChangeAspect="1"/>
          </p:cNvPicPr>
          <p:nvPr/>
        </p:nvPicPr>
        <p:blipFill>
          <a:blip r:embed="rId3"/>
          <a:stretch>
            <a:fillRect/>
          </a:stretch>
        </p:blipFill>
        <p:spPr>
          <a:xfrm>
            <a:off x="8412480" y="1183005"/>
            <a:ext cx="182880" cy="205740"/>
          </a:xfrm>
          <a:prstGeom prst="rect">
            <a:avLst/>
          </a:prstGeom>
        </p:spPr>
      </p:pic>
      <p:sp>
        <p:nvSpPr>
          <p:cNvPr id="10" name="Shape 6"/>
          <p:cNvSpPr/>
          <p:nvPr/>
        </p:nvSpPr>
        <p:spPr>
          <a:xfrm>
            <a:off x="4754880" y="1645920"/>
            <a:ext cx="3931920" cy="2777490"/>
          </a:xfrm>
          <a:prstGeom prst="roundRect">
            <a:avLst>
              <a:gd name="adj" fmla="val 3292"/>
            </a:avLst>
          </a:prstGeom>
          <a:solidFill>
            <a:srgbClr val="E6FFE7"/>
          </a:solidFill>
          <a:ln w="12700">
            <a:solidFill>
              <a:srgbClr val="A9A9A9"/>
            </a:solidFill>
            <a:prstDash val="solid"/>
          </a:ln>
        </p:spPr>
      </p:sp>
      <p:sp>
        <p:nvSpPr>
          <p:cNvPr id="11" name="Text 7"/>
          <p:cNvSpPr/>
          <p:nvPr/>
        </p:nvSpPr>
        <p:spPr>
          <a:xfrm>
            <a:off x="36576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Enhanced crop monitoring enables early detection of diseases or pest infestations, leading to timely interventions and reduced yield loss.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Precision spraying minimizes pesticide usage, promoting environmental sustainability and reducing input costs for farmers significantly.</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Data-driven insights improve irrigation management, optimizing water usage and conserving valuable resources in water-scarce regions.</a:t>
            </a:r>
            <a:endParaRPr lang="en-US" sz="1000" dirty="0"/>
          </a:p>
        </p:txBody>
      </p:sp>
      <p:sp>
        <p:nvSpPr>
          <p:cNvPr id="12" name="Text 8"/>
          <p:cNvSpPr/>
          <p:nvPr/>
        </p:nvSpPr>
        <p:spPr>
          <a:xfrm>
            <a:off x="475488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Initial investment in drone technology and training can be a significant barrier for smallholder farmers with limited financial resources.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Regulatory hurdles and airspace restrictions may limit drone operations in certain areas, hindering the widespread adoption of the technology.</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Data security and privacy concerns related to sensitive farm information collected by drones require robust security measures and protocols.</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ADaaS Peak Performance Timeline</a:t>
            </a:r>
            <a:endParaRPr lang="en-US" sz="3300" dirty="0"/>
          </a:p>
        </p:txBody>
      </p:sp>
      <p:sp>
        <p:nvSpPr>
          <p:cNvPr id="4" name="Shape 1"/>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5" name="Shape 2"/>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6" name="Shape 3"/>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7" name="Shape 4"/>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8" name="Text 5"/>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2021</a:t>
            </a:r>
            <a:endParaRPr lang="en-US" sz="1300" dirty="0"/>
          </a:p>
        </p:txBody>
      </p:sp>
      <p:sp>
        <p:nvSpPr>
          <p:cNvPr id="9" name="Text 6"/>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2022</a:t>
            </a:r>
            <a:endParaRPr lang="en-US" sz="1300" dirty="0"/>
          </a:p>
        </p:txBody>
      </p:sp>
      <p:sp>
        <p:nvSpPr>
          <p:cNvPr id="10" name="Text 7"/>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2023</a:t>
            </a:r>
            <a:endParaRPr lang="en-US" sz="1300" dirty="0"/>
          </a:p>
        </p:txBody>
      </p:sp>
      <p:sp>
        <p:nvSpPr>
          <p:cNvPr id="11" name="Text 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2024</a:t>
            </a:r>
            <a:endParaRPr lang="en-US" sz="1300" dirty="0"/>
          </a:p>
        </p:txBody>
      </p:sp>
      <p:sp>
        <p:nvSpPr>
          <p:cNvPr id="12" name="Shape 9"/>
          <p:cNvSpPr/>
          <p:nvPr/>
        </p:nvSpPr>
        <p:spPr>
          <a:xfrm>
            <a:off x="274320" y="1954530"/>
            <a:ext cx="8595360" cy="0"/>
          </a:xfrm>
          <a:prstGeom prst="line">
            <a:avLst/>
          </a:prstGeom>
          <a:noFill/>
          <a:ln w="38100">
            <a:solidFill>
              <a:srgbClr val="17A33E"/>
            </a:solidFill>
            <a:prstDash val="solid"/>
          </a:ln>
        </p:spPr>
      </p:sp>
      <p:sp>
        <p:nvSpPr>
          <p:cNvPr id="13" name="Shape 10"/>
          <p:cNvSpPr/>
          <p:nvPr/>
        </p:nvSpPr>
        <p:spPr>
          <a:xfrm>
            <a:off x="411480" y="1887665"/>
            <a:ext cx="118872" cy="128588"/>
          </a:xfrm>
          <a:prstGeom prst="ellipse">
            <a:avLst/>
          </a:prstGeom>
          <a:solidFill>
            <a:srgbClr val="FFFFFF"/>
          </a:solidFill>
          <a:ln w="12700">
            <a:solidFill>
              <a:srgbClr val="17A33E"/>
            </a:solidFill>
            <a:prstDash val="solid"/>
          </a:ln>
        </p:spPr>
      </p:sp>
      <p:sp>
        <p:nvSpPr>
          <p:cNvPr id="14" name="Shape 11"/>
          <p:cNvSpPr/>
          <p:nvPr/>
        </p:nvSpPr>
        <p:spPr>
          <a:xfrm>
            <a:off x="2560320" y="1887665"/>
            <a:ext cx="118872" cy="128588"/>
          </a:xfrm>
          <a:prstGeom prst="ellipse">
            <a:avLst/>
          </a:prstGeom>
          <a:solidFill>
            <a:srgbClr val="FFFFFF"/>
          </a:solidFill>
          <a:ln w="12700">
            <a:solidFill>
              <a:srgbClr val="17A33E"/>
            </a:solidFill>
            <a:prstDash val="solid"/>
          </a:ln>
        </p:spPr>
      </p:sp>
      <p:sp>
        <p:nvSpPr>
          <p:cNvPr id="15" name="Shape 12"/>
          <p:cNvSpPr/>
          <p:nvPr/>
        </p:nvSpPr>
        <p:spPr>
          <a:xfrm>
            <a:off x="4709160" y="1887665"/>
            <a:ext cx="118872" cy="128588"/>
          </a:xfrm>
          <a:prstGeom prst="ellipse">
            <a:avLst/>
          </a:prstGeom>
          <a:solidFill>
            <a:srgbClr val="FFFFFF"/>
          </a:solidFill>
          <a:ln w="12700">
            <a:solidFill>
              <a:srgbClr val="17A33E"/>
            </a:solidFill>
            <a:prstDash val="solid"/>
          </a:ln>
        </p:spPr>
      </p:sp>
      <p:sp>
        <p:nvSpPr>
          <p:cNvPr id="16" name="Shape 13"/>
          <p:cNvSpPr/>
          <p:nvPr/>
        </p:nvSpPr>
        <p:spPr>
          <a:xfrm>
            <a:off x="6858000" y="1887665"/>
            <a:ext cx="118872" cy="128588"/>
          </a:xfrm>
          <a:prstGeom prst="ellipse">
            <a:avLst/>
          </a:prstGeom>
          <a:solidFill>
            <a:srgbClr val="FFFFFF"/>
          </a:solidFill>
          <a:ln w="12700">
            <a:solidFill>
              <a:srgbClr val="17A33E"/>
            </a:solidFill>
            <a:prstDash val="solid"/>
          </a:ln>
        </p:spPr>
      </p:sp>
      <p:sp>
        <p:nvSpPr>
          <p:cNvPr id="17" name="Text 14"/>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Foundation Laid</a:t>
            </a:r>
            <a:endParaRPr lang="en-US" sz="1300" dirty="0"/>
          </a:p>
        </p:txBody>
      </p:sp>
      <p:sp>
        <p:nvSpPr>
          <p:cNvPr id="18" name="Text 15"/>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Enhanced Support</a:t>
            </a:r>
            <a:endParaRPr lang="en-US" sz="1300" dirty="0"/>
          </a:p>
        </p:txBody>
      </p:sp>
      <p:sp>
        <p:nvSpPr>
          <p:cNvPr id="19" name="Text 16"/>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Predictive Maintenance</a:t>
            </a:r>
            <a:endParaRPr lang="en-US" sz="1300" dirty="0"/>
          </a:p>
        </p:txBody>
      </p:sp>
      <p:sp>
        <p:nvSpPr>
          <p:cNvPr id="20" name="Text 17"/>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AI-Powered Support</a:t>
            </a:r>
            <a:endParaRPr lang="en-US" sz="1300" dirty="0"/>
          </a:p>
        </p:txBody>
      </p:sp>
      <p:sp>
        <p:nvSpPr>
          <p:cNvPr id="21" name="Text 18"/>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Initial ADaaS maintenance infrastructure established. Focused on basic drone repair and software updates, ensuring fundamental operational readiness and laying the groundwork for advanced support capabilities in the future. Customer feedback was crucial.</a:t>
            </a:r>
            <a:endParaRPr lang="en-US" sz="800" dirty="0"/>
          </a:p>
        </p:txBody>
      </p:sp>
      <p:sp>
        <p:nvSpPr>
          <p:cNvPr id="22" name="Text 19"/>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Expanded support services to include proactive monitoring and diagnostics. Introduced remote troubleshooting capabilities to minimize downtime and improve response times, greatly benefiting clients located in remote regions with limited immediate access.</a:t>
            </a:r>
            <a:endParaRPr lang="en-US" sz="800" dirty="0"/>
          </a:p>
        </p:txBody>
      </p:sp>
      <p:sp>
        <p:nvSpPr>
          <p:cNvPr id="23" name="Text 20"/>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Implemented predictive maintenance algorithms based on sensor data analysis. This allowed for preemptive identification of potential issues, reducing the risk of unexpected failures and optimizing drone lifespan, thereby minimizing total cost of ownership.</a:t>
            </a:r>
            <a:endParaRPr lang="en-US" sz="8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Integrated AI-powered support for advanced diagnostics and automated solutions. Significantly improved the efficiency of maintenance operations and enhanced the overall reliability of ADaaS deployments, leading to increased customer satisfaction and retention.</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ADaaS: Sustainable Agriculture</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Yield Increase</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Cost Reduction</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Water Savings</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Time Efficiency</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Coverage Area</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Data Points</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15%</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2x</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1000 acres</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2k+</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Introducing ADaaS: The Future of Farming</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2</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ADaaS: Drones for Agriculture</a:t>
            </a:r>
            <a:endParaRPr lang="en-US" sz="1400" dirty="0"/>
          </a:p>
        </p:txBody>
      </p:sp>
      <p:sp>
        <p:nvSpPr>
          <p:cNvPr id="14" name="Shape 11"/>
          <p:cNvSpPr/>
          <p:nvPr/>
        </p:nvSpPr>
        <p:spPr>
          <a:xfrm>
            <a:off x="731520" y="2828925"/>
            <a:ext cx="3474720" cy="514350"/>
          </a:xfrm>
          <a:prstGeom prst="roundRect">
            <a:avLst>
              <a:gd name="adj" fmla="val 88889"/>
            </a:avLst>
          </a:prstGeom>
          <a:solidFill>
            <a:srgbClr val="E8FFEF"/>
          </a:solidFill>
          <a:ln w="12700">
            <a:solidFill>
              <a:srgbClr val="17A33E"/>
            </a:solidFill>
            <a:prstDash val="solid"/>
          </a:ln>
        </p:spPr>
      </p:sp>
      <p:sp>
        <p:nvSpPr>
          <p:cNvPr id="15" name="Shape 12"/>
          <p:cNvSpPr/>
          <p:nvPr/>
        </p:nvSpPr>
        <p:spPr>
          <a:xfrm>
            <a:off x="594360" y="2880360"/>
            <a:ext cx="411480" cy="411480"/>
          </a:xfrm>
          <a:prstGeom prst="ellipse">
            <a:avLst/>
          </a:prstGeom>
          <a:solidFill>
            <a:srgbClr val="FFFFFF"/>
          </a:solidFill>
          <a:ln w="50800">
            <a:solidFill>
              <a:srgbClr val="FFFFFF"/>
            </a:solidFill>
            <a:prstDash val="solid"/>
          </a:ln>
        </p:spPr>
      </p:sp>
      <p:sp>
        <p:nvSpPr>
          <p:cNvPr id="16" name="Shape 13"/>
          <p:cNvSpPr/>
          <p:nvPr/>
        </p:nvSpPr>
        <p:spPr>
          <a:xfrm>
            <a:off x="640080" y="2931795"/>
            <a:ext cx="320040" cy="308610"/>
          </a:xfrm>
          <a:prstGeom prst="ellipse">
            <a:avLst/>
          </a:prstGeom>
          <a:solidFill>
            <a:srgbClr val="17A33E"/>
          </a:solidFill>
          <a:ln w="50800">
            <a:solidFill>
              <a:srgbClr val="17A33E"/>
            </a:solidFill>
            <a:prstDash val="solid"/>
          </a:ln>
        </p:spPr>
      </p:sp>
      <p:sp>
        <p:nvSpPr>
          <p:cNvPr id="17" name="Text 14"/>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3</a:t>
            </a:r>
            <a:endParaRPr lang="en-US" sz="1400" dirty="0"/>
          </a:p>
        </p:txBody>
      </p:sp>
      <p:sp>
        <p:nvSpPr>
          <p:cNvPr id="18" name="Text 15"/>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ADaaS: Precision Agriculture</a:t>
            </a:r>
            <a:endParaRPr lang="en-US" sz="1400" dirty="0"/>
          </a:p>
        </p:txBody>
      </p:sp>
      <p:sp>
        <p:nvSpPr>
          <p:cNvPr id="19" name="Shape 16"/>
          <p:cNvSpPr/>
          <p:nvPr/>
        </p:nvSpPr>
        <p:spPr>
          <a:xfrm>
            <a:off x="731520" y="3600450"/>
            <a:ext cx="3474720" cy="514350"/>
          </a:xfrm>
          <a:prstGeom prst="roundRect">
            <a:avLst>
              <a:gd name="adj" fmla="val 88889"/>
            </a:avLst>
          </a:prstGeom>
          <a:solidFill>
            <a:srgbClr val="E8FFEF"/>
          </a:solidFill>
          <a:ln w="12700">
            <a:solidFill>
              <a:srgbClr val="17A33E"/>
            </a:solidFill>
            <a:prstDash val="solid"/>
          </a:ln>
        </p:spPr>
      </p:sp>
      <p:sp>
        <p:nvSpPr>
          <p:cNvPr id="20" name="Shape 17"/>
          <p:cNvSpPr/>
          <p:nvPr/>
        </p:nvSpPr>
        <p:spPr>
          <a:xfrm>
            <a:off x="594360" y="3651885"/>
            <a:ext cx="411480" cy="411480"/>
          </a:xfrm>
          <a:prstGeom prst="ellipse">
            <a:avLst/>
          </a:prstGeom>
          <a:solidFill>
            <a:srgbClr val="FFFFFF"/>
          </a:solidFill>
          <a:ln w="50800">
            <a:solidFill>
              <a:srgbClr val="FFFFFF"/>
            </a:solidFill>
            <a:prstDash val="solid"/>
          </a:ln>
        </p:spPr>
      </p:sp>
      <p:sp>
        <p:nvSpPr>
          <p:cNvPr id="21" name="Shape 18"/>
          <p:cNvSpPr/>
          <p:nvPr/>
        </p:nvSpPr>
        <p:spPr>
          <a:xfrm>
            <a:off x="640080" y="3703320"/>
            <a:ext cx="320040" cy="308610"/>
          </a:xfrm>
          <a:prstGeom prst="ellipse">
            <a:avLst/>
          </a:prstGeom>
          <a:solidFill>
            <a:srgbClr val="17A33E"/>
          </a:solidFill>
          <a:ln w="50800">
            <a:solidFill>
              <a:srgbClr val="17A33E"/>
            </a:solidFill>
            <a:prstDash val="solid"/>
          </a:ln>
        </p:spPr>
      </p:sp>
      <p:sp>
        <p:nvSpPr>
          <p:cNvPr id="22" name="Text 19"/>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4</a:t>
            </a:r>
            <a:endParaRPr lang="en-US" sz="1400" dirty="0"/>
          </a:p>
        </p:txBody>
      </p:sp>
      <p:sp>
        <p:nvSpPr>
          <p:cNvPr id="23" name="Text 20"/>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Unlocking Revenue: Flexible Access</a:t>
            </a:r>
            <a:endParaRPr lang="en-US" sz="1400" dirty="0"/>
          </a:p>
        </p:txBody>
      </p:sp>
      <p:sp>
        <p:nvSpPr>
          <p:cNvPr id="24" name="Shape 21"/>
          <p:cNvSpPr/>
          <p:nvPr/>
        </p:nvSpPr>
        <p:spPr>
          <a:xfrm>
            <a:off x="5029200" y="1285875"/>
            <a:ext cx="3474720" cy="514350"/>
          </a:xfrm>
          <a:prstGeom prst="roundRect">
            <a:avLst>
              <a:gd name="adj" fmla="val 88889"/>
            </a:avLst>
          </a:prstGeom>
          <a:solidFill>
            <a:srgbClr val="E8FFEF"/>
          </a:solidFill>
          <a:ln w="12700">
            <a:solidFill>
              <a:srgbClr val="17A33E"/>
            </a:solidFill>
            <a:prstDash val="solid"/>
          </a:ln>
        </p:spPr>
      </p:sp>
      <p:sp>
        <p:nvSpPr>
          <p:cNvPr id="25" name="Shape 22"/>
          <p:cNvSpPr/>
          <p:nvPr/>
        </p:nvSpPr>
        <p:spPr>
          <a:xfrm>
            <a:off x="4873752" y="1337310"/>
            <a:ext cx="411480" cy="411480"/>
          </a:xfrm>
          <a:prstGeom prst="ellipse">
            <a:avLst/>
          </a:prstGeom>
          <a:solidFill>
            <a:srgbClr val="FFFFFF"/>
          </a:solidFill>
          <a:ln w="50800">
            <a:solidFill>
              <a:srgbClr val="FFFFFF"/>
            </a:solidFill>
            <a:prstDash val="solid"/>
          </a:ln>
        </p:spPr>
      </p:sp>
      <p:sp>
        <p:nvSpPr>
          <p:cNvPr id="26" name="Shape 23"/>
          <p:cNvSpPr/>
          <p:nvPr/>
        </p:nvSpPr>
        <p:spPr>
          <a:xfrm>
            <a:off x="4937760" y="1388745"/>
            <a:ext cx="320040" cy="308610"/>
          </a:xfrm>
          <a:prstGeom prst="ellipse">
            <a:avLst/>
          </a:prstGeom>
          <a:solidFill>
            <a:srgbClr val="17A33E"/>
          </a:solidFill>
          <a:ln w="50800">
            <a:solidFill>
              <a:srgbClr val="17A33E"/>
            </a:solidFill>
            <a:prstDash val="solid"/>
          </a:ln>
        </p:spPr>
      </p:sp>
      <p:sp>
        <p:nvSpPr>
          <p:cNvPr id="27" name="Text 2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5</a:t>
            </a:r>
            <a:endParaRPr lang="en-US" sz="1400" dirty="0"/>
          </a:p>
        </p:txBody>
      </p:sp>
      <p:sp>
        <p:nvSpPr>
          <p:cNvPr id="28" name="Text 2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Precision Farming for All</a:t>
            </a:r>
            <a:endParaRPr lang="en-US" sz="1400" dirty="0"/>
          </a:p>
        </p:txBody>
      </p:sp>
      <p:sp>
        <p:nvSpPr>
          <p:cNvPr id="29" name="Shape 26"/>
          <p:cNvSpPr/>
          <p:nvPr/>
        </p:nvSpPr>
        <p:spPr>
          <a:xfrm>
            <a:off x="5029200" y="2057400"/>
            <a:ext cx="3474720" cy="514350"/>
          </a:xfrm>
          <a:prstGeom prst="roundRect">
            <a:avLst>
              <a:gd name="adj" fmla="val 88889"/>
            </a:avLst>
          </a:prstGeom>
          <a:solidFill>
            <a:srgbClr val="E8FFEF"/>
          </a:solidFill>
          <a:ln w="12700">
            <a:solidFill>
              <a:srgbClr val="17A33E"/>
            </a:solidFill>
            <a:prstDash val="solid"/>
          </a:ln>
        </p:spPr>
      </p:sp>
      <p:sp>
        <p:nvSpPr>
          <p:cNvPr id="30" name="Shape 27"/>
          <p:cNvSpPr/>
          <p:nvPr/>
        </p:nvSpPr>
        <p:spPr>
          <a:xfrm>
            <a:off x="4873752" y="2108835"/>
            <a:ext cx="411480" cy="411480"/>
          </a:xfrm>
          <a:prstGeom prst="ellipse">
            <a:avLst/>
          </a:prstGeom>
          <a:solidFill>
            <a:srgbClr val="FFFFFF"/>
          </a:solidFill>
          <a:ln w="50800">
            <a:solidFill>
              <a:srgbClr val="FFFFFF"/>
            </a:solidFill>
            <a:prstDash val="solid"/>
          </a:ln>
        </p:spPr>
      </p:sp>
      <p:sp>
        <p:nvSpPr>
          <p:cNvPr id="31" name="Shape 28"/>
          <p:cNvSpPr/>
          <p:nvPr/>
        </p:nvSpPr>
        <p:spPr>
          <a:xfrm>
            <a:off x="4937760" y="2160270"/>
            <a:ext cx="320040" cy="308610"/>
          </a:xfrm>
          <a:prstGeom prst="ellipse">
            <a:avLst/>
          </a:prstGeom>
          <a:solidFill>
            <a:srgbClr val="17A33E"/>
          </a:solidFill>
          <a:ln w="50800">
            <a:solidFill>
              <a:srgbClr val="17A33E"/>
            </a:solidFill>
            <a:prstDash val="solid"/>
          </a:ln>
        </p:spPr>
      </p:sp>
      <p:sp>
        <p:nvSpPr>
          <p:cNvPr id="32" name="Text 29"/>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6</a:t>
            </a:r>
            <a:endParaRPr lang="en-US" sz="1400" dirty="0"/>
          </a:p>
        </p:txBody>
      </p:sp>
      <p:sp>
        <p:nvSpPr>
          <p:cNvPr id="33" name="Text 30"/>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The ADaaS Advantage: Benefits Unveiled</a:t>
            </a:r>
            <a:endParaRPr lang="en-US" sz="1400" dirty="0"/>
          </a:p>
        </p:txBody>
      </p:sp>
      <p:sp>
        <p:nvSpPr>
          <p:cNvPr id="34" name="Shape 31"/>
          <p:cNvSpPr/>
          <p:nvPr/>
        </p:nvSpPr>
        <p:spPr>
          <a:xfrm>
            <a:off x="5029200" y="2828925"/>
            <a:ext cx="3474720" cy="514350"/>
          </a:xfrm>
          <a:prstGeom prst="roundRect">
            <a:avLst>
              <a:gd name="adj" fmla="val 88889"/>
            </a:avLst>
          </a:prstGeom>
          <a:solidFill>
            <a:srgbClr val="E8FFEF"/>
          </a:solidFill>
          <a:ln w="12700">
            <a:solidFill>
              <a:srgbClr val="17A33E"/>
            </a:solidFill>
            <a:prstDash val="solid"/>
          </a:ln>
        </p:spPr>
      </p:sp>
      <p:sp>
        <p:nvSpPr>
          <p:cNvPr id="35" name="Shape 32"/>
          <p:cNvSpPr/>
          <p:nvPr/>
        </p:nvSpPr>
        <p:spPr>
          <a:xfrm>
            <a:off x="4873752" y="2880360"/>
            <a:ext cx="411480" cy="411480"/>
          </a:xfrm>
          <a:prstGeom prst="ellipse">
            <a:avLst/>
          </a:prstGeom>
          <a:solidFill>
            <a:srgbClr val="FFFFFF"/>
          </a:solidFill>
          <a:ln w="50800">
            <a:solidFill>
              <a:srgbClr val="FFFFFF"/>
            </a:solidFill>
            <a:prstDash val="solid"/>
          </a:ln>
        </p:spPr>
      </p:sp>
      <p:sp>
        <p:nvSpPr>
          <p:cNvPr id="36" name="Shape 33"/>
          <p:cNvSpPr/>
          <p:nvPr/>
        </p:nvSpPr>
        <p:spPr>
          <a:xfrm>
            <a:off x="4937760" y="2931795"/>
            <a:ext cx="320040" cy="308610"/>
          </a:xfrm>
          <a:prstGeom prst="ellipse">
            <a:avLst/>
          </a:prstGeom>
          <a:solidFill>
            <a:srgbClr val="17A33E"/>
          </a:solidFill>
          <a:ln w="50800">
            <a:solidFill>
              <a:srgbClr val="17A33E"/>
            </a:solidFill>
            <a:prstDash val="solid"/>
          </a:ln>
        </p:spPr>
      </p:sp>
      <p:sp>
        <p:nvSpPr>
          <p:cNvPr id="37" name="Text 34"/>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7</a:t>
            </a:r>
            <a:endParaRPr lang="en-US" sz="1400" dirty="0"/>
          </a:p>
        </p:txBody>
      </p:sp>
      <p:sp>
        <p:nvSpPr>
          <p:cNvPr id="38" name="Text 35"/>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Unlock ADaaS Potential</a:t>
            </a:r>
            <a:endParaRPr lang="en-US" sz="1400" dirty="0"/>
          </a:p>
        </p:txBody>
      </p:sp>
      <p:sp>
        <p:nvSpPr>
          <p:cNvPr id="39" name="Shape 36"/>
          <p:cNvSpPr/>
          <p:nvPr/>
        </p:nvSpPr>
        <p:spPr>
          <a:xfrm>
            <a:off x="5029200" y="3600450"/>
            <a:ext cx="3474720" cy="514350"/>
          </a:xfrm>
          <a:prstGeom prst="roundRect">
            <a:avLst>
              <a:gd name="adj" fmla="val 88889"/>
            </a:avLst>
          </a:prstGeom>
          <a:solidFill>
            <a:srgbClr val="E8FFEF"/>
          </a:solidFill>
          <a:ln w="12700">
            <a:solidFill>
              <a:srgbClr val="17A33E"/>
            </a:solidFill>
            <a:prstDash val="solid"/>
          </a:ln>
        </p:spPr>
      </p:sp>
      <p:sp>
        <p:nvSpPr>
          <p:cNvPr id="40" name="Shape 37"/>
          <p:cNvSpPr/>
          <p:nvPr/>
        </p:nvSpPr>
        <p:spPr>
          <a:xfrm>
            <a:off x="4873752" y="3651885"/>
            <a:ext cx="411480" cy="411480"/>
          </a:xfrm>
          <a:prstGeom prst="ellipse">
            <a:avLst/>
          </a:prstGeom>
          <a:solidFill>
            <a:srgbClr val="FFFFFF"/>
          </a:solidFill>
          <a:ln w="50800">
            <a:solidFill>
              <a:srgbClr val="FFFFFF"/>
            </a:solidFill>
            <a:prstDash val="solid"/>
          </a:ln>
        </p:spPr>
      </p:sp>
      <p:sp>
        <p:nvSpPr>
          <p:cNvPr id="41" name="Shape 38"/>
          <p:cNvSpPr/>
          <p:nvPr/>
        </p:nvSpPr>
        <p:spPr>
          <a:xfrm>
            <a:off x="4937760" y="3703320"/>
            <a:ext cx="320040" cy="308610"/>
          </a:xfrm>
          <a:prstGeom prst="ellipse">
            <a:avLst/>
          </a:prstGeom>
          <a:solidFill>
            <a:srgbClr val="17A33E"/>
          </a:solidFill>
          <a:ln w="50800">
            <a:solidFill>
              <a:srgbClr val="17A33E"/>
            </a:solidFill>
            <a:prstDash val="solid"/>
          </a:ln>
        </p:spPr>
      </p:sp>
      <p:sp>
        <p:nvSpPr>
          <p:cNvPr id="42" name="Text 39"/>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8</a:t>
            </a:r>
            <a:endParaRPr lang="en-US" sz="1400" dirty="0"/>
          </a:p>
        </p:txBody>
      </p:sp>
      <p:sp>
        <p:nvSpPr>
          <p:cNvPr id="43" name="Text 40"/>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Drone Farming: Level Up</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9</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ADaaS Peak Performance Timeline</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ADaaS: Sustainable Agriculture</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Introducing ADaaS: The Future of Farming</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Field Coverage</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Cost Reduction</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Efficiency Boost</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Data Points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Time Saved</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Yield Increase</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15%</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2x</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50k</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30%</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10%</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ADaaS: Drones for Agriculture</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Agri Drone-as-a-Service (ADaaS) offers farmers drone technology without upfront investment or specialized expertise.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Farmers rent drone services, gaining access to cutting-edge tools without ownership burdens or maintenance costs.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Precision crop spraying minimizes chemical usage, improves efficiency, and reduces environmental impact on farms.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Drones create high-resolution maps, providing valuable insights into field conditions and resource allocation needs.</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ADaaS: Precision Agriculture</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Spray Accuracy</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Mapping Resolution</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Health Detection</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Cost Savings</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98%</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2cm</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95%</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20%</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Unlocking Revenue: Flexible Access</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Pay-Per-Use Users</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Subscription Growth</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Avg. Subscription Value</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Pay-per-use Revenue</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Total Monthly Revenue</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Customer Retention</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2.5k</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15%</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99$</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50k$</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250k$</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92%</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Precision Farming for All</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Cost Reduction</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Yield Increase</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Water Savings</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Input Optimization</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Farmer Reach</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Data Points</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30%</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15%</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5k+</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2M</a:t>
            </a:r>
            <a:endParaRPr 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The ADaaS Advantage: Benefits Unveiled</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ADaaS significantly reduces operational costs by optimizing processes and minimizing manual intervention, leading to higher profitability.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Improved data analysis and automated decision-making drive increased yields and better product outcomes, boosting overall efficiency.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ADaaS enables smarter allocation and utilization of resources, minimizing waste and maximizing productivity across all departments.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By optimizing processes and reducing waste, ADaaS promotes environmentally sustainable practices and reduces the carbon footprint.</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2025-04-22T09:02:44Z</dcterms:created>
  <dcterms:modified xsi:type="dcterms:W3CDTF">2025-04-22T09:02:44Z</dcterms:modified>
</cp:coreProperties>
</file>