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image" Target="../media/image-10-2.png"/><Relationship Id="rId3" Type="http://schemas.openxmlformats.org/officeDocument/2006/relationships/image" Target="../media/image-10-2.png"/><Relationship Id="rId4" Type="http://schemas.openxmlformats.org/officeDocument/2006/relationships/image" Target="../media/image-10-2.png"/><Relationship Id="rId5" Type="http://schemas.openxmlformats.org/officeDocument/2006/relationships/image" Target="../media/image-10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image" Target="../media/image-11-2.png"/><Relationship Id="rId3" Type="http://schemas.openxmlformats.org/officeDocument/2006/relationships/image" Target="../media/image-11-2.png"/><Relationship Id="rId4" Type="http://schemas.openxmlformats.org/officeDocument/2006/relationships/image" Target="../media/image-11-2.png"/><Relationship Id="rId5" Type="http://schemas.openxmlformats.org/officeDocument/2006/relationships/image" Target="../media/image-11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image" Target="../media/image-12-2.png"/><Relationship Id="rId3" Type="http://schemas.openxmlformats.org/officeDocument/2006/relationships/image" Target="../media/image-12-2.png"/><Relationship Id="rId4" Type="http://schemas.openxmlformats.org/officeDocument/2006/relationships/image" Target="../media/image-12-2.png"/><Relationship Id="rId5" Type="http://schemas.openxmlformats.org/officeDocument/2006/relationships/image" Target="../media/image-12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image" Target="../media/image-13-2.png"/><Relationship Id="rId3" Type="http://schemas.openxmlformats.org/officeDocument/2006/relationships/image" Target="../media/image-13-2.png"/><Relationship Id="rId4" Type="http://schemas.openxmlformats.org/officeDocument/2006/relationships/image" Target="../media/image-13-2.png"/><Relationship Id="rId5" Type="http://schemas.openxmlformats.org/officeDocument/2006/relationships/image" Target="../media/image-13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2.png"/><Relationship Id="rId7" Type="http://schemas.openxmlformats.org/officeDocument/2006/relationships/image" Target="../media/image-2-2.png"/><Relationship Id="rId8" Type="http://schemas.openxmlformats.org/officeDocument/2006/relationships/image" Target="../media/image-2-2.png"/><Relationship Id="rId9" Type="http://schemas.openxmlformats.org/officeDocument/2006/relationships/image" Target="../media/image-2-2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image" Target="../media/image-3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34747262/pexels-photo-34747262.jpeg?auto=compress&amp;cs=tinysrgb&amp;fit=crop&amp;h=1200&amp;w=800" TargetMode="External"/><Relationship Id="rId1" Type="http://schemas.openxmlformats.org/officeDocument/2006/relationships/image" Target="../media/Slide-4-image-1.png"/><Relationship Id="rId2" Type="http://schemas.openxmlformats.org/officeDocument/2006/relationships/image" Target="../media/image-4-2.jpe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image" Target="../media/image-6-2.png"/><Relationship Id="rId3" Type="http://schemas.openxmlformats.org/officeDocument/2006/relationships/image" Target="../media/image-6-2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image" Target="../media/image-7-2.png"/><Relationship Id="rId3" Type="http://schemas.openxmlformats.org/officeDocument/2006/relationships/image" Target="../media/image-7-2.png"/><Relationship Id="rId4" Type="http://schemas.openxmlformats.org/officeDocument/2006/relationships/image" Target="../media/image-7-2.png"/><Relationship Id="rId5" Type="http://schemas.openxmlformats.org/officeDocument/2006/relationships/image" Target="../media/image-7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34747262/pexels-photo-34747262.jpeg?auto=compress&amp;cs=tinysrgb&amp;fit=crop&amp;h=1200&amp;w=800" TargetMode="External"/><Relationship Id="rId1" Type="http://schemas.openxmlformats.org/officeDocument/2006/relationships/image" Target="../media/Slide-8-image-1.png"/><Relationship Id="rId2" Type="http://schemas.openxmlformats.org/officeDocument/2006/relationships/image" Target="../media/image-8-2.jpe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image" Target="../media/image-9-2.png"/><Relationship Id="rId3" Type="http://schemas.openxmlformats.org/officeDocument/2006/relationships/image" Target="../media/image-9-2.png"/><Relationship Id="rId4" Type="http://schemas.openxmlformats.org/officeDocument/2006/relationships/image" Target="../media/image-9-2.png"/><Relationship Id="rId5" Type="http://schemas.openxmlformats.org/officeDocument/2006/relationships/image" Target="../media/image-9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0" y="1800225"/>
            <a:ext cx="5486400" cy="10287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HMP Pathway: Pentose Phosphate Pathway Deep Dive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0" y="2983230"/>
            <a:ext cx="36576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Understanding Glucose Oxidation, NADPH Production, and Clinical Significance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6578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NADPH in Bioenergetics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48640" y="133731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NADPH Yield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48640" y="221170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Per G6P Molecule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30861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ATP Production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48640" y="396049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Reducing Equivalents</a:t>
            </a:r>
            <a:endParaRPr lang="en-US" sz="1500" dirty="0"/>
          </a:p>
        </p:txBody>
      </p:sp>
      <p:pic>
        <p:nvPicPr>
          <p:cNvPr id="7" name="Image 0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260158"/>
            <a:ext cx="1371600" cy="411480"/>
          </a:xfrm>
          <a:prstGeom prst="rect">
            <a:avLst/>
          </a:prstGeom>
        </p:spPr>
      </p:pic>
      <p:pic>
        <p:nvPicPr>
          <p:cNvPr id="8" name="Image 1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0" y="2134553"/>
            <a:ext cx="1371600" cy="411480"/>
          </a:xfrm>
          <a:prstGeom prst="rect">
            <a:avLst/>
          </a:prstGeom>
        </p:spPr>
      </p:pic>
      <p:pic>
        <p:nvPicPr>
          <p:cNvPr id="9" name="Image 2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2320" y="3008948"/>
            <a:ext cx="1371600" cy="411480"/>
          </a:xfrm>
          <a:prstGeom prst="rect">
            <a:avLst/>
          </a:prstGeom>
        </p:spPr>
      </p:pic>
      <p:pic>
        <p:nvPicPr>
          <p:cNvPr id="10" name="Image 3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3883343"/>
            <a:ext cx="1371600" cy="41148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7132320" y="126015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</a:t>
            </a:r>
            <a:endParaRPr lang="en-US" sz="1500" dirty="0"/>
          </a:p>
        </p:txBody>
      </p:sp>
      <p:sp>
        <p:nvSpPr>
          <p:cNvPr id="12" name="Text 6"/>
          <p:cNvSpPr/>
          <p:nvPr/>
        </p:nvSpPr>
        <p:spPr>
          <a:xfrm>
            <a:off x="7132320" y="213455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</a:t>
            </a:r>
            <a:endParaRPr lang="en-US" sz="1500" dirty="0"/>
          </a:p>
        </p:txBody>
      </p:sp>
      <p:sp>
        <p:nvSpPr>
          <p:cNvPr id="13" name="Text 7"/>
          <p:cNvSpPr/>
          <p:nvPr/>
        </p:nvSpPr>
        <p:spPr>
          <a:xfrm>
            <a:off x="7132320" y="300894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7132320" y="388334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 units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68655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NADPH: Vital Cellular Powerhouse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657600" cy="12858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1.Fatty Acid Synthesis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82296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NADPH provides essential reducing power for fatty acid synthesis, enabling the creation of lipids vital for cell membranes and energy storage processes.</a:t>
            </a:r>
            <a:endParaRPr lang="en-US" sz="900" dirty="0"/>
          </a:p>
        </p:txBody>
      </p:sp>
      <p:pic>
        <p:nvPicPr>
          <p:cNvPr id="6" name="Image 1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40180"/>
            <a:ext cx="3657600" cy="12858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66344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2.Cholesterol Production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466344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NADPH is crucial for cholesterol biosynthesis, supplying electrons needed for the mevalonate pathway and production of steroid hormones.</a:t>
            </a:r>
            <a:endParaRPr lang="en-US" sz="900" dirty="0"/>
          </a:p>
        </p:txBody>
      </p:sp>
      <p:pic>
        <p:nvPicPr>
          <p:cNvPr id="9" name="Image 2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086100"/>
            <a:ext cx="3657600" cy="128587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3.Detoxification Processes</a:t>
            </a:r>
            <a:endParaRPr lang="en-US" sz="1500" dirty="0"/>
          </a:p>
        </p:txBody>
      </p:sp>
      <p:sp>
        <p:nvSpPr>
          <p:cNvPr id="11" name="Text 6"/>
          <p:cNvSpPr/>
          <p:nvPr/>
        </p:nvSpPr>
        <p:spPr>
          <a:xfrm>
            <a:off x="82296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 detoxification, NADPH supports cytochrome P450 enzymes to metabolize toxins and drugs, protecting cells from harmful oxidative stress.</a:t>
            </a:r>
            <a:endParaRPr lang="en-US" sz="900" dirty="0"/>
          </a:p>
        </p:txBody>
      </p:sp>
      <p:pic>
        <p:nvPicPr>
          <p:cNvPr id="12" name="Image 3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086100"/>
            <a:ext cx="3657600" cy="1285875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66344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4.Antioxidant Defense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466344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NADPH regenerates antioxidants like glutathione, neutralizing reactive oxygen species and preventing cellular damage from oxidative stress.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6578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G6PD Deficiency Impact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48640" y="133731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Global Prevalence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48640" y="221170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Affected Populations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30861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Hemolytic Episodes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48640" y="396049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Enzyme Deficiency</a:t>
            </a:r>
            <a:endParaRPr lang="en-US" sz="1500" dirty="0"/>
          </a:p>
        </p:txBody>
      </p:sp>
      <p:pic>
        <p:nvPicPr>
          <p:cNvPr id="7" name="Image 0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260158"/>
            <a:ext cx="1371600" cy="411480"/>
          </a:xfrm>
          <a:prstGeom prst="rect">
            <a:avLst/>
          </a:prstGeom>
        </p:spPr>
      </p:pic>
      <p:pic>
        <p:nvPicPr>
          <p:cNvPr id="8" name="Image 1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0" y="2134553"/>
            <a:ext cx="1371600" cy="411480"/>
          </a:xfrm>
          <a:prstGeom prst="rect">
            <a:avLst/>
          </a:prstGeom>
        </p:spPr>
      </p:pic>
      <p:pic>
        <p:nvPicPr>
          <p:cNvPr id="9" name="Image 2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2320" y="3008948"/>
            <a:ext cx="1371600" cy="411480"/>
          </a:xfrm>
          <a:prstGeom prst="rect">
            <a:avLst/>
          </a:prstGeom>
        </p:spPr>
      </p:pic>
      <p:pic>
        <p:nvPicPr>
          <p:cNvPr id="10" name="Image 3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3883343"/>
            <a:ext cx="1371600" cy="41148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7132320" y="126015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400 million</a:t>
            </a:r>
            <a:endParaRPr lang="en-US" sz="1500" dirty="0"/>
          </a:p>
        </p:txBody>
      </p:sp>
      <p:sp>
        <p:nvSpPr>
          <p:cNvPr id="12" name="Text 6"/>
          <p:cNvSpPr/>
          <p:nvPr/>
        </p:nvSpPr>
        <p:spPr>
          <a:xfrm>
            <a:off x="7132320" y="213455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8%</a:t>
            </a:r>
            <a:endParaRPr lang="en-US" sz="1500" dirty="0"/>
          </a:p>
        </p:txBody>
      </p:sp>
      <p:sp>
        <p:nvSpPr>
          <p:cNvPr id="13" name="Text 7"/>
          <p:cNvSpPr/>
          <p:nvPr/>
        </p:nvSpPr>
        <p:spPr>
          <a:xfrm>
            <a:off x="7132320" y="300894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50%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7132320" y="388334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90% reduction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68655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Metabolic Essentials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657600" cy="12858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1.Key Takeaways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82296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Highlight the core elements of the pentose phosphate pathway, including NADPH production, ribose synthesis, and their roles in cellular metabolism and health.</a:t>
            </a:r>
            <a:endParaRPr lang="en-US" sz="900" dirty="0"/>
          </a:p>
        </p:txBody>
      </p:sp>
      <p:pic>
        <p:nvPicPr>
          <p:cNvPr id="6" name="Image 1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40180"/>
            <a:ext cx="3657600" cy="12858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66344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2.NADPH Pathway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466344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oxidative phase generates NADPH for reductive biosynthesis and antioxidant defense, crucial for protecting cells from oxidative stress and supporting lipid synthesis.</a:t>
            </a:r>
            <a:endParaRPr lang="en-US" sz="900" dirty="0"/>
          </a:p>
        </p:txBody>
      </p:sp>
      <p:pic>
        <p:nvPicPr>
          <p:cNvPr id="9" name="Image 2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086100"/>
            <a:ext cx="3657600" cy="128587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3.Ribose Synthesis</a:t>
            </a:r>
            <a:endParaRPr lang="en-US" sz="1500" dirty="0"/>
          </a:p>
        </p:txBody>
      </p:sp>
      <p:sp>
        <p:nvSpPr>
          <p:cNvPr id="11" name="Text 6"/>
          <p:cNvSpPr/>
          <p:nvPr/>
        </p:nvSpPr>
        <p:spPr>
          <a:xfrm>
            <a:off x="82296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non-oxidative phase produces ribose-5-phosphate, essential for nucleotide formation and DNA/RNA synthesis, driving cellular growth and replication.</a:t>
            </a:r>
            <a:endParaRPr lang="en-US" sz="900" dirty="0"/>
          </a:p>
        </p:txBody>
      </p:sp>
      <p:pic>
        <p:nvPicPr>
          <p:cNvPr id="12" name="Image 3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086100"/>
            <a:ext cx="3657600" cy="1285875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66344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4.Clinical Relevance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466344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Enzyme deficiencies like G6PD lead to hemolytic anemia by impairing NADPH production, increasing vulnerability to oxidative damage in red blood cells.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76072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the HMP Pathway Essentials</a:t>
            </a:r>
            <a:endParaRPr lang="en-US" sz="1400" dirty="0"/>
          </a:p>
        </p:txBody>
      </p:sp>
      <p:pic>
        <p:nvPicPr>
          <p:cNvPr id="7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Unveiling the HMP Pathway</a:t>
            </a:r>
            <a:endParaRPr lang="en-US" sz="1400" dirty="0"/>
          </a:p>
        </p:txBody>
      </p:sp>
      <p:pic>
        <p:nvPicPr>
          <p:cNvPr id="11" name="Image 2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828925"/>
            <a:ext cx="3474720" cy="514350"/>
          </a:xfrm>
          <a:prstGeom prst="rect">
            <a:avLst/>
          </a:prstGeom>
        </p:spPr>
      </p:pic>
      <p:sp>
        <p:nvSpPr>
          <p:cNvPr id="12" name="Shape 7"/>
          <p:cNvSpPr/>
          <p:nvPr/>
        </p:nvSpPr>
        <p:spPr>
          <a:xfrm>
            <a:off x="64008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3" name="Text 8"/>
          <p:cNvSpPr/>
          <p:nvPr/>
        </p:nvSpPr>
        <p:spPr>
          <a:xfrm>
            <a:off x="576072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9"/>
          <p:cNvSpPr/>
          <p:nvPr/>
        </p:nvSpPr>
        <p:spPr>
          <a:xfrm>
            <a:off x="109728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Pentose Pathway Essentials</a:t>
            </a:r>
            <a:endParaRPr lang="en-US" sz="1400" dirty="0"/>
          </a:p>
        </p:txBody>
      </p:sp>
      <p:pic>
        <p:nvPicPr>
          <p:cNvPr id="15" name="Image 3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600450"/>
            <a:ext cx="3474720" cy="514350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64008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7" name="Text 11"/>
          <p:cNvSpPr/>
          <p:nvPr/>
        </p:nvSpPr>
        <p:spPr>
          <a:xfrm>
            <a:off x="576072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</a:t>
            </a:r>
            <a:endParaRPr lang="en-US" sz="1400" dirty="0"/>
          </a:p>
        </p:txBody>
      </p:sp>
      <p:sp>
        <p:nvSpPr>
          <p:cNvPr id="18" name="Text 12"/>
          <p:cNvSpPr/>
          <p:nvPr/>
        </p:nvSpPr>
        <p:spPr>
          <a:xfrm>
            <a:off x="109728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Vital Cellular Habitats</a:t>
            </a:r>
            <a:endParaRPr lang="en-US" sz="1400" dirty="0"/>
          </a:p>
        </p:txBody>
      </p:sp>
      <p:pic>
        <p:nvPicPr>
          <p:cNvPr id="19" name="Image 4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1285875"/>
            <a:ext cx="3474720" cy="514350"/>
          </a:xfrm>
          <a:prstGeom prst="rect">
            <a:avLst/>
          </a:prstGeom>
        </p:spPr>
      </p:pic>
      <p:sp>
        <p:nvSpPr>
          <p:cNvPr id="20" name="Shape 13"/>
          <p:cNvSpPr/>
          <p:nvPr/>
        </p:nvSpPr>
        <p:spPr>
          <a:xfrm>
            <a:off x="493776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1" name="Text 14"/>
          <p:cNvSpPr/>
          <p:nvPr/>
        </p:nvSpPr>
        <p:spPr>
          <a:xfrm>
            <a:off x="4892040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</a:t>
            </a:r>
            <a:endParaRPr lang="en-US" sz="1400" dirty="0"/>
          </a:p>
        </p:txBody>
      </p:sp>
      <p:sp>
        <p:nvSpPr>
          <p:cNvPr id="22" name="Text 15"/>
          <p:cNvSpPr/>
          <p:nvPr/>
        </p:nvSpPr>
        <p:spPr>
          <a:xfrm>
            <a:off x="539496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Unveiling the Oxidative Phase</a:t>
            </a:r>
            <a:endParaRPr lang="en-US" sz="1400" dirty="0"/>
          </a:p>
        </p:txBody>
      </p:sp>
      <p:pic>
        <p:nvPicPr>
          <p:cNvPr id="23" name="Image 5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0" y="2057400"/>
            <a:ext cx="3474720" cy="514350"/>
          </a:xfrm>
          <a:prstGeom prst="rect">
            <a:avLst/>
          </a:prstGeom>
        </p:spPr>
      </p:pic>
      <p:sp>
        <p:nvSpPr>
          <p:cNvPr id="24" name="Shape 16"/>
          <p:cNvSpPr/>
          <p:nvPr/>
        </p:nvSpPr>
        <p:spPr>
          <a:xfrm>
            <a:off x="493776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5" name="Text 17"/>
          <p:cNvSpPr/>
          <p:nvPr/>
        </p:nvSpPr>
        <p:spPr>
          <a:xfrm>
            <a:off x="4892040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6</a:t>
            </a:r>
            <a:endParaRPr lang="en-US" sz="1400" dirty="0"/>
          </a:p>
        </p:txBody>
      </p:sp>
      <p:sp>
        <p:nvSpPr>
          <p:cNvPr id="26" name="Text 18"/>
          <p:cNvSpPr/>
          <p:nvPr/>
        </p:nvSpPr>
        <p:spPr>
          <a:xfrm>
            <a:off x="539496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the Non-Oxidative Phase</a:t>
            </a:r>
            <a:endParaRPr lang="en-US" sz="1400" dirty="0"/>
          </a:p>
        </p:txBody>
      </p:sp>
      <p:pic>
        <p:nvPicPr>
          <p:cNvPr id="27" name="Image 6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0" y="2828925"/>
            <a:ext cx="3474720" cy="514350"/>
          </a:xfrm>
          <a:prstGeom prst="rect">
            <a:avLst/>
          </a:prstGeom>
        </p:spPr>
      </p:pic>
      <p:sp>
        <p:nvSpPr>
          <p:cNvPr id="28" name="Shape 19"/>
          <p:cNvSpPr/>
          <p:nvPr/>
        </p:nvSpPr>
        <p:spPr>
          <a:xfrm>
            <a:off x="493776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9" name="Text 20"/>
          <p:cNvSpPr/>
          <p:nvPr/>
        </p:nvSpPr>
        <p:spPr>
          <a:xfrm>
            <a:off x="4892040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7</a:t>
            </a:r>
            <a:endParaRPr lang="en-US" sz="1400" dirty="0"/>
          </a:p>
        </p:txBody>
      </p:sp>
      <p:sp>
        <p:nvSpPr>
          <p:cNvPr id="30" name="Text 21"/>
          <p:cNvSpPr/>
          <p:nvPr/>
        </p:nvSpPr>
        <p:spPr>
          <a:xfrm>
            <a:off x="539496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NADPH in Bioenergetics</a:t>
            </a:r>
            <a:endParaRPr lang="en-US" sz="1400" dirty="0"/>
          </a:p>
        </p:txBody>
      </p:sp>
      <p:pic>
        <p:nvPicPr>
          <p:cNvPr id="31" name="Image 7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200" y="3600450"/>
            <a:ext cx="3474720" cy="514350"/>
          </a:xfrm>
          <a:prstGeom prst="rect">
            <a:avLst/>
          </a:prstGeom>
        </p:spPr>
      </p:pic>
      <p:sp>
        <p:nvSpPr>
          <p:cNvPr id="32" name="Shape 22"/>
          <p:cNvSpPr/>
          <p:nvPr/>
        </p:nvSpPr>
        <p:spPr>
          <a:xfrm>
            <a:off x="493776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33" name="Text 23"/>
          <p:cNvSpPr/>
          <p:nvPr/>
        </p:nvSpPr>
        <p:spPr>
          <a:xfrm>
            <a:off x="4892040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8</a:t>
            </a:r>
            <a:endParaRPr lang="en-US" sz="1400" dirty="0"/>
          </a:p>
        </p:txBody>
      </p:sp>
      <p:sp>
        <p:nvSpPr>
          <p:cNvPr id="34" name="Text 24"/>
          <p:cNvSpPr/>
          <p:nvPr/>
        </p:nvSpPr>
        <p:spPr>
          <a:xfrm>
            <a:off x="539496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NADPH: Vital Cellular Powerhouse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G6PD Deficiency Impact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5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Metabolic Essentials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0287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the HMP Pathway Essentials</a:t>
            </a:r>
            <a:endParaRPr lang="en-US" sz="2300" dirty="0"/>
          </a:p>
        </p:txBody>
      </p:sp>
      <p:pic>
        <p:nvPicPr>
          <p:cNvPr id="3" name="Image 0" descr="https://images.pexels.com/photos/34747262/pexels-photo-34747262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035040" y="3703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548640" y="1543050"/>
            <a:ext cx="50292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HMP Pathway is a metabolic process also called Pentose Phosphate Pathway or Hexose Monophosphate Shunt, essential for cellular energy and biosynthesis needs.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This pathway is referred to as Hexose Monophosphate Shunt, emphasizing its role in glucose metabolism and alternative energy pathways in cells.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NADPH production in HMP Pathway provides reducing power for antioxidant defense and fatty acid synthesis, crucial for cellular protection and growth.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Ribose-5-Phosphate, a key product, serves as a precursor for nucleotide synthesis, supporting DNA, RNA, and overall genetic material production.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Unveiling the HMP Pathway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7772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HMP pathway serves as an alternative glucose oxidation route, distinct from glycolysis, with two key phases for metabolic needs.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 the oxidative phase, glucose-6-phosphate is converted to ribulose-5-phosphate, producing NADPH and CO2 for cellular processes.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non-oxidative phase rearranges sugar phosphates, interconverting molecules to generate precursors for nucleotide synthesis and glycolysis.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HMP is crucial for providing NADPH, essential for antioxidant defense and fatty acid synthesis in various biological systems.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65785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Pentose Pathway Essentials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proscons-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566160" cy="2931795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presentation-templates-data/custom3/proscons-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1440180"/>
            <a:ext cx="3566160" cy="2931795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822960" y="1543050"/>
            <a:ext cx="2743200" cy="48863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Key Benefits</a:t>
            </a:r>
            <a:endParaRPr lang="en-US" sz="1500" dirty="0"/>
          </a:p>
        </p:txBody>
      </p:sp>
      <p:sp>
        <p:nvSpPr>
          <p:cNvPr id="6" name="Shape 2"/>
          <p:cNvSpPr/>
          <p:nvPr/>
        </p:nvSpPr>
        <p:spPr>
          <a:xfrm>
            <a:off x="3749040" y="1568768"/>
            <a:ext cx="365760" cy="360045"/>
          </a:xfrm>
          <a:prstGeom prst="ellipse">
            <a:avLst/>
          </a:prstGeom>
          <a:solidFill>
            <a:srgbClr val="0A9C85"/>
          </a:solidFill>
          <a:ln w="12700">
            <a:solidFill>
              <a:srgbClr val="0A9C85"/>
            </a:solidFill>
            <a:prstDash val="solid"/>
          </a:ln>
        </p:spPr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0" y="1625346"/>
            <a:ext cx="182880" cy="205740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4754880" y="1543050"/>
            <a:ext cx="2743200" cy="48863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Potential Drawbacks</a:t>
            </a:r>
            <a:endParaRPr lang="en-US" sz="1500" dirty="0"/>
          </a:p>
        </p:txBody>
      </p:sp>
      <p:sp>
        <p:nvSpPr>
          <p:cNvPr id="9" name="Shape 4"/>
          <p:cNvSpPr/>
          <p:nvPr/>
        </p:nvSpPr>
        <p:spPr>
          <a:xfrm>
            <a:off x="7680960" y="1568768"/>
            <a:ext cx="365760" cy="360045"/>
          </a:xfrm>
          <a:prstGeom prst="ellipse">
            <a:avLst/>
          </a:prstGeom>
          <a:solidFill>
            <a:srgbClr val="DA2828"/>
          </a:solidFill>
          <a:ln w="12700">
            <a:solidFill>
              <a:srgbClr val="DA2828"/>
            </a:solidFill>
            <a:prstDash val="solid"/>
          </a:ln>
        </p:spPr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1640777"/>
            <a:ext cx="182880" cy="20574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868680" y="2160270"/>
            <a:ext cx="3200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NADPH production provides reducing power for biosynthesis, supporting fatty acid and steroid synthesis to enhance cell growth and repair.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Ribose-5-phosphate enables nucleotide synthesis, essential for DNA and RNA formation, facilitating genetic replication and transcription processes.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Glycolysis intermediates from the pathway offer flexible energy sources, allowing cells to adapt to varying metabolic demands efficiently.</a:t>
            </a:r>
            <a:endParaRPr lang="en-US" sz="800" dirty="0"/>
          </a:p>
        </p:txBody>
      </p:sp>
      <p:sp>
        <p:nvSpPr>
          <p:cNvPr id="12" name="Text 6"/>
          <p:cNvSpPr/>
          <p:nvPr/>
        </p:nvSpPr>
        <p:spPr>
          <a:xfrm>
            <a:off x="4800600" y="2160270"/>
            <a:ext cx="3200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Excess NADPH can disrupt redox homeostasis, potentially leading to oxidative damage or cellular stress in unregulated conditions.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Diversion to ribose-5-phosphate may reduce glycolytic flux, limiting ATP production and energy availability during high-demand states.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Overproduction of glycolysis intermediates might cause metabolic imbalances, resulting in inefficient energy use or accumulation of byproducts.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68655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Vital Cellular Habitats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657600" cy="12858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1.Liver Cytoplasm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82296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Occurs in the cytoplasm of liver cells, essential for metabolism and detoxification processes in the human body.</a:t>
            </a:r>
            <a:endParaRPr lang="en-US" sz="900" dirty="0"/>
          </a:p>
        </p:txBody>
      </p:sp>
      <p:pic>
        <p:nvPicPr>
          <p:cNvPr id="6" name="Image 1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40180"/>
            <a:ext cx="3657600" cy="12858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66344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2.Adipose Tissue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466344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Found in the cytoplasm of adipose tissue, aiding in energy storage, fat metabolism, and insulation functions.</a:t>
            </a:r>
            <a:endParaRPr lang="en-US" sz="900" dirty="0"/>
          </a:p>
        </p:txBody>
      </p:sp>
      <p:pic>
        <p:nvPicPr>
          <p:cNvPr id="9" name="Image 2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086100"/>
            <a:ext cx="3657600" cy="128587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3.Mammary Gland</a:t>
            </a:r>
            <a:endParaRPr lang="en-US" sz="1500" dirty="0"/>
          </a:p>
        </p:txBody>
      </p:sp>
      <p:sp>
        <p:nvSpPr>
          <p:cNvPr id="11" name="Text 6"/>
          <p:cNvSpPr/>
          <p:nvPr/>
        </p:nvSpPr>
        <p:spPr>
          <a:xfrm>
            <a:off x="82296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Present in the cytoplasm of mammary glands, supporting lactation, milk production, and nutrient delivery.</a:t>
            </a:r>
            <a:endParaRPr lang="en-US" sz="900" dirty="0"/>
          </a:p>
        </p:txBody>
      </p:sp>
      <p:pic>
        <p:nvPicPr>
          <p:cNvPr id="12" name="Image 3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086100"/>
            <a:ext cx="3657600" cy="1285875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66344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4.Adrenal Cortex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466344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Takes place in the cytoplasm of the adrenal cortex, involved in hormone synthesis and stress response mechanisms.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0287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Unveiling the Oxidative Phase</a:t>
            </a:r>
            <a:endParaRPr lang="en-US" sz="2300" dirty="0"/>
          </a:p>
        </p:txBody>
      </p:sp>
      <p:pic>
        <p:nvPicPr>
          <p:cNvPr id="3" name="Image 0" descr="https://images.pexels.com/photos/34747262/pexels-photo-34747262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035040" y="3703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548640" y="1543050"/>
            <a:ext cx="50292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Oxidative phase initiates the pentose phosphate pathway with irreversible reactions, converting glucose-6-phosphate into key intermediates.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It generates 2 molecules of NADPH, one CO2, and ribulose-5-phosphate, essential for biosynthesis and antioxidant defense in cells.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G6PD enzyme catalyzes the first reaction, oxidizing glucose-6-phosphate to produce NADPH and start the oxidative process effectively.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phase is irreversible due to the release of CO2 and energy changes, ensuring a one-way flow in metabolic pathways.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68655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the Non-Oxidative Phase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657600" cy="12858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1.Phase Overview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82296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non-oxidative phase is a reversible segment of the pentose phosphate pathway, converting ribulose-5-phosphate into essential sugars for metabolic functions.</a:t>
            </a:r>
            <a:endParaRPr lang="en-US" sz="900" dirty="0"/>
          </a:p>
        </p:txBody>
      </p:sp>
      <p:pic>
        <p:nvPicPr>
          <p:cNvPr id="6" name="Image 1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40180"/>
            <a:ext cx="3657600" cy="12858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66344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2.Reversible Reactions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466344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This phase features reversible reactions that allow interconversion of ribulose-5-phosphate and other intermediates, adapting to cellular needs.</a:t>
            </a:r>
            <a:endParaRPr lang="en-US" sz="900" dirty="0"/>
          </a:p>
        </p:txBody>
      </p:sp>
      <p:pic>
        <p:nvPicPr>
          <p:cNvPr id="9" name="Image 2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086100"/>
            <a:ext cx="3657600" cy="128587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3.Key Conversion Process</a:t>
            </a:r>
            <a:endParaRPr lang="en-US" sz="1500" dirty="0"/>
          </a:p>
        </p:txBody>
      </p:sp>
      <p:sp>
        <p:nvSpPr>
          <p:cNvPr id="11" name="Text 6"/>
          <p:cNvSpPr/>
          <p:nvPr/>
        </p:nvSpPr>
        <p:spPr>
          <a:xfrm>
            <a:off x="82296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It specifically converts ribulose-5-phosphate to ribose-5-phosphate, supporting nucleotide synthesis and linking to energy pathways.</a:t>
            </a:r>
            <a:endParaRPr lang="en-US" sz="900" dirty="0"/>
          </a:p>
        </p:txBody>
      </p:sp>
      <p:pic>
        <p:nvPicPr>
          <p:cNvPr id="12" name="Image 3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086100"/>
            <a:ext cx="3657600" cy="1285875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66344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4.Glycolysis Connection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466344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phase generates glycolysis intermediates from pentose phosphates, enabling integration with glycolytic processes for ATP production.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2025-11-16T15:14:10Z</dcterms:created>
  <dcterms:modified xsi:type="dcterms:W3CDTF">2025-11-16T15:14:10Z</dcterms:modified>
</cp:coreProperties>
</file>