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notesMasterIdLst>
    <p:notesMasterId r:id="rId15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0-image-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1-image-1.png"/><Relationship Id="rId2" Type="http://schemas.openxmlformats.org/officeDocument/2006/relationships/image" Target="../media/image-11-2.png"/><Relationship Id="rId3" Type="http://schemas.openxmlformats.org/officeDocument/2006/relationships/image" Target="../media/image-11-3.png"/><Relationship Id="rId4" Type="http://schemas.openxmlformats.org/officeDocument/2006/relationships/image" Target="../media/image-11-4.png"/><Relationship Id="rId5" Type="http://schemas.openxmlformats.org/officeDocument/2006/relationships/image" Target="../media/image-11-5.pn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2-image-1.png"/><Relationship Id="rId2" Type="http://schemas.openxmlformats.org/officeDocument/2006/relationships/image" Target="../media/image-12-2.png"/><Relationship Id="rId3" Type="http://schemas.openxmlformats.org/officeDocument/2006/relationships/image" Target="../media/image-12-3.png"/><Relationship Id="rId4" Type="http://schemas.openxmlformats.org/officeDocument/2006/relationships/image" Target="../media/image-12-4.png"/><Relationship Id="rId5" Type="http://schemas.openxmlformats.org/officeDocument/2006/relationships/image" Target="../media/image-12-5.pn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3-image-1.png"/><Relationship Id="rId2" Type="http://schemas.openxmlformats.org/officeDocument/2006/relationships/image" Target="../media/image-13-2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image" Target="../media/image-2-2.png"/><Relationship Id="rId3" Type="http://schemas.openxmlformats.org/officeDocument/2006/relationships/image" Target="../media/image-2-3.png"/><Relationship Id="rId4" Type="http://schemas.openxmlformats.org/officeDocument/2006/relationships/image" Target="../media/image-2-4.png"/><Relationship Id="rId5" Type="http://schemas.openxmlformats.org/officeDocument/2006/relationships/image" Target="../media/image-2-5.png"/><Relationship Id="rId6" Type="http://schemas.openxmlformats.org/officeDocument/2006/relationships/image" Target="../media/image-2-6.png"/><Relationship Id="rId7" Type="http://schemas.openxmlformats.org/officeDocument/2006/relationships/image" Target="../media/image-2-7.png"/><Relationship Id="rId8" Type="http://schemas.openxmlformats.org/officeDocument/2006/relationships/image" Target="../media/image-2-8.png"/><Relationship Id="rId9" Type="http://schemas.openxmlformats.org/officeDocument/2006/relationships/image" Target="../media/image-2-9.png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3" Type="http://schemas.openxmlformats.org/officeDocument/2006/relationships/image" Target="../media/image-3-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image" Target="../media/image-5-2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image" Target="../media/image-7-2.png"/><Relationship Id="rId3" Type="http://schemas.openxmlformats.org/officeDocument/2006/relationships/image" Target="../media/image-7-3.png"/><Relationship Id="rId4" Type="http://schemas.openxmlformats.org/officeDocument/2006/relationships/image" Target="../media/image-7-4.png"/><Relationship Id="rId5" Type="http://schemas.openxmlformats.org/officeDocument/2006/relationships/image" Target="../media/image-7-5.pn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Slide-9-image-1.png"/><Relationship Id="rId2" Type="http://schemas.openxmlformats.org/officeDocument/2006/relationships/image" Target="../media/image-9-2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3657600" y="1543050"/>
            <a:ext cx="18288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ctr"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April 2025</a:t>
            </a:r>
            <a:endParaRPr lang="en-US" sz="1100" dirty="0"/>
          </a:p>
        </p:txBody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00225"/>
            <a:ext cx="5486400" cy="10287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1828800" y="1800225"/>
            <a:ext cx="5486400" cy="1028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Ace Your IELTS Writing Task 1: Simple Strategies</a:t>
            </a:r>
            <a:endParaRPr lang="en-US" sz="2400" dirty="0"/>
          </a:p>
        </p:txBody>
      </p:sp>
      <p:sp>
        <p:nvSpPr>
          <p:cNvPr id="6" name="Text 2"/>
          <p:cNvSpPr/>
          <p:nvPr/>
        </p:nvSpPr>
        <p:spPr>
          <a:xfrm>
            <a:off x="2743200" y="2983230"/>
            <a:ext cx="365760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13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Unlocking High Scores with Clear Examples and Proven Techniques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Comparing Data: Key Phrases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7772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Begin by pointing out what the data sets have in common to establish common ground initially.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specific phrases to show contrasts, emphasizing unique aspects of each data set clearly.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Master comparison phrases to effectively highlight similarities and differences in the data.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quantifiable data like percentages and ratios to create more impactful comparisons effectively.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56578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Report Structure Essentials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548640" y="1337310"/>
            <a:ext cx="5029200" cy="2743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 Medium" pitchFamily="34" charset="0"/>
                <a:ea typeface="Plus Jakarta Sans Medium" pitchFamily="34" charset="-122"/>
                <a:cs typeface="Plus Jakarta Sans Medium" pitchFamily="34" charset="-120"/>
              </a:rPr>
              <a:t>Introduction Impact</a:t>
            </a:r>
            <a:endParaRPr lang="en-US" sz="1500" dirty="0"/>
          </a:p>
        </p:txBody>
      </p:sp>
      <p:sp>
        <p:nvSpPr>
          <p:cNvPr id="4" name="Text 2"/>
          <p:cNvSpPr/>
          <p:nvPr/>
        </p:nvSpPr>
        <p:spPr>
          <a:xfrm>
            <a:off x="548640" y="2211705"/>
            <a:ext cx="5029200" cy="2743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 Medium" pitchFamily="34" charset="0"/>
                <a:ea typeface="Plus Jakarta Sans Medium" pitchFamily="34" charset="-122"/>
                <a:cs typeface="Plus Jakarta Sans Medium" pitchFamily="34" charset="-120"/>
              </a:rPr>
              <a:t>Overview Clarity</a:t>
            </a:r>
            <a:endParaRPr lang="en-US" sz="1500" dirty="0"/>
          </a:p>
        </p:txBody>
      </p:sp>
      <p:sp>
        <p:nvSpPr>
          <p:cNvPr id="5" name="Text 3"/>
          <p:cNvSpPr/>
          <p:nvPr/>
        </p:nvSpPr>
        <p:spPr>
          <a:xfrm>
            <a:off x="548640" y="3086100"/>
            <a:ext cx="5029200" cy="2743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 Medium" pitchFamily="34" charset="0"/>
                <a:ea typeface="Plus Jakarta Sans Medium" pitchFamily="34" charset="-122"/>
                <a:cs typeface="Plus Jakarta Sans Medium" pitchFamily="34" charset="-120"/>
              </a:rPr>
              <a:t>Body Paragraphs</a:t>
            </a:r>
            <a:endParaRPr lang="en-US" sz="1500" dirty="0"/>
          </a:p>
        </p:txBody>
      </p:sp>
      <p:sp>
        <p:nvSpPr>
          <p:cNvPr id="6" name="Text 4"/>
          <p:cNvSpPr/>
          <p:nvPr/>
        </p:nvSpPr>
        <p:spPr>
          <a:xfrm>
            <a:off x="548640" y="3960495"/>
            <a:ext cx="5029200" cy="2743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 Medium" pitchFamily="34" charset="0"/>
                <a:ea typeface="Plus Jakarta Sans Medium" pitchFamily="34" charset="-122"/>
                <a:cs typeface="Plus Jakarta Sans Medium" pitchFamily="34" charset="-120"/>
              </a:rPr>
              <a:t>Logical Flow</a:t>
            </a:r>
            <a:endParaRPr lang="en-US" sz="15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20" y="1260158"/>
            <a:ext cx="1371600" cy="411480"/>
          </a:xfrm>
          <a:prstGeom prst="rect">
            <a:avLst/>
          </a:prstGeom>
        </p:spPr>
      </p:pic>
      <p:pic>
        <p:nvPicPr>
          <p:cNvPr id="8" name="Image 1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320" y="2134553"/>
            <a:ext cx="1371600" cy="411480"/>
          </a:xfrm>
          <a:prstGeom prst="rect">
            <a:avLst/>
          </a:prstGeom>
        </p:spPr>
      </p:pic>
      <p:pic>
        <p:nvPicPr>
          <p:cNvPr id="9" name="Image 2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320" y="3008948"/>
            <a:ext cx="1371600" cy="411480"/>
          </a:xfrm>
          <a:prstGeom prst="rect">
            <a:avLst/>
          </a:prstGeom>
        </p:spPr>
      </p:pic>
      <p:pic>
        <p:nvPicPr>
          <p:cNvPr id="10" name="Image 3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20" y="3883343"/>
            <a:ext cx="1371600" cy="411480"/>
          </a:xfrm>
          <a:prstGeom prst="rect">
            <a:avLst/>
          </a:prstGeom>
        </p:spPr>
      </p:pic>
      <p:sp>
        <p:nvSpPr>
          <p:cNvPr id="11" name="Text 5"/>
          <p:cNvSpPr/>
          <p:nvPr/>
        </p:nvSpPr>
        <p:spPr>
          <a:xfrm>
            <a:off x="7132320" y="1260158"/>
            <a:ext cx="13716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95%</a:t>
            </a:r>
            <a:endParaRPr lang="en-US" sz="1500" dirty="0"/>
          </a:p>
        </p:txBody>
      </p:sp>
      <p:sp>
        <p:nvSpPr>
          <p:cNvPr id="12" name="Text 6"/>
          <p:cNvSpPr/>
          <p:nvPr/>
        </p:nvSpPr>
        <p:spPr>
          <a:xfrm>
            <a:off x="7132320" y="2134553"/>
            <a:ext cx="13716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80%</a:t>
            </a:r>
            <a:endParaRPr lang="en-US" sz="1500" dirty="0"/>
          </a:p>
        </p:txBody>
      </p:sp>
      <p:sp>
        <p:nvSpPr>
          <p:cNvPr id="13" name="Text 7"/>
          <p:cNvSpPr/>
          <p:nvPr/>
        </p:nvSpPr>
        <p:spPr>
          <a:xfrm>
            <a:off x="7132320" y="3008948"/>
            <a:ext cx="13716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6</a:t>
            </a:r>
            <a:endParaRPr lang="en-US" sz="1500" dirty="0"/>
          </a:p>
        </p:txBody>
      </p:sp>
      <p:sp>
        <p:nvSpPr>
          <p:cNvPr id="14" name="Text 8"/>
          <p:cNvSpPr/>
          <p:nvPr/>
        </p:nvSpPr>
        <p:spPr>
          <a:xfrm>
            <a:off x="7132320" y="3883343"/>
            <a:ext cx="13716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100%</a:t>
            </a:r>
            <a:endParaRPr lang="en-US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40080" y="565785"/>
            <a:ext cx="8229600" cy="6400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Grammar Gremlins: Slay Your Errors!</a:t>
            </a:r>
            <a:endParaRPr lang="en-US" sz="2300" dirty="0"/>
          </a:p>
        </p:txBody>
      </p:sp>
      <p:pic>
        <p:nvPicPr>
          <p:cNvPr id="3" name="Image 0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440180"/>
            <a:ext cx="3566160" cy="2931795"/>
          </a:xfrm>
          <a:prstGeom prst="rect">
            <a:avLst/>
          </a:prstGeom>
        </p:spPr>
      </p:pic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1440180"/>
            <a:ext cx="3566160" cy="2931795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822960" y="1543050"/>
            <a:ext cx="2743200" cy="488633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Why Bother?</a:t>
            </a:r>
            <a:endParaRPr lang="en-US" sz="1500" dirty="0"/>
          </a:p>
        </p:txBody>
      </p:sp>
      <p:sp>
        <p:nvSpPr>
          <p:cNvPr id="6" name="Shape 2"/>
          <p:cNvSpPr/>
          <p:nvPr/>
        </p:nvSpPr>
        <p:spPr>
          <a:xfrm>
            <a:off x="3749040" y="1568768"/>
            <a:ext cx="365760" cy="360045"/>
          </a:xfrm>
          <a:prstGeom prst="ellipse">
            <a:avLst/>
          </a:prstGeom>
          <a:solidFill>
            <a:srgbClr val="0A9C85"/>
          </a:solidFill>
          <a:ln w="12700">
            <a:solidFill>
              <a:srgbClr val="0A9C85"/>
            </a:solidFill>
            <a:prstDash val="solid"/>
          </a:ln>
        </p:spPr>
      </p:sp>
      <p:pic>
        <p:nvPicPr>
          <p:cNvPr id="7" name="Image 2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480" y="1625346"/>
            <a:ext cx="182880" cy="205740"/>
          </a:xfrm>
          <a:prstGeom prst="rect">
            <a:avLst/>
          </a:prstGeom>
        </p:spPr>
      </p:pic>
      <p:sp>
        <p:nvSpPr>
          <p:cNvPr id="8" name="Text 3"/>
          <p:cNvSpPr/>
          <p:nvPr/>
        </p:nvSpPr>
        <p:spPr>
          <a:xfrm>
            <a:off x="4754880" y="1543050"/>
            <a:ext cx="2743200" cy="488633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Risks</a:t>
            </a:r>
            <a:endParaRPr lang="en-US" sz="1500" dirty="0"/>
          </a:p>
        </p:txBody>
      </p:sp>
      <p:sp>
        <p:nvSpPr>
          <p:cNvPr id="9" name="Shape 4"/>
          <p:cNvSpPr/>
          <p:nvPr/>
        </p:nvSpPr>
        <p:spPr>
          <a:xfrm>
            <a:off x="7680960" y="1568768"/>
            <a:ext cx="365760" cy="360045"/>
          </a:xfrm>
          <a:prstGeom prst="ellipse">
            <a:avLst/>
          </a:prstGeom>
          <a:solidFill>
            <a:srgbClr val="DA2828"/>
          </a:solidFill>
          <a:ln w="12700">
            <a:solidFill>
              <a:srgbClr val="DA2828"/>
            </a:solidFill>
            <a:prstDash val="solid"/>
          </a:ln>
        </p:spPr>
      </p:sp>
      <p:pic>
        <p:nvPicPr>
          <p:cNvPr id="10" name="Image 3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1640777"/>
            <a:ext cx="182880" cy="205740"/>
          </a:xfrm>
          <a:prstGeom prst="rect">
            <a:avLst/>
          </a:prstGeom>
        </p:spPr>
      </p:pic>
      <p:sp>
        <p:nvSpPr>
          <p:cNvPr id="11" name="Text 5"/>
          <p:cNvSpPr/>
          <p:nvPr/>
        </p:nvSpPr>
        <p:spPr>
          <a:xfrm>
            <a:off x="868680" y="2160270"/>
            <a:ext cx="3200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Improved clarity ensures your message resonates, leading to better understanding and higher scores on assessments.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Stronger grammar and vocabulary elevate your credibility, showcasing professionalism and attention to detail.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Avoiding errors reduces misinterpretations, preventing confusion and ensuring accurate communication with your audience.</a:t>
            </a:r>
            <a:endParaRPr lang="en-US" sz="800" dirty="0"/>
          </a:p>
        </p:txBody>
      </p:sp>
      <p:sp>
        <p:nvSpPr>
          <p:cNvPr id="12" name="Text 6"/>
          <p:cNvSpPr/>
          <p:nvPr/>
        </p:nvSpPr>
        <p:spPr>
          <a:xfrm>
            <a:off x="4800600" y="2160270"/>
            <a:ext cx="3200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Poor grammar can confuse readers, leading to misinterpretations and frustration, hindering effective communication.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Incorrect vocabulary choices can undermine your credibility, making you appear less knowledgeable and less trustworthy.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Awkward sentence structure distracts the audience, diverting attention from your message and reducing its impact.</a:t>
            </a:r>
            <a:endParaRPr lang="en-US" sz="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1028700"/>
            <a:ext cx="41148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Mastering the Art of Answering</a:t>
            </a:r>
            <a:endParaRPr lang="en-US" sz="2300" dirty="0"/>
          </a:p>
        </p:txBody>
      </p:sp>
      <p:pic>
        <p:nvPicPr>
          <p:cNvPr id="3" name="Image 0" descr="https://images.pexels.com/photos/31731074/pexels-photo-31731074.jpeg?auto=compress&amp;cs=tinysrgb&amp;fit=crop&amp;h=1200&amp;w=800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028700"/>
            <a:ext cx="2468880" cy="30861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548640" y="154305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Analyzing the question prompt to identify core requirements and ensure a targeted and relevant response.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Identifying aspects of the example answer that earned high marks, like clarity, depth, and accuracy.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Examining the answer's organizational structure and logical flow to see how information is presented effectively.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Analyzing the use of evidence, examples, and reasoning to support claims and strengthen the overall argument.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76072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300" dirty="0"/>
          </a:p>
        </p:txBody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6" name="Text 2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</a:t>
            </a:r>
            <a:endParaRPr lang="en-US" sz="1400" dirty="0"/>
          </a:p>
        </p:txBody>
      </p:sp>
      <p:sp>
        <p:nvSpPr>
          <p:cNvPr id="7" name="Text 3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IELTS Writing Task 1: Ace Your Intro!</a:t>
            </a:r>
            <a:endParaRPr lang="en-US" sz="1400" dirty="0"/>
          </a:p>
        </p:txBody>
      </p:sp>
      <p:pic>
        <p:nvPicPr>
          <p:cNvPr id="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9" name="Shape 4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0" name="Text 5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2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Visual Communication: Charting Success</a:t>
            </a:r>
            <a:endParaRPr lang="en-US" sz="1400" dirty="0"/>
          </a:p>
        </p:txBody>
      </p:sp>
      <p:pic>
        <p:nvPicPr>
          <p:cNvPr id="12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" y="2828925"/>
            <a:ext cx="3474720" cy="514350"/>
          </a:xfrm>
          <a:prstGeom prst="rect">
            <a:avLst/>
          </a:prstGeom>
        </p:spPr>
      </p:pic>
      <p:sp>
        <p:nvSpPr>
          <p:cNvPr id="13" name="Shape 7"/>
          <p:cNvSpPr/>
          <p:nvPr/>
        </p:nvSpPr>
        <p:spPr>
          <a:xfrm>
            <a:off x="640080" y="293179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4" name="Text 8"/>
          <p:cNvSpPr/>
          <p:nvPr/>
        </p:nvSpPr>
        <p:spPr>
          <a:xfrm>
            <a:off x="576072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3</a:t>
            </a:r>
            <a:endParaRPr lang="en-US" sz="1400" dirty="0"/>
          </a:p>
        </p:txBody>
      </p:sp>
      <p:sp>
        <p:nvSpPr>
          <p:cNvPr id="15" name="Text 9"/>
          <p:cNvSpPr/>
          <p:nvPr/>
        </p:nvSpPr>
        <p:spPr>
          <a:xfrm>
            <a:off x="109728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Mastering the Overview</a:t>
            </a:r>
            <a:endParaRPr lang="en-US" sz="1400" dirty="0"/>
          </a:p>
        </p:txBody>
      </p:sp>
      <p:pic>
        <p:nvPicPr>
          <p:cNvPr id="16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0" y="3600450"/>
            <a:ext cx="3474720" cy="514350"/>
          </a:xfrm>
          <a:prstGeom prst="rect">
            <a:avLst/>
          </a:prstGeom>
        </p:spPr>
      </p:pic>
      <p:sp>
        <p:nvSpPr>
          <p:cNvPr id="17" name="Shape 10"/>
          <p:cNvSpPr/>
          <p:nvPr/>
        </p:nvSpPr>
        <p:spPr>
          <a:xfrm>
            <a:off x="640080" y="370332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8" name="Text 11"/>
          <p:cNvSpPr/>
          <p:nvPr/>
        </p:nvSpPr>
        <p:spPr>
          <a:xfrm>
            <a:off x="576072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4</a:t>
            </a:r>
            <a:endParaRPr lang="en-US" sz="1400" dirty="0"/>
          </a:p>
        </p:txBody>
      </p:sp>
      <p:sp>
        <p:nvSpPr>
          <p:cNvPr id="19" name="Text 12"/>
          <p:cNvSpPr/>
          <p:nvPr/>
        </p:nvSpPr>
        <p:spPr>
          <a:xfrm>
            <a:off x="109728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Decoding the Question</a:t>
            </a:r>
            <a:endParaRPr lang="en-US" sz="1400" dirty="0"/>
          </a:p>
        </p:txBody>
      </p:sp>
      <p:pic>
        <p:nvPicPr>
          <p:cNvPr id="20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1285875"/>
            <a:ext cx="3474720" cy="514350"/>
          </a:xfrm>
          <a:prstGeom prst="rect">
            <a:avLst/>
          </a:prstGeom>
        </p:spPr>
      </p:pic>
      <p:sp>
        <p:nvSpPr>
          <p:cNvPr id="21" name="Shape 13"/>
          <p:cNvSpPr/>
          <p:nvPr/>
        </p:nvSpPr>
        <p:spPr>
          <a:xfrm>
            <a:off x="493776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22" name="Text 14"/>
          <p:cNvSpPr/>
          <p:nvPr/>
        </p:nvSpPr>
        <p:spPr>
          <a:xfrm>
            <a:off x="4892040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5</a:t>
            </a:r>
            <a:endParaRPr lang="en-US" sz="1400" dirty="0"/>
          </a:p>
        </p:txBody>
      </p:sp>
      <p:sp>
        <p:nvSpPr>
          <p:cNvPr id="23" name="Text 15"/>
          <p:cNvSpPr/>
          <p:nvPr/>
        </p:nvSpPr>
        <p:spPr>
          <a:xfrm>
            <a:off x="539496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Trend Talk: Up &amp; Down</a:t>
            </a:r>
            <a:endParaRPr lang="en-US" sz="1400" dirty="0"/>
          </a:p>
        </p:txBody>
      </p:sp>
      <p:pic>
        <p:nvPicPr>
          <p:cNvPr id="24" name="Image 6" descr="preencoded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2057400"/>
            <a:ext cx="3474720" cy="514350"/>
          </a:xfrm>
          <a:prstGeom prst="rect">
            <a:avLst/>
          </a:prstGeom>
        </p:spPr>
      </p:pic>
      <p:sp>
        <p:nvSpPr>
          <p:cNvPr id="25" name="Shape 16"/>
          <p:cNvSpPr/>
          <p:nvPr/>
        </p:nvSpPr>
        <p:spPr>
          <a:xfrm>
            <a:off x="493776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26" name="Text 17"/>
          <p:cNvSpPr/>
          <p:nvPr/>
        </p:nvSpPr>
        <p:spPr>
          <a:xfrm>
            <a:off x="4892040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6</a:t>
            </a:r>
            <a:endParaRPr lang="en-US" sz="1400" dirty="0"/>
          </a:p>
        </p:txBody>
      </p:sp>
      <p:sp>
        <p:nvSpPr>
          <p:cNvPr id="27" name="Text 18"/>
          <p:cNvSpPr/>
          <p:nvPr/>
        </p:nvSpPr>
        <p:spPr>
          <a:xfrm>
            <a:off x="539496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Pie Chart Power!</a:t>
            </a:r>
            <a:endParaRPr lang="en-US" sz="1400" dirty="0"/>
          </a:p>
        </p:txBody>
      </p:sp>
      <p:pic>
        <p:nvPicPr>
          <p:cNvPr id="28" name="Image 7" descr="preencoded.png">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2828925"/>
            <a:ext cx="3474720" cy="514350"/>
          </a:xfrm>
          <a:prstGeom prst="rect">
            <a:avLst/>
          </a:prstGeom>
        </p:spPr>
      </p:pic>
      <p:sp>
        <p:nvSpPr>
          <p:cNvPr id="29" name="Shape 19"/>
          <p:cNvSpPr/>
          <p:nvPr/>
        </p:nvSpPr>
        <p:spPr>
          <a:xfrm>
            <a:off x="4937760" y="293179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30" name="Text 20"/>
          <p:cNvSpPr/>
          <p:nvPr/>
        </p:nvSpPr>
        <p:spPr>
          <a:xfrm>
            <a:off x="4892040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7</a:t>
            </a:r>
            <a:endParaRPr lang="en-US" sz="1400" dirty="0"/>
          </a:p>
        </p:txBody>
      </p:sp>
      <p:sp>
        <p:nvSpPr>
          <p:cNvPr id="31" name="Text 21"/>
          <p:cNvSpPr/>
          <p:nvPr/>
        </p:nvSpPr>
        <p:spPr>
          <a:xfrm>
            <a:off x="539496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Comparing Data: Key Phrases</a:t>
            </a:r>
            <a:endParaRPr lang="en-US" sz="1400" dirty="0"/>
          </a:p>
        </p:txBody>
      </p:sp>
      <p:pic>
        <p:nvPicPr>
          <p:cNvPr id="32" name="Image 8" descr="preencoded.png">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3600450"/>
            <a:ext cx="3474720" cy="514350"/>
          </a:xfrm>
          <a:prstGeom prst="rect">
            <a:avLst/>
          </a:prstGeom>
        </p:spPr>
      </p:pic>
      <p:sp>
        <p:nvSpPr>
          <p:cNvPr id="33" name="Shape 22"/>
          <p:cNvSpPr/>
          <p:nvPr/>
        </p:nvSpPr>
        <p:spPr>
          <a:xfrm>
            <a:off x="4937760" y="370332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34" name="Text 23"/>
          <p:cNvSpPr/>
          <p:nvPr/>
        </p:nvSpPr>
        <p:spPr>
          <a:xfrm>
            <a:off x="4892040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8</a:t>
            </a:r>
            <a:endParaRPr lang="en-US" sz="1400" dirty="0"/>
          </a:p>
        </p:txBody>
      </p:sp>
      <p:sp>
        <p:nvSpPr>
          <p:cNvPr id="35" name="Text 24"/>
          <p:cNvSpPr/>
          <p:nvPr/>
        </p:nvSpPr>
        <p:spPr>
          <a:xfrm>
            <a:off x="539496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Report Structure Essentials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76072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300" dirty="0"/>
          </a:p>
        </p:txBody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6" name="Text 2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9</a:t>
            </a:r>
            <a:endParaRPr lang="en-US" sz="1400" dirty="0"/>
          </a:p>
        </p:txBody>
      </p:sp>
      <p:sp>
        <p:nvSpPr>
          <p:cNvPr id="7" name="Text 3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Grammar Gremlins: Slay Your Errors!</a:t>
            </a:r>
            <a:endParaRPr lang="en-US" sz="1400" dirty="0"/>
          </a:p>
        </p:txBody>
      </p:sp>
      <p:pic>
        <p:nvPicPr>
          <p:cNvPr id="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9" name="Shape 4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0" name="Text 5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10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Mastering the Art of Answering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IELTS Writing Task 1: Ace Your Intro!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7772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Understand the fundamental purpose of IELTS Writing Task 1 academic; what's the examiner looking for?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Master the required format: report structure, key elements, and the essential organization expected.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Unpack the official assessment criteria. Learn how you're graded and improve accordingly.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Learn how to write a clear and effective introductory paragraph to set your report up for success.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1028700"/>
            <a:ext cx="41148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Visual Communication: Charting Success</a:t>
            </a:r>
            <a:endParaRPr lang="en-US" sz="2300" dirty="0"/>
          </a:p>
        </p:txBody>
      </p:sp>
      <p:pic>
        <p:nvPicPr>
          <p:cNvPr id="3" name="Image 0" descr="https://images.pexels.com/photos/31750445/pexels-photo-31750445.jpeg?auto=compress&amp;cs=tinysrgb&amp;fit=crop&amp;h=1200&amp;w=800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028700"/>
            <a:ext cx="2468880" cy="30861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548640" y="154305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Representing categorical data with rectangular bars. Ideal for comparisons and highlighting differences between groups or categories visually and effectively.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Displaying trends and changes over time. Excellent for showcasing patterns, fluctuations, and relationships in continuous datasets in an accessible way.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Illustrating proportions of a whole. Effective for showing the relative contribution of different categories to a total value, emphasizing percentages.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Organizing data in rows and columns. Precise presentation of information, facilitating detailed analysis and easy comparison of specific values or metrics.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Mastering the Overview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7772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Identify and describe the major trends evident in the data. Focus on significant shifts.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Highlight key features. This includes peaks, valleys, or unusual patterns to notice.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Combine trends and features for a cohesive summary. Show the relationship between elements.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clear and direct language. Avoid jargon and unnecessary complexity for clarity.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40080" y="565785"/>
            <a:ext cx="8229600" cy="6400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Decoding the Question</a:t>
            </a:r>
            <a:endParaRPr lang="en-US" sz="2300" dirty="0"/>
          </a:p>
        </p:txBody>
      </p:sp>
      <p:pic>
        <p:nvPicPr>
          <p:cNvPr id="3" name="Image 0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440180"/>
            <a:ext cx="3566160" cy="2931795"/>
          </a:xfrm>
          <a:prstGeom prst="rect">
            <a:avLst/>
          </a:prstGeom>
        </p:spPr>
      </p:pic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1440180"/>
            <a:ext cx="3566160" cy="2931795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822960" y="1543050"/>
            <a:ext cx="2743200" cy="488633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Key Benefits</a:t>
            </a:r>
            <a:endParaRPr lang="en-US" sz="1500" dirty="0"/>
          </a:p>
        </p:txBody>
      </p:sp>
      <p:sp>
        <p:nvSpPr>
          <p:cNvPr id="6" name="Shape 2"/>
          <p:cNvSpPr/>
          <p:nvPr/>
        </p:nvSpPr>
        <p:spPr>
          <a:xfrm>
            <a:off x="3749040" y="1568768"/>
            <a:ext cx="365760" cy="360045"/>
          </a:xfrm>
          <a:prstGeom prst="ellipse">
            <a:avLst/>
          </a:prstGeom>
          <a:solidFill>
            <a:srgbClr val="0A9C85"/>
          </a:solidFill>
          <a:ln w="12700">
            <a:solidFill>
              <a:srgbClr val="0A9C85"/>
            </a:solidFill>
            <a:prstDash val="solid"/>
          </a:ln>
        </p:spPr>
      </p:sp>
      <p:pic>
        <p:nvPicPr>
          <p:cNvPr id="7" name="Image 2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480" y="1625346"/>
            <a:ext cx="182880" cy="205740"/>
          </a:xfrm>
          <a:prstGeom prst="rect">
            <a:avLst/>
          </a:prstGeom>
        </p:spPr>
      </p:pic>
      <p:sp>
        <p:nvSpPr>
          <p:cNvPr id="8" name="Text 3"/>
          <p:cNvSpPr/>
          <p:nvPr/>
        </p:nvSpPr>
        <p:spPr>
          <a:xfrm>
            <a:off x="4754880" y="1543050"/>
            <a:ext cx="2743200" cy="488633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Potential Pitfalls</a:t>
            </a:r>
            <a:endParaRPr lang="en-US" sz="1500" dirty="0"/>
          </a:p>
        </p:txBody>
      </p:sp>
      <p:sp>
        <p:nvSpPr>
          <p:cNvPr id="9" name="Shape 4"/>
          <p:cNvSpPr/>
          <p:nvPr/>
        </p:nvSpPr>
        <p:spPr>
          <a:xfrm>
            <a:off x="7680960" y="1568768"/>
            <a:ext cx="365760" cy="360045"/>
          </a:xfrm>
          <a:prstGeom prst="ellipse">
            <a:avLst/>
          </a:prstGeom>
          <a:solidFill>
            <a:srgbClr val="DA2828"/>
          </a:solidFill>
          <a:ln w="12700">
            <a:solidFill>
              <a:srgbClr val="DA2828"/>
            </a:solidFill>
            <a:prstDash val="solid"/>
          </a:ln>
        </p:spPr>
      </p:sp>
      <p:pic>
        <p:nvPicPr>
          <p:cNvPr id="10" name="Image 3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1640777"/>
            <a:ext cx="182880" cy="205740"/>
          </a:xfrm>
          <a:prstGeom prst="rect">
            <a:avLst/>
          </a:prstGeom>
        </p:spPr>
      </p:pic>
      <p:sp>
        <p:nvSpPr>
          <p:cNvPr id="11" name="Text 5"/>
          <p:cNvSpPr/>
          <p:nvPr/>
        </p:nvSpPr>
        <p:spPr>
          <a:xfrm>
            <a:off x="868680" y="2160270"/>
            <a:ext cx="3200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Improved understanding of the core requirements, leading to more accurate and relevant answers.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Enhanced ability to prioritize crucial information, saving time and effort during the response.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Greater confidence in the response, resulting in clearer communication and a stronger impact.</a:t>
            </a:r>
            <a:endParaRPr lang="en-US" sz="800" dirty="0"/>
          </a:p>
        </p:txBody>
      </p:sp>
      <p:sp>
        <p:nvSpPr>
          <p:cNvPr id="12" name="Text 6"/>
          <p:cNvSpPr/>
          <p:nvPr/>
        </p:nvSpPr>
        <p:spPr>
          <a:xfrm>
            <a:off x="4800600" y="2160270"/>
            <a:ext cx="3200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Over-analysis can lead to time wastage, especially under strict time constraints, affecting overall performance.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Focusing too narrowly on initial assumptions can blind you to other important perspectives or details.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8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Rigid planning may hinder adaptability when encountering unexpected data or contradictory evidence.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Trend Talk: Up &amp; Down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548640" y="1285875"/>
            <a:ext cx="77724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Vocabulary for increases: surge, climb, escalate, soar, rise sharply, showing a positive trend.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Describing decreases: plummet, decline, dip, decrease gradually, showing a negative trend.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Using adverbs like 'sharply,' 'gradually,' or 'steadily' adds precision to trend descriptions in graphs.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Connect vocabulary with the graph's visual representation to clearly indicate increases and decreases.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48640" y="1028700"/>
            <a:ext cx="41148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Pie Chart Power!</a:t>
            </a:r>
            <a:endParaRPr lang="en-US" sz="2300" dirty="0"/>
          </a:p>
        </p:txBody>
      </p:sp>
      <p:pic>
        <p:nvPicPr>
          <p:cNvPr id="3" name="Image 0" descr="https://images.pexels.com/photos/31767235/pexels-photo-31767235.jpeg?auto=compress&amp;cs=tinysrgb&amp;fit=crop&amp;h=1200&amp;w=800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028700"/>
            <a:ext cx="2468880" cy="30861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548640" y="154305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Understand how pie chart slices visually represent proportions of a whole, highlighting each slice's contribution to the total.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Learn to accurately calculate and articulate percentages displayed in pie charts, ensuring clear communication of data.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 precise and effective language when describing pie chart segments, avoiding ambiguity and promoting comprehension for all.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pie charts to compare different categories and their relative sizes, revealing key insights through visual data representation.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2025-04-24T22:35:58Z</dcterms:created>
  <dcterms:modified xsi:type="dcterms:W3CDTF">2025-04-24T22:35:58Z</dcterms:modified>
</cp:coreProperties>
</file>