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png"/><Relationship Id="rId2" Type="http://schemas.openxmlformats.org/officeDocument/2006/relationships/image" Target="../media/image-2-2.png"/><Relationship Id="rId3" Type="http://schemas.openxmlformats.org/officeDocument/2006/relationships/image" Target="../media/image-2-2.png"/><Relationship Id="rId4" Type="http://schemas.openxmlformats.org/officeDocument/2006/relationships/image" Target="../media/image-2-2.png"/><Relationship Id="rId5" Type="http://schemas.openxmlformats.org/officeDocument/2006/relationships/image" Target="../media/image-2-2.png"/><Relationship Id="rId6" Type="http://schemas.openxmlformats.org/officeDocument/2006/relationships/image" Target="../media/image-2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3-image-1.png"/><Relationship Id="rId2" Type="http://schemas.openxmlformats.org/officeDocument/2006/relationships/image" Target="../media/image-3-2.png"/><Relationship Id="rId3" Type="http://schemas.openxmlformats.org/officeDocument/2006/relationships/image" Target="../media/image-3-2.png"/><Relationship Id="rId4" Type="http://schemas.openxmlformats.org/officeDocument/2006/relationships/image" Target="../media/image-3-2.png"/><Relationship Id="rId5" Type="http://schemas.openxmlformats.org/officeDocument/2006/relationships/image" Target="../media/image-3-2.png"/><Relationship Id="rId6" Type="http://schemas.openxmlformats.org/officeDocument/2006/relationships/slideLayout" Target="../slideLayouts/slideLayout2.xml"/><Relationship Id="rId7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Slide-4-image-1.png"/><Relationship Id="rId2" Type="http://schemas.openxmlformats.org/officeDocument/2006/relationships/image" Target="../media/image-4-2.png"/><Relationship Id="rId3" Type="http://schemas.openxmlformats.org/officeDocument/2006/relationships/image" Target="../media/image-4-2.png"/><Relationship Id="rId4" Type="http://schemas.openxmlformats.org/officeDocument/2006/relationships/image" Target="../media/image-4-4.png"/><Relationship Id="rId5" Type="http://schemas.openxmlformats.org/officeDocument/2006/relationships/image" Target="../media/image-4-5.png"/><Relationship Id="rId6" Type="http://schemas.openxmlformats.org/officeDocument/2006/relationships/slideLayout" Target="../slideLayouts/slideLayout2.xml"/><Relationship Id="rId7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Slide-5-image-1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es.pexels.com/photos/7294687/pexels-photo-7294687.jpeg?auto=compress&amp;cs=tinysrgb&amp;fit=crop&amp;h=1200&amp;w=800" TargetMode="External"/><Relationship Id="rId1" Type="http://schemas.openxmlformats.org/officeDocument/2006/relationships/image" Target="../media/Slide-6-image-1.png"/><Relationship Id="rId2" Type="http://schemas.openxmlformats.org/officeDocument/2006/relationships/image" Target="../media/image-6-2.jpeg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Slide-7-image-1.png"/><Relationship Id="rId2" Type="http://schemas.openxmlformats.org/officeDocument/2006/relationships/image" Target="../media/image-7-2.png"/><Relationship Id="rId3" Type="http://schemas.openxmlformats.org/officeDocument/2006/relationships/image" Target="../media/image-7-2.png"/><Relationship Id="rId4" Type="http://schemas.openxmlformats.org/officeDocument/2006/relationships/image" Target="../media/image-7-2.png"/><Relationship Id="rId5" Type="http://schemas.openxmlformats.org/officeDocument/2006/relationships/image" Target="../media/image-7-2.png"/><Relationship Id="rId6" Type="http://schemas.openxmlformats.org/officeDocument/2006/relationships/slideLayout" Target="../slideLayouts/slideLayout2.xml"/><Relationship Id="rId7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828800" y="1800225"/>
            <a:ext cx="5486400" cy="10287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मानसिक स्वास्थ्य को अनलॉक करना: उम्र सिर्फ एक संख्या है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2743200" y="2983230"/>
            <a:ext cx="3657600" cy="5143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सकारात्मक सोच अपनाएं और चालीस के बाद भी सफल रहें: मानसिक स्वास्थ्य यात्रा</a:t>
            </a:r>
            <a:endParaRPr lang="en-US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76072" y="668655"/>
            <a:ext cx="768096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विषयसूची</a:t>
            </a:r>
            <a:endParaRPr lang="en-US" sz="2300" dirty="0"/>
          </a:p>
        </p:txBody>
      </p:sp>
      <p:pic>
        <p:nvPicPr>
          <p:cNvPr id="3" name="Image 0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285875"/>
            <a:ext cx="3474720" cy="514350"/>
          </a:xfrm>
          <a:prstGeom prst="rect">
            <a:avLst/>
          </a:prstGeom>
        </p:spPr>
      </p:pic>
      <p:sp>
        <p:nvSpPr>
          <p:cNvPr id="4" name="Shape 1"/>
          <p:cNvSpPr/>
          <p:nvPr/>
        </p:nvSpPr>
        <p:spPr>
          <a:xfrm>
            <a:off x="640080" y="1388745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5" name="Text 2"/>
          <p:cNvSpPr/>
          <p:nvPr/>
        </p:nvSpPr>
        <p:spPr>
          <a:xfrm>
            <a:off x="576072" y="133731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</a:t>
            </a:r>
            <a:endParaRPr lang="en-US" sz="1400" dirty="0"/>
          </a:p>
        </p:txBody>
      </p:sp>
      <p:sp>
        <p:nvSpPr>
          <p:cNvPr id="6" name="Text 3"/>
          <p:cNvSpPr/>
          <p:nvPr/>
        </p:nvSpPr>
        <p:spPr>
          <a:xfrm>
            <a:off x="1097280" y="133731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मन-शरीर संगति: 40+</a:t>
            </a:r>
            <a:endParaRPr lang="en-US" sz="1400" dirty="0"/>
          </a:p>
        </p:txBody>
      </p:sp>
      <p:pic>
        <p:nvPicPr>
          <p:cNvPr id="7" name="Image 1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" y="2057400"/>
            <a:ext cx="3474720" cy="514350"/>
          </a:xfrm>
          <a:prstGeom prst="rect">
            <a:avLst/>
          </a:prstGeom>
        </p:spPr>
      </p:pic>
      <p:sp>
        <p:nvSpPr>
          <p:cNvPr id="8" name="Shape 4"/>
          <p:cNvSpPr/>
          <p:nvPr/>
        </p:nvSpPr>
        <p:spPr>
          <a:xfrm>
            <a:off x="640080" y="2160270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9" name="Text 5"/>
          <p:cNvSpPr/>
          <p:nvPr/>
        </p:nvSpPr>
        <p:spPr>
          <a:xfrm>
            <a:off x="576072" y="210883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2</a:t>
            </a:r>
            <a:endParaRPr lang="en-US" sz="1400" dirty="0"/>
          </a:p>
        </p:txBody>
      </p:sp>
      <p:sp>
        <p:nvSpPr>
          <p:cNvPr id="10" name="Text 6"/>
          <p:cNvSpPr/>
          <p:nvPr/>
        </p:nvSpPr>
        <p:spPr>
          <a:xfrm>
            <a:off x="1097280" y="210883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मिडलाइफ़ माइंड मैटर्स</a:t>
            </a:r>
            <a:endParaRPr lang="en-US" sz="1400" dirty="0"/>
          </a:p>
        </p:txBody>
      </p:sp>
      <p:pic>
        <p:nvPicPr>
          <p:cNvPr id="11" name="Image 2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520" y="2828925"/>
            <a:ext cx="3474720" cy="514350"/>
          </a:xfrm>
          <a:prstGeom prst="rect">
            <a:avLst/>
          </a:prstGeom>
        </p:spPr>
      </p:pic>
      <p:sp>
        <p:nvSpPr>
          <p:cNvPr id="12" name="Shape 7"/>
          <p:cNvSpPr/>
          <p:nvPr/>
        </p:nvSpPr>
        <p:spPr>
          <a:xfrm>
            <a:off x="640080" y="2931795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13" name="Text 8"/>
          <p:cNvSpPr/>
          <p:nvPr/>
        </p:nvSpPr>
        <p:spPr>
          <a:xfrm>
            <a:off x="576072" y="288036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3</a:t>
            </a:r>
            <a:endParaRPr lang="en-US" sz="1400" dirty="0"/>
          </a:p>
        </p:txBody>
      </p:sp>
      <p:sp>
        <p:nvSpPr>
          <p:cNvPr id="14" name="Text 9"/>
          <p:cNvSpPr/>
          <p:nvPr/>
        </p:nvSpPr>
        <p:spPr>
          <a:xfrm>
            <a:off x="1097280" y="288036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हार्मोन और मानसिक स्वास्थ्य</a:t>
            </a:r>
            <a:endParaRPr lang="en-US" sz="1400" dirty="0"/>
          </a:p>
        </p:txBody>
      </p:sp>
      <p:pic>
        <p:nvPicPr>
          <p:cNvPr id="15" name="Image 3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1520" y="3600450"/>
            <a:ext cx="3474720" cy="514350"/>
          </a:xfrm>
          <a:prstGeom prst="rect">
            <a:avLst/>
          </a:prstGeom>
        </p:spPr>
      </p:pic>
      <p:sp>
        <p:nvSpPr>
          <p:cNvPr id="16" name="Shape 10"/>
          <p:cNvSpPr/>
          <p:nvPr/>
        </p:nvSpPr>
        <p:spPr>
          <a:xfrm>
            <a:off x="640080" y="3703320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17" name="Text 11"/>
          <p:cNvSpPr/>
          <p:nvPr/>
        </p:nvSpPr>
        <p:spPr>
          <a:xfrm>
            <a:off x="576072" y="365188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4</a:t>
            </a:r>
            <a:endParaRPr lang="en-US" sz="1400" dirty="0"/>
          </a:p>
        </p:txBody>
      </p:sp>
      <p:sp>
        <p:nvSpPr>
          <p:cNvPr id="18" name="Text 12"/>
          <p:cNvSpPr/>
          <p:nvPr/>
        </p:nvSpPr>
        <p:spPr>
          <a:xfrm>
            <a:off x="1097280" y="365188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अपनी पसंद को बंधन बनाना</a:t>
            </a:r>
            <a:endParaRPr lang="en-US" sz="1400" dirty="0"/>
          </a:p>
        </p:txBody>
      </p:sp>
      <p:pic>
        <p:nvPicPr>
          <p:cNvPr id="19" name="Image 4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29200" y="1285875"/>
            <a:ext cx="3474720" cy="514350"/>
          </a:xfrm>
          <a:prstGeom prst="rect">
            <a:avLst/>
          </a:prstGeom>
        </p:spPr>
      </p:pic>
      <p:sp>
        <p:nvSpPr>
          <p:cNvPr id="20" name="Shape 13"/>
          <p:cNvSpPr/>
          <p:nvPr/>
        </p:nvSpPr>
        <p:spPr>
          <a:xfrm>
            <a:off x="4937760" y="1388745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21" name="Text 14"/>
          <p:cNvSpPr/>
          <p:nvPr/>
        </p:nvSpPr>
        <p:spPr>
          <a:xfrm>
            <a:off x="4892040" y="133731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5</a:t>
            </a:r>
            <a:endParaRPr lang="en-US" sz="1400" dirty="0"/>
          </a:p>
        </p:txBody>
      </p:sp>
      <p:sp>
        <p:nvSpPr>
          <p:cNvPr id="22" name="Text 15"/>
          <p:cNvSpPr/>
          <p:nvPr/>
        </p:nvSpPr>
        <p:spPr>
          <a:xfrm>
            <a:off x="5394960" y="133731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अपने मानसिक स्वास्थ्य को बढ़ावा दें: सरल कदम</a:t>
            </a:r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40080" y="668655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मन-शरीर संगति: 40+</a:t>
            </a:r>
            <a:endParaRPr lang="en-US" sz="2300" dirty="0"/>
          </a:p>
        </p:txBody>
      </p:sp>
      <p:pic>
        <p:nvPicPr>
          <p:cNvPr id="3" name="Image 0" descr="https://djgurnpwsdoqjscwqbsj.supabase.co/storage/v1/object/public/presentation-templates-data/custom3/list5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440180"/>
            <a:ext cx="3657600" cy="1285875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594485"/>
            <a:ext cx="347472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1.मानसिक मूल्यांकन</a:t>
            </a:r>
            <a:endParaRPr lang="en-US" sz="1500" dirty="0"/>
          </a:p>
        </p:txBody>
      </p:sp>
      <p:sp>
        <p:nvSpPr>
          <p:cNvPr id="5" name="Text 2"/>
          <p:cNvSpPr/>
          <p:nvPr/>
        </p:nvSpPr>
        <p:spPr>
          <a:xfrm>
            <a:off x="822960" y="2057400"/>
            <a:ext cx="347472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9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आंतरिक शक्ति विकसित करने और सकारात्मक जीवन के साथ व्यक्तिगत विकास को अपनाने के लिए साक्षात्कार का सामना करें।</a:t>
            </a:r>
            <a:endParaRPr lang="en-US" sz="900" dirty="0"/>
          </a:p>
        </p:txBody>
      </p:sp>
      <p:pic>
        <p:nvPicPr>
          <p:cNvPr id="6" name="Image 1" descr="https://djgurnpwsdoqjscwqbsj.supabase.co/storage/v1/object/public/presentation-templates-data/custom3/list5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440180"/>
            <a:ext cx="3657600" cy="1285875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663440" y="1594485"/>
            <a:ext cx="347472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2.शारीरिक जीवन शक्ति</a:t>
            </a:r>
            <a:endParaRPr lang="en-US" sz="1500" dirty="0"/>
          </a:p>
        </p:txBody>
      </p:sp>
      <p:sp>
        <p:nvSpPr>
          <p:cNvPr id="8" name="Text 4"/>
          <p:cNvSpPr/>
          <p:nvPr/>
        </p:nvSpPr>
        <p:spPr>
          <a:xfrm>
            <a:off x="4663440" y="2057400"/>
            <a:ext cx="347472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9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सतत ऊर्जा और समग्र स्वास्थ्य के लिए अपने शरीर को चित्रांकन और पोषण पोषण से शुरू करें।</a:t>
            </a:r>
            <a:endParaRPr lang="en-US" sz="900" dirty="0"/>
          </a:p>
        </p:txBody>
      </p:sp>
      <p:pic>
        <p:nvPicPr>
          <p:cNvPr id="9" name="Image 2" descr="https://djgurnpwsdoqjscwqbsj.supabase.co/storage/v1/object/public/presentation-templates-data/custom3/list5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520" y="3086100"/>
            <a:ext cx="3657600" cy="1285875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3240405"/>
            <a:ext cx="347472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3.तनाव प्रबंधन</a:t>
            </a:r>
            <a:endParaRPr lang="en-US" sz="1500" dirty="0"/>
          </a:p>
        </p:txBody>
      </p:sp>
      <p:sp>
        <p:nvSpPr>
          <p:cNvPr id="11" name="Text 6"/>
          <p:cNvSpPr/>
          <p:nvPr/>
        </p:nvSpPr>
        <p:spPr>
          <a:xfrm>
            <a:off x="822960" y="3651885"/>
            <a:ext cx="347472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9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तनाव को कम करें और आंतरिक शांति को बढ़ावा देने के लिए दैनिक अभ्यास और प्रतिस्पर्धा तंत्र को लागू करें।</a:t>
            </a:r>
            <a:endParaRPr lang="en-US" sz="900" dirty="0"/>
          </a:p>
        </p:txBody>
      </p:sp>
      <p:pic>
        <p:nvPicPr>
          <p:cNvPr id="12" name="Image 3" descr="https://djgurnpwsdoqjscwqbsj.supabase.co/storage/v1/object/public/presentation-templates-data/custom3/list5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3086100"/>
            <a:ext cx="3657600" cy="1285875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663440" y="3240405"/>
            <a:ext cx="347472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4.स्थिर संतुलन</a:t>
            </a:r>
            <a:endParaRPr lang="en-US" sz="1500" dirty="0"/>
          </a:p>
        </p:txBody>
      </p:sp>
      <p:sp>
        <p:nvSpPr>
          <p:cNvPr id="14" name="Text 8"/>
          <p:cNvSpPr/>
          <p:nvPr/>
        </p:nvSpPr>
        <p:spPr>
          <a:xfrm>
            <a:off x="4663440" y="3651885"/>
            <a:ext cx="347472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9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मजबूत सुदृढ़ता और आंतरिक इंटरनैशनल के लिए मजबूत सुदृढ़ता, आत्म-जागरूकता और मजबूत अभिव्यक्ति को बढ़ावा देना।</a:t>
            </a:r>
            <a:endParaRPr lang="en-US" sz="9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40080" y="565785"/>
            <a:ext cx="82296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मिडलाइफ़ माइंड मैटर्स</a:t>
            </a:r>
            <a:endParaRPr lang="en-US" sz="2300" dirty="0"/>
          </a:p>
        </p:txBody>
      </p:sp>
      <p:pic>
        <p:nvPicPr>
          <p:cNvPr id="3" name="Image 0" descr="https://djgurnpwsdoqjscwqbsj.supabase.co/storage/v1/object/public/presentation-templates-data/custom3/proscons-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440180"/>
            <a:ext cx="3566160" cy="2931795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presentation-templates-data/custom3/proscons-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3440" y="1440180"/>
            <a:ext cx="3566160" cy="2931795"/>
          </a:xfrm>
          <a:prstGeom prst="rect">
            <a:avLst/>
          </a:prstGeom>
        </p:spPr>
      </p:pic>
      <p:sp>
        <p:nvSpPr>
          <p:cNvPr id="5" name="Text 1"/>
          <p:cNvSpPr/>
          <p:nvPr/>
        </p:nvSpPr>
        <p:spPr>
          <a:xfrm>
            <a:off x="822960" y="1543050"/>
            <a:ext cx="2743200" cy="488633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- लाभ</a:t>
            </a:r>
            <a:endParaRPr lang="en-US" sz="1500" dirty="0"/>
          </a:p>
        </p:txBody>
      </p:sp>
      <p:sp>
        <p:nvSpPr>
          <p:cNvPr id="6" name="Shape 2"/>
          <p:cNvSpPr/>
          <p:nvPr/>
        </p:nvSpPr>
        <p:spPr>
          <a:xfrm>
            <a:off x="3749040" y="1568768"/>
            <a:ext cx="365760" cy="360045"/>
          </a:xfrm>
          <a:prstGeom prst="ellipse">
            <a:avLst/>
          </a:prstGeom>
          <a:solidFill>
            <a:srgbClr val="0A9C85"/>
          </a:solidFill>
          <a:ln w="12700">
            <a:solidFill>
              <a:srgbClr val="0A9C85"/>
            </a:solidFill>
            <a:prstDash val="solid"/>
          </a:ln>
        </p:spPr>
      </p:sp>
      <p:pic>
        <p:nvPicPr>
          <p:cNvPr id="7" name="Image 2" descr="preencoded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0480" y="1625346"/>
            <a:ext cx="182880" cy="205740"/>
          </a:xfrm>
          <a:prstGeom prst="rect">
            <a:avLst/>
          </a:prstGeom>
        </p:spPr>
      </p:pic>
      <p:sp>
        <p:nvSpPr>
          <p:cNvPr id="8" name="Text 3"/>
          <p:cNvSpPr/>
          <p:nvPr/>
        </p:nvSpPr>
        <p:spPr>
          <a:xfrm>
            <a:off x="4754880" y="1543050"/>
            <a:ext cx="2743200" cy="488633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-नुकसान</a:t>
            </a:r>
            <a:endParaRPr lang="en-US" sz="1500" dirty="0"/>
          </a:p>
        </p:txBody>
      </p:sp>
      <p:sp>
        <p:nvSpPr>
          <p:cNvPr id="9" name="Shape 4"/>
          <p:cNvSpPr/>
          <p:nvPr/>
        </p:nvSpPr>
        <p:spPr>
          <a:xfrm>
            <a:off x="7680960" y="1568768"/>
            <a:ext cx="365760" cy="360045"/>
          </a:xfrm>
          <a:prstGeom prst="ellipse">
            <a:avLst/>
          </a:prstGeom>
          <a:solidFill>
            <a:srgbClr val="DA2828"/>
          </a:solidFill>
          <a:ln w="12700">
            <a:solidFill>
              <a:srgbClr val="DA2828"/>
            </a:solidFill>
            <a:prstDash val="solid"/>
          </a:ln>
        </p:spPr>
      </p:sp>
      <p:pic>
        <p:nvPicPr>
          <p:cNvPr id="10" name="Image 3" descr="preencoded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72400" y="1640777"/>
            <a:ext cx="182880" cy="205740"/>
          </a:xfrm>
          <a:prstGeom prst="rect">
            <a:avLst/>
          </a:prstGeom>
        </p:spPr>
      </p:pic>
      <p:sp>
        <p:nvSpPr>
          <p:cNvPr id="11" name="Text 5"/>
          <p:cNvSpPr/>
          <p:nvPr/>
        </p:nvSpPr>
        <p:spPr>
          <a:xfrm>
            <a:off x="868680" y="2160270"/>
            <a:ext cx="3200400" cy="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12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8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आत्म-जागरूकता और व्यक्तिगत पुस्तकों की समझ में वृद्धि, जिससे अधिक प्रामाणिक जीवन और संतुष्टिपूर्ण संबंध निर्धारित होते हैं।</a:t>
            </a:r>
            <a:endParaRPr lang="en-US" sz="800" dirty="0"/>
          </a:p>
          <a:p>
            <a:pPr marL="342900" indent="-342900">
              <a:lnSpc>
                <a:spcPts val="12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8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व्यक्तिगत विकास और पुनर्विकास का अवसर, नए जुनून और रुचियों का लक्ष्य, जिससे उद्देश्य की नई भावना पैदा होती है।</a:t>
            </a:r>
            <a:endParaRPr lang="en-US" sz="800" dirty="0"/>
          </a:p>
          <a:p>
            <a:pPr marL="342900" indent="-342900">
              <a:lnSpc>
                <a:spcPts val="12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8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अनुभव के माध्यम से संगठन के कौशल में सुधार, जिससे तनाव और चिंता के प्रबंधन के लिए बेहतर तंत्र सक्षम हो सके।</a:t>
            </a:r>
            <a:endParaRPr lang="en-US" sz="800" dirty="0"/>
          </a:p>
        </p:txBody>
      </p:sp>
      <p:sp>
        <p:nvSpPr>
          <p:cNvPr id="12" name="Text 6"/>
          <p:cNvSpPr/>
          <p:nvPr/>
        </p:nvSpPr>
        <p:spPr>
          <a:xfrm>
            <a:off x="4800600" y="2160270"/>
            <a:ext cx="3200400" cy="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12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8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छात्रावास, अचयनित में स्थिरता, या मित्र राष्ट्रों के पदों के कारण चिंता और अवसाद की संभावना बढ़ जाती है।</a:t>
            </a:r>
            <a:endParaRPr lang="en-US" sz="800" dirty="0"/>
          </a:p>
          <a:p>
            <a:pPr marL="342900" indent="-342900">
              <a:lnSpc>
                <a:spcPts val="12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8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मध्य आयु में संकट का अनुभव और जोखिम बढ़ जाता है, जिसके आधार पर अध्यवसाय पूर्ण निर्णय और अशान्ति की भावना उत्पन्न होती है।</a:t>
            </a:r>
            <a:endParaRPr lang="en-US" sz="800" dirty="0"/>
          </a:p>
          <a:p>
            <a:pPr marL="342900" indent="-342900">
              <a:lnSpc>
                <a:spcPts val="12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8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सामाजिक संतुलन की संभावना।</a:t>
            </a:r>
            <a:endParaRPr lang="en-US" sz="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हार्मोन और मानसिक स्वास्थ्य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7772400" cy="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संस्थागत स्थिरता- स्थापित जीवन के विभिन्न चरणों में मनोदशा, चिंता और समग्र मानसिक को महत्वपूर्ण रूप से प्रभावित किया जाता है।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रजोनिवृत्ति से एस्ट्रोजेन में परिवर्तन होता है, जिससे महिलाओं में अवसाद, चिंता और अनिद्रा पैदा हो सकती है।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पुरुषों में टेस्टोस्टेरोन का स्तर कम होने से थकान, चिड़चिड़ापन, उत्साह में कमी और यहां तक ​​कि अवसाद के लक्षण भी हो सकते हैं।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स्वास्थ्य में सुधार, चिकित्सा और हार्मोन रिप्लेसमेंट (यदि उपयुक्त हो) में मानसिक बदलावों को शामिल करने में मदद की जा सकती है।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1028700"/>
            <a:ext cx="5029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अपनी पसंद को बंधन बनाना</a:t>
            </a:r>
            <a:endParaRPr lang="en-US" sz="2300" dirty="0"/>
          </a:p>
        </p:txBody>
      </p:sp>
      <p:pic>
        <p:nvPicPr>
          <p:cNvPr id="3" name="Image 0" descr="https://images.pexels.com/photos/7294687/pexels-photo-7294687.jpeg?auto=compress&amp;cs=tinysrgb&amp;fit=crop&amp;h=1200&amp;w=800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1028700"/>
            <a:ext cx="2468880" cy="308610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6035040" y="370332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3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800" dirty="0"/>
          </a:p>
        </p:txBody>
      </p:sp>
      <p:sp>
        <p:nvSpPr>
          <p:cNvPr id="5" name="Text 2"/>
          <p:cNvSpPr/>
          <p:nvPr/>
        </p:nvSpPr>
        <p:spPr>
          <a:xfrm>
            <a:off x="548640" y="1543050"/>
            <a:ext cx="5029200" cy="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नकारात्मक विचारों को विचारधारा अपना दृष्टिकोण। अधिक सकारात्मक दृष्टिकोण के लिए सीमित खरीदारों को पहचानें और उन्हें चुनौती दें।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ध्यान केन्द्रित करके कृतज्ञता विकसित करें। साधारण अनैतिक की देखरेख करें और समग्र खुशी और कल्याण को बढ़ावा दें।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वर्तमान में बने रहने के लिए माइंडफुलनेस का अभ्यास करें। माइंडफुलनेस के सूत्र तनाव कम, ध्यान केंद्रित करें और उद्यमियों को बढ़ावा दें।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संस्था से वापस उभरने के लिए पोर्टफोलियो विकसित करें। प्रतियोगिता का सामना करने के तरीके और रणनीतियाँ सीखने के लिए प्रतियोगिता का सामना करना अधिक आसान है।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40080" y="668655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अपने मानसिक स्वास्थ्य को बढ़ावा दें: सरल कदम</a:t>
            </a:r>
            <a:endParaRPr lang="en-US" sz="2300" dirty="0"/>
          </a:p>
        </p:txBody>
      </p:sp>
      <p:pic>
        <p:nvPicPr>
          <p:cNvPr id="3" name="Image 0" descr="https://djgurnpwsdoqjscwqbsj.supabase.co/storage/v1/object/public/presentation-templates-data/custom3/list5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440180"/>
            <a:ext cx="3657600" cy="1285875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594485"/>
            <a:ext cx="347472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1.अपने शरीर को हिलाते हैं</a:t>
            </a:r>
            <a:endParaRPr lang="en-US" sz="1500" dirty="0"/>
          </a:p>
        </p:txBody>
      </p:sp>
      <p:sp>
        <p:nvSpPr>
          <p:cNvPr id="5" name="Text 2"/>
          <p:cNvSpPr/>
          <p:nvPr/>
        </p:nvSpPr>
        <p:spPr>
          <a:xfrm>
            <a:off x="822960" y="2057400"/>
            <a:ext cx="347472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9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नियमित व्यायाम से एंडोर्फिन नाइकी होता है, मूड अच्छा होता है और तनाव कम होता है। प्रतिदिन कम से कम 30 मिनट व्यायाम करने का...</a:t>
            </a:r>
            <a:endParaRPr lang="en-US" sz="900" dirty="0"/>
          </a:p>
        </p:txBody>
      </p:sp>
      <p:pic>
        <p:nvPicPr>
          <p:cNvPr id="6" name="Image 1" descr="https://djgurnpwsdoqjscwqbsj.supabase.co/storage/v1/object/public/presentation-templates-data/custom3/list5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440180"/>
            <a:ext cx="3657600" cy="1285875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663440" y="1594485"/>
            <a:ext cx="347472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2.अच्छी तरह से पोषण करें</a:t>
            </a:r>
            <a:endParaRPr lang="en-US" sz="1500" dirty="0"/>
          </a:p>
        </p:txBody>
      </p:sp>
      <p:sp>
        <p:nvSpPr>
          <p:cNvPr id="8" name="Text 4"/>
          <p:cNvSpPr/>
          <p:nvPr/>
        </p:nvSpPr>
        <p:spPr>
          <a:xfrm>
            <a:off x="4663440" y="2057400"/>
            <a:ext cx="347472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9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शास्त्रीय आहार आपके मस्तिष्क को ऊर्जा देता है, जिससे मूड और व्यायाम कार्य प्रभावित होते हैं। संपूर्ण, अप्रसंस्कृत खाद्य उद्योग पर ध्यान।</a:t>
            </a:r>
            <a:endParaRPr lang="en-US" sz="900" dirty="0"/>
          </a:p>
        </p:txBody>
      </p:sp>
      <p:pic>
        <p:nvPicPr>
          <p:cNvPr id="9" name="Image 2" descr="https://djgurnpwsdoqjscwqbsj.supabase.co/storage/v1/object/public/presentation-templates-data/custom3/list5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520" y="3086100"/>
            <a:ext cx="3657600" cy="1285875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3240405"/>
            <a:ext cx="347472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3.नींद को प्राथमिकता देना</a:t>
            </a:r>
            <a:endParaRPr lang="en-US" sz="1500" dirty="0"/>
          </a:p>
        </p:txBody>
      </p:sp>
      <p:sp>
        <p:nvSpPr>
          <p:cNvPr id="11" name="Text 6"/>
          <p:cNvSpPr/>
          <p:nvPr/>
        </p:nvSpPr>
        <p:spPr>
          <a:xfrm>
            <a:off x="822960" y="3651885"/>
            <a:ext cx="347472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9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मानसिक स्पष्टता और साइंटिफिक के लिए पर्याप्त नींद बहुत जरूरी है। 7-9 घंटे की अच्छी नींद का लक्ष्य।</a:t>
            </a:r>
            <a:endParaRPr lang="en-US" sz="900" dirty="0"/>
          </a:p>
        </p:txBody>
      </p:sp>
      <p:pic>
        <p:nvPicPr>
          <p:cNvPr id="12" name="Image 3" descr="https://djgurnpwsdoqjscwqbsj.supabase.co/storage/v1/object/public/presentation-templates-data/custom3/list5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3086100"/>
            <a:ext cx="3657600" cy="1285875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663440" y="3240405"/>
            <a:ext cx="347472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4.प्रतिदिन ध्यान करें</a:t>
            </a:r>
            <a:endParaRPr lang="en-US" sz="1500" dirty="0"/>
          </a:p>
        </p:txBody>
      </p:sp>
      <p:sp>
        <p:nvSpPr>
          <p:cNvPr id="14" name="Text 8"/>
          <p:cNvSpPr/>
          <p:nvPr/>
        </p:nvSpPr>
        <p:spPr>
          <a:xfrm>
            <a:off x="4663440" y="3651885"/>
            <a:ext cx="347472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9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माइंडफुलनेस मेडिटेशन तनाव को कम करता है और आंतरिक शांति को बढ़ावा देता है। दिन में 5 मिनट भी करने से दिखा सकते हैं।</a:t>
            </a:r>
            <a:endParaRPr lang="en-US" sz="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2025-06-24T08:59:23Z</dcterms:created>
  <dcterms:modified xsi:type="dcterms:W3CDTF">2025-06-24T08:59:23Z</dcterms:modified>
</cp:coreProperties>
</file>