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slideLayout" Target="../slideLayouts/slideLayout1.xml"/><Relationship Id="rId1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3-2.png"/><Relationship Id="rId4" Type="http://schemas.openxmlformats.org/officeDocument/2006/relationships/image" Target="../media/image-3-2.png"/><Relationship Id="rId5" Type="http://schemas.openxmlformats.org/officeDocument/2006/relationships/image" Target="../media/image-3-2.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jpeg"/><Relationship Id="rId2" Type="http://schemas.openxmlformats.org/officeDocument/2006/relationships/image" Target="../media/image-4-2.png"/><Relationship Id="rId3" Type="http://schemas.openxmlformats.org/officeDocument/2006/relationships/image" Target="../media/image-4-2.png"/><Relationship Id="rId4" Type="http://schemas.openxmlformats.org/officeDocument/2006/relationships/image" Target="../media/image-4-2.png"/><Relationship Id="rId5" Type="http://schemas.openxmlformats.org/officeDocument/2006/relationships/image" Target="../media/image-4-2.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7" Type="http://schemas.openxmlformats.org/officeDocument/2006/relationships/hyperlink" Target="https://images.pexels.com/photos/8098271/pexels-photo-8098271.jpeg?auto=compress&amp;cs=tinysrgb&amp;fit=crop&amp;h=1200&amp;w=800" TargetMode="External"/><Relationship Id="rId1" Type="http://schemas.openxmlformats.org/officeDocument/2006/relationships/image" Target="../media/Slide-5-image-1.jpeg"/><Relationship Id="rId2" Type="http://schemas.openxmlformats.org/officeDocument/2006/relationships/image" Target="../media/image-5-2.png"/><Relationship Id="rId3" Type="http://schemas.openxmlformats.org/officeDocument/2006/relationships/image" Target="../media/image-5-2.png"/><Relationship Id="rId4" Type="http://schemas.openxmlformats.org/officeDocument/2006/relationships/image" Target="../media/image-5-2.png"/><Relationship Id="rId5" Type="http://schemas.openxmlformats.org/officeDocument/2006/relationships/image" Target="../media/image-5-2.png"/><Relationship Id="rId6" Type="http://schemas.openxmlformats.org/officeDocument/2006/relationships/image" Target="../media/image-5-6.jpeg"/><Relationship Id="rId8" Type="http://schemas.openxmlformats.org/officeDocument/2006/relationships/slideLayout" Target="../slideLayouts/slideLayout2.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4" Type="http://schemas.openxmlformats.org/officeDocument/2006/relationships/hyperlink" Target="https://images.pexels.com/photos/8098271/pexels-photo-8098271.jpeg?auto=compress&amp;cs=tinysrgb&amp;fit=crop&amp;h=1200&amp;w=800" TargetMode="External"/><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3.jpeg"/><Relationship Id="rId5" Type="http://schemas.openxmlformats.org/officeDocument/2006/relationships/slideLayout" Target="../slideLayouts/slideLayout2.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0.png"/><Relationship Id="rId13" Type="http://schemas.openxmlformats.org/officeDocument/2006/relationships/image" Target="../media/image-7-11.png"/><Relationship Id="rId14" Type="http://schemas.openxmlformats.org/officeDocument/2006/relationships/image" Target="../media/image-7-10.png"/><Relationship Id="rId15" Type="http://schemas.openxmlformats.org/officeDocument/2006/relationships/image" Target="../media/image-7-11.png"/><Relationship Id="rId16" Type="http://schemas.openxmlformats.org/officeDocument/2006/relationships/slideLayout" Target="../slideLayouts/slideLayout1.xml"/><Relationship Id="rId1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image" Target="../media/image-9-2.png"/><Relationship Id="rId3" Type="http://schemas.openxmlformats.org/officeDocument/2006/relationships/image" Target="../media/image-9-2.png"/><Relationship Id="rId4" Type="http://schemas.openxmlformats.org/officeDocument/2006/relationships/image" Target="../media/image-9-2.png"/><Relationship Id="rId5" Type="http://schemas.openxmlformats.org/officeDocument/2006/relationships/image" Target="../media/image-9-2.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697355"/>
            <a:ext cx="5029200" cy="914400"/>
          </a:xfrm>
          <a:prstGeom prst="rect">
            <a:avLst/>
          </a:prstGeom>
          <a:noFill/>
          <a:ln/>
        </p:spPr>
        <p:txBody>
          <a:bodyPr wrap="square" rtlCol="0" anchor="t"/>
          <a:lstStyle/>
          <a:p>
            <a:pPr algn="l" indent="0" marL="0">
              <a:buNone/>
            </a:pPr>
            <a:r>
              <a:rPr lang="en-US" sz="3000" b="1" dirty="0">
                <a:solidFill>
                  <a:srgbClr val="FFFFFF"/>
                </a:solidFill>
                <a:latin typeface="Plus Jakarta Sans" pitchFamily="34" charset="0"/>
                <a:ea typeface="Plus Jakarta Sans" pitchFamily="34" charset="-122"/>
                <a:cs typeface="Plus Jakarta Sans" pitchFamily="34" charset="-120"/>
              </a:rPr>
              <a:t>Revolutionizing Logistics: The AI Advantage</a:t>
            </a:r>
            <a:endParaRPr lang="en-US" sz="3000" dirty="0"/>
          </a:p>
        </p:txBody>
      </p:sp>
      <p:sp>
        <p:nvSpPr>
          <p:cNvPr id="3" name="Text 1"/>
          <p:cNvSpPr/>
          <p:nvPr/>
        </p:nvSpPr>
        <p:spPr>
          <a:xfrm>
            <a:off x="457200" y="3086100"/>
            <a:ext cx="5029200" cy="731520"/>
          </a:xfrm>
          <a:prstGeom prst="rect">
            <a:avLst/>
          </a:prstGeom>
          <a:noFill/>
          <a:ln/>
        </p:spPr>
        <p:txBody>
          <a:bodyPr wrap="square" rtlCol="0" anchor="t"/>
          <a:lstStyle/>
          <a:p>
            <a:pPr algn="l" indent="0" marL="0">
              <a:buNone/>
            </a:pPr>
            <a:r>
              <a:rPr lang="en-US" sz="1300" dirty="0">
                <a:solidFill>
                  <a:srgbClr val="FFFFFF"/>
                </a:solidFill>
                <a:latin typeface="Plus Jakarta Sans" pitchFamily="34" charset="0"/>
                <a:ea typeface="Plus Jakarta Sans" pitchFamily="34" charset="-122"/>
                <a:cs typeface="Plus Jakarta Sans" pitchFamily="34" charset="-120"/>
              </a:rPr>
              <a:t>Unlocking Efficiency and Reducing Costs with Intelligent Automation</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AI Logistics: The Horizon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2027</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Wider Adoption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AI solution scaled for broader real-world integration across multiple logistics sectors. Continuous monitoring and evaluation will ensure optimal performance and adaptability to evolving industry demands. Focus remains on maximizing efficiency.</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AI: Logistics Revolution Begins</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AI Logistics: Blueprint Unveiled</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pic>
        <p:nvPicPr>
          <p:cNvPr id="13" name="Image 6" descr="https://djgurnpwsdoqjscwqbsj.supabase.co/storage/v1/object/public/presentation-templates-data/section16_tableOfCont_box.png">    </p:cNvPr>
          <p:cNvPicPr>
            <a:picLocks noChangeAspect="1"/>
          </p:cNvPicPr>
          <p:nvPr/>
        </p:nvPicPr>
        <p:blipFill>
          <a:blip r:embed="rId8"/>
          <a:stretch>
            <a:fillRect/>
          </a:stretch>
        </p:blipFill>
        <p:spPr>
          <a:xfrm>
            <a:off x="182880" y="1748790"/>
            <a:ext cx="4206240" cy="514350"/>
          </a:xfrm>
          <a:prstGeom prst="rect">
            <a:avLst/>
          </a:prstGeom>
        </p:spPr>
      </p:pic>
      <p:pic>
        <p:nvPicPr>
          <p:cNvPr id="14" name="Image 7" descr="https://djgurnpwsdoqjscwqbsj.supabase.co/storage/v1/object/public/presentation-templates-data/section16_no_box.png">    </p:cNvPr>
          <p:cNvPicPr>
            <a:picLocks noChangeAspect="1"/>
          </p:cNvPicPr>
          <p:nvPr/>
        </p:nvPicPr>
        <p:blipFill>
          <a:blip r:embed="rId9"/>
          <a:stretch>
            <a:fillRect/>
          </a:stretch>
        </p:blipFill>
        <p:spPr>
          <a:xfrm>
            <a:off x="274320" y="1800225"/>
            <a:ext cx="411480" cy="411480"/>
          </a:xfrm>
          <a:prstGeom prst="rect">
            <a:avLst/>
          </a:prstGeom>
        </p:spPr>
      </p:pic>
      <p:sp>
        <p:nvSpPr>
          <p:cNvPr id="15" name="Text 5"/>
          <p:cNvSpPr/>
          <p:nvPr/>
        </p:nvSpPr>
        <p:spPr>
          <a:xfrm>
            <a:off x="27432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6" name="Text 6"/>
          <p:cNvSpPr/>
          <p:nvPr/>
        </p:nvSpPr>
        <p:spPr>
          <a:xfrm>
            <a:off x="73152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AI-Powered Logistics Simulation</a:t>
            </a:r>
            <a:endParaRPr lang="en-US" sz="1300" dirty="0"/>
          </a:p>
        </p:txBody>
      </p:sp>
      <p:pic>
        <p:nvPicPr>
          <p:cNvPr id="17" name="Image 8" descr="https://djgurnpwsdoqjscwqbsj.supabase.co/storage/v1/object/public/presentation-templates-data/section16_Button%20Arrow.png">    </p:cNvPr>
          <p:cNvPicPr>
            <a:picLocks noChangeAspect="1"/>
          </p:cNvPicPr>
          <p:nvPr/>
        </p:nvPicPr>
        <p:blipFill>
          <a:blip r:embed="rId10"/>
          <a:stretch>
            <a:fillRect/>
          </a:stretch>
        </p:blipFill>
        <p:spPr>
          <a:xfrm>
            <a:off x="4069080" y="1877378"/>
            <a:ext cx="274320" cy="257175"/>
          </a:xfrm>
          <a:prstGeom prst="rect">
            <a:avLst/>
          </a:prstGeom>
        </p:spPr>
      </p:pic>
      <p:pic>
        <p:nvPicPr>
          <p:cNvPr id="18" name="Image 9" descr="https://djgurnpwsdoqjscwqbsj.supabase.co/storage/v1/object/public/presentation-templates-data/section16_tableOfCont_box.png">    </p:cNvPr>
          <p:cNvPicPr>
            <a:picLocks noChangeAspect="1"/>
          </p:cNvPicPr>
          <p:nvPr/>
        </p:nvPicPr>
        <p:blipFill>
          <a:blip r:embed="rId11"/>
          <a:stretch>
            <a:fillRect/>
          </a:stretch>
        </p:blipFill>
        <p:spPr>
          <a:xfrm>
            <a:off x="4480560" y="1748790"/>
            <a:ext cx="4206240" cy="514350"/>
          </a:xfrm>
          <a:prstGeom prst="rect">
            <a:avLst/>
          </a:prstGeom>
        </p:spPr>
      </p:pic>
      <p:pic>
        <p:nvPicPr>
          <p:cNvPr id="19" name="Image 10" descr="https://djgurnpwsdoqjscwqbsj.supabase.co/storage/v1/object/public/presentation-templates-data/section16_no_box.png">    </p:cNvPr>
          <p:cNvPicPr>
            <a:picLocks noChangeAspect="1"/>
          </p:cNvPicPr>
          <p:nvPr/>
        </p:nvPicPr>
        <p:blipFill>
          <a:blip r:embed="rId12"/>
          <a:stretch>
            <a:fillRect/>
          </a:stretch>
        </p:blipFill>
        <p:spPr>
          <a:xfrm>
            <a:off x="4572000" y="1800225"/>
            <a:ext cx="411480" cy="411480"/>
          </a:xfrm>
          <a:prstGeom prst="rect">
            <a:avLst/>
          </a:prstGeom>
        </p:spPr>
      </p:pic>
      <p:sp>
        <p:nvSpPr>
          <p:cNvPr id="20" name="Text 7"/>
          <p:cNvSpPr/>
          <p:nvPr/>
        </p:nvSpPr>
        <p:spPr>
          <a:xfrm>
            <a:off x="457200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21" name="Text 8"/>
          <p:cNvSpPr/>
          <p:nvPr/>
        </p:nvSpPr>
        <p:spPr>
          <a:xfrm>
            <a:off x="502920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Simulation Success: Efficiency Boost</a:t>
            </a:r>
            <a:endParaRPr lang="en-US" sz="1300" dirty="0"/>
          </a:p>
        </p:txBody>
      </p:sp>
      <p:pic>
        <p:nvPicPr>
          <p:cNvPr id="22" name="Image 11" descr="https://djgurnpwsdoqjscwqbsj.supabase.co/storage/v1/object/public/presentation-templates-data/section16_Button%20Arrow.png">    </p:cNvPr>
          <p:cNvPicPr>
            <a:picLocks noChangeAspect="1"/>
          </p:cNvPicPr>
          <p:nvPr/>
        </p:nvPicPr>
        <p:blipFill>
          <a:blip r:embed="rId13"/>
          <a:stretch>
            <a:fillRect/>
          </a:stretch>
        </p:blipFill>
        <p:spPr>
          <a:xfrm>
            <a:off x="8366760" y="1877378"/>
            <a:ext cx="274320" cy="257175"/>
          </a:xfrm>
          <a:prstGeom prst="rect">
            <a:avLst/>
          </a:prstGeom>
        </p:spPr>
      </p:pic>
      <p:pic>
        <p:nvPicPr>
          <p:cNvPr id="23" name="Image 12" descr="https://djgurnpwsdoqjscwqbsj.supabase.co/storage/v1/object/public/presentation-templates-data/section16_tableOfCont_box.png">    </p:cNvPr>
          <p:cNvPicPr>
            <a:picLocks noChangeAspect="1"/>
          </p:cNvPicPr>
          <p:nvPr/>
        </p:nvPicPr>
        <p:blipFill>
          <a:blip r:embed="rId14"/>
          <a:stretch>
            <a:fillRect/>
          </a:stretch>
        </p:blipFill>
        <p:spPr>
          <a:xfrm>
            <a:off x="182880" y="2468880"/>
            <a:ext cx="4206240" cy="514350"/>
          </a:xfrm>
          <a:prstGeom prst="rect">
            <a:avLst/>
          </a:prstGeom>
        </p:spPr>
      </p:pic>
      <p:pic>
        <p:nvPicPr>
          <p:cNvPr id="24" name="Image 13" descr="https://djgurnpwsdoqjscwqbsj.supabase.co/storage/v1/object/public/presentation-templates-data/section16_no_box.png">    </p:cNvPr>
          <p:cNvPicPr>
            <a:picLocks noChangeAspect="1"/>
          </p:cNvPicPr>
          <p:nvPr/>
        </p:nvPicPr>
        <p:blipFill>
          <a:blip r:embed="rId15"/>
          <a:stretch>
            <a:fillRect/>
          </a:stretch>
        </p:blipFill>
        <p:spPr>
          <a:xfrm>
            <a:off x="274320" y="2520315"/>
            <a:ext cx="411480" cy="411480"/>
          </a:xfrm>
          <a:prstGeom prst="rect">
            <a:avLst/>
          </a:prstGeom>
        </p:spPr>
      </p:pic>
      <p:sp>
        <p:nvSpPr>
          <p:cNvPr id="25" name="Text 9"/>
          <p:cNvSpPr/>
          <p:nvPr/>
        </p:nvSpPr>
        <p:spPr>
          <a:xfrm>
            <a:off x="27432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26" name="Text 10"/>
          <p:cNvSpPr/>
          <p:nvPr/>
        </p:nvSpPr>
        <p:spPr>
          <a:xfrm>
            <a:off x="73152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AI Logistics: The Horizon</a:t>
            </a:r>
            <a:endParaRPr lang="en-US" sz="1300" dirty="0"/>
          </a:p>
        </p:txBody>
      </p:sp>
      <p:pic>
        <p:nvPicPr>
          <p:cNvPr id="27" name="Image 14" descr="https://djgurnpwsdoqjscwqbsj.supabase.co/storage/v1/object/public/presentation-templates-data/section16_Button%20Arrow.png">    </p:cNvPr>
          <p:cNvPicPr>
            <a:picLocks noChangeAspect="1"/>
          </p:cNvPicPr>
          <p:nvPr/>
        </p:nvPicPr>
        <p:blipFill>
          <a:blip r:embed="rId16"/>
          <a:stretch>
            <a:fillRect/>
          </a:stretch>
        </p:blipFill>
        <p:spPr>
          <a:xfrm>
            <a:off x="4069080" y="2597468"/>
            <a:ext cx="274320" cy="257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AI: Logistics Revolution Begins</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2018</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Early AI Adoption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Initial AI applications in logistics focused on route optimization and predictive maintenance. Limited data availability hindered widespread implementation, but demonstrated potential for significant efficiency gains and cost reduction in transportation.</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2020</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E-Commerce Surge</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COVID-19 pandemic fueled an unprecedented surge in e-commerce, placing immense strain on existing logistics infrastructure. Traditional systems struggled to cope with increased demand, leading to delays, higher costs, and customer dissatisfaction globally.</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2022</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AI Integration Accelerates</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Growing demand and technology maturity spurred rapid AI integration. Companies invested in AI-powered warehousing, automated sorting, and intelligent delivery systems. Improved algorithms and increased data availability lead to more accurate forecasts.</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2024</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Autonomous Future?</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Continued advancements in AI are paving the way for autonomous vehicles and drone delivery systems. These technologies promise to further optimize logistics, reduce delivery times, and address labor shortages, but face regulatory and infrastructural challenges.</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AI Logistics: Blueprint Unveiled</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2023</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Concept Genesis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initial concept for an AI-powered logistics optimization system was conceived, driven by the need for enhanced efficiency and reduced operational costs. Initial research commenced to explore potential AI applications.</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2024</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System Design</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Detailed system architecture was designed, encompassing AI algorithms for route optimization, predictive maintenance, and demand forecasting. Key performance indicators (KPIs) were identified to measure success.</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2025</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Simulation Phase</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AI-driven logistics system was simulated using real-world logistics data. Simulation results were analyzed to assess the system's performance in terms of efficiency, cost savings, and resilience to disruptions. </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2026</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Results Validation</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Simulation results were validated against existing logistics operations. A comprehensive report was generated, showcasing the potential benefits of the AI-powered system and identifying areas for further improvement and refinement.</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AI-Powered Logistics Simulation</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AI algorithms analyze data to predict potential disruptions and optimize resource allocation for proactive logistics management.</a:t>
            </a:r>
            <a:endParaRPr lang="en-US" sz="1000" dirty="0"/>
          </a:p>
        </p:txBody>
      </p:sp>
      <p:pic>
        <p:nvPicPr>
          <p:cNvPr id="5" name="Image 1" descr="https://djgurnpwsdoqjscwqbsj.supabase.co/storage/v1/object/public/presentation-templates-data/section16_slide3_box.png">    </p:cNvPr>
          <p:cNvPicPr>
            <a:picLocks noChangeAspect="1"/>
          </p:cNvPicPr>
          <p:nvPr/>
        </p:nvPicPr>
        <p:blipFill>
          <a:blip r:embed="rId3"/>
          <a:stretch>
            <a:fillRect/>
          </a:stretch>
        </p:blipFill>
        <p:spPr>
          <a:xfrm>
            <a:off x="457200" y="1954530"/>
            <a:ext cx="5486400" cy="617220"/>
          </a:xfrm>
          <a:prstGeom prst="rect">
            <a:avLst/>
          </a:prstGeom>
        </p:spPr>
      </p:pic>
      <p:sp>
        <p:nvSpPr>
          <p:cNvPr id="6" name="Text 2"/>
          <p:cNvSpPr/>
          <p:nvPr/>
        </p:nvSpPr>
        <p:spPr>
          <a:xfrm>
            <a:off x="640080" y="180022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Simulation tools create virtual logistics environments to test scenarios and identify bottlenecks before they impact real operations.</a:t>
            </a:r>
            <a:endParaRPr lang="en-US" sz="1000" dirty="0"/>
          </a:p>
        </p:txBody>
      </p:sp>
      <p:pic>
        <p:nvPicPr>
          <p:cNvPr id="7" name="Image 2" descr="https://djgurnpwsdoqjscwqbsj.supabase.co/storage/v1/object/public/presentation-templates-data/section16_slide3_box.png">    </p:cNvPr>
          <p:cNvPicPr>
            <a:picLocks noChangeAspect="1"/>
          </p:cNvPicPr>
          <p:nvPr/>
        </p:nvPicPr>
        <p:blipFill>
          <a:blip r:embed="rId4"/>
          <a:stretch>
            <a:fillRect/>
          </a:stretch>
        </p:blipFill>
        <p:spPr>
          <a:xfrm>
            <a:off x="457200" y="2726055"/>
            <a:ext cx="5486400" cy="617220"/>
          </a:xfrm>
          <a:prstGeom prst="rect">
            <a:avLst/>
          </a:prstGeom>
        </p:spPr>
      </p:pic>
      <p:sp>
        <p:nvSpPr>
          <p:cNvPr id="8" name="Text 3"/>
          <p:cNvSpPr/>
          <p:nvPr/>
        </p:nvSpPr>
        <p:spPr>
          <a:xfrm>
            <a:off x="640080" y="257175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system seamlessly integrates AI and simulation, providing a holistic view of logistics performance and optimization opportunities.</a:t>
            </a:r>
            <a:endParaRPr lang="en-US" sz="1000" dirty="0"/>
          </a:p>
        </p:txBody>
      </p:sp>
      <p:pic>
        <p:nvPicPr>
          <p:cNvPr id="9" name="Image 3" descr="https://djgurnpwsdoqjscwqbsj.supabase.co/storage/v1/object/public/presentation-templates-data/section16_slide3_box.png">    </p:cNvPr>
          <p:cNvPicPr>
            <a:picLocks noChangeAspect="1"/>
          </p:cNvPicPr>
          <p:nvPr/>
        </p:nvPicPr>
        <p:blipFill>
          <a:blip r:embed="rId5"/>
          <a:stretch>
            <a:fillRect/>
          </a:stretch>
        </p:blipFill>
        <p:spPr>
          <a:xfrm>
            <a:off x="457200" y="3497580"/>
            <a:ext cx="5486400" cy="617220"/>
          </a:xfrm>
          <a:prstGeom prst="rect">
            <a:avLst/>
          </a:prstGeom>
        </p:spPr>
      </p:pic>
      <p:sp>
        <p:nvSpPr>
          <p:cNvPr id="10" name="Text 4"/>
          <p:cNvSpPr/>
          <p:nvPr/>
        </p:nvSpPr>
        <p:spPr>
          <a:xfrm>
            <a:off x="640080" y="334327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AI-powered optimization engines analyze simulation results to dynamically adjust logistics plans and improve efficiency in real-time.</a:t>
            </a:r>
            <a:endParaRPr lang="en-US" sz="1000" dirty="0"/>
          </a:p>
        </p:txBody>
      </p:sp>
      <p:pic>
        <p:nvPicPr>
          <p:cNvPr id="11" name="Image 4" descr="https://images.pexels.com/photos/8098271/pexels-photo-8098271.jpeg?auto=compress&amp;cs=tinysrgb&amp;fit=crop&amp;h=1200&amp;w=800">    </p:cNvPr>
          <p:cNvPicPr>
            <a:picLocks noChangeAspect="1"/>
          </p:cNvPicPr>
          <p:nvPr/>
        </p:nvPicPr>
        <p:blipFill>
          <a:blip r:embed="rId6"/>
          <a:stretch>
            <a:fillRect/>
          </a:stretch>
        </p:blipFill>
        <p:spPr>
          <a:xfrm>
            <a:off x="6583680" y="1285875"/>
            <a:ext cx="2286000" cy="3086100"/>
          </a:xfrm>
          <a:prstGeom prst="rect">
            <a:avLst/>
          </a:prstGeom>
        </p:spPr>
      </p:pic>
      <p:sp>
        <p:nvSpPr>
          <p:cNvPr id="12" name="Text 5"/>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7"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AI-Powered Logistics Simulation</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integrated system provides complete visibility into all aspects of logistics operations, enabling data-driven decision-making and improved outcomes.</a:t>
            </a:r>
            <a:endParaRPr lang="en-US" sz="1000" dirty="0"/>
          </a:p>
        </p:txBody>
      </p:sp>
      <p:pic>
        <p:nvPicPr>
          <p:cNvPr id="5" name="Image 1" descr="https://images.pexels.com/photos/8098271/pexels-photo-8098271.jpeg?auto=compress&amp;cs=tinysrgb&amp;fit=crop&amp;h=1200&amp;w=800">    </p:cNvPr>
          <p:cNvPicPr>
            <a:picLocks noChangeAspect="1"/>
          </p:cNvPicPr>
          <p:nvPr/>
        </p:nvPicPr>
        <p:blipFill>
          <a:blip r:embed="rId3"/>
          <a:stretch>
            <a:fillRect/>
          </a:stretch>
        </p:blipFill>
        <p:spPr>
          <a:xfrm>
            <a:off x="6583680" y="1285875"/>
            <a:ext cx="2286000" cy="3086100"/>
          </a:xfrm>
          <a:prstGeom prst="rect">
            <a:avLst/>
          </a:prstGeom>
        </p:spPr>
      </p:pic>
      <p:sp>
        <p:nvSpPr>
          <p:cNvPr id="6" name="Text 2"/>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4"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Simulation Success: Efficiency Boost</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Upsides</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Simulation results reveal significant improvements in delivery efficiency, optimizing routes and reducing transit times substantially.</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Processing time sees a considerable reduction, leading to faster order fulfillment and increased customer satisfaction overall.</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Overall logistics costs are demonstrably lower, resulting in significant savings and a more profitable operation model.</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Downsides</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Initial setup and configuration can be complex, requiring specialized expertise and potentially leading to unexpected delays early on.</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Data accuracy is crucial; inaccurate input can lead to misleading simulation results, impacting decision-making negatively over time.</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Ongoing maintenance and updates are necessary to keep the simulation accurate and relevant, incurring further costs and efforts.</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Simulation Success: Efficiency Boost</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Upsides</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The system's potential for scalability and adaptation to future growth is highlighted, ensuring long-term viability and adaptability.</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The Downsides</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Real-world conditions are sometimes difficult to replicate perfectly, which could result in discrepancies between simulation predictions and actual outcomes.</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AI Logistics: The Horizon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2023</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Foundation Laid</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Initial algorithms and models developed, specifically tailored for logistical challenges. Core functionalities such as route optimization and predictive maintenance are established. Data collection infrastructure is set up for future testing.</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2024</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Simulated Testing</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Rigorous simulations conducted to assess AI performance under varied conditions, mimicking real-world logistics scenarios. Key performance indicators are meticulously tracked, and initial refinements are implemented to address identified shortcomings.</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2025</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Pilot Program</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Limited real-world deployment begins with select partners, focusing on specific logistics tasks. Data gathered from pilot programs informs further system adjustments and fine-tuning. User feedback is actively solicited and integrated.</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2026</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Refinement Phase</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Data analysis from pilot programs drive significant system refinements. Adjustments include enhanced responsiveness to unforeseen events and improved integration with existing logistics infrastructure, ensuring seamless operation.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2025-07-09T06:09:03Z</dcterms:created>
  <dcterms:modified xsi:type="dcterms:W3CDTF">2025-07-09T06:09:03Z</dcterms:modified>
</cp:coreProperties>
</file>