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2.xml"/><Relationship Id="rId9"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2.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pic>
        <p:nvPicPr>
          <p:cNvPr id="4" name="Image 1" descr="preencoded.png">    </p:cNvPr>
          <p:cNvPicPr>
            <a:picLocks noChangeAspect="1"/>
          </p:cNvPicPr>
          <p:nvPr/>
        </p:nvPicPr>
        <p:blipFill>
          <a:blip r:embed="rId2"/>
          <a:stretch>
            <a:fillRect/>
          </a:stretch>
        </p:blipFill>
        <p:spPr>
          <a:xfrm>
            <a:off x="6492240" y="1183005"/>
            <a:ext cx="731520" cy="514350"/>
          </a:xfrm>
          <a:prstGeom prst="rect">
            <a:avLst/>
          </a:prstGeom>
        </p:spPr>
      </p:pic>
      <p:pic>
        <p:nvPicPr>
          <p:cNvPr id="5" name="Image 2" descr="preencoded.png">    </p:cNvPr>
          <p:cNvPicPr>
            <a:picLocks noChangeAspect="1"/>
          </p:cNvPicPr>
          <p:nvPr/>
        </p:nvPicPr>
        <p:blipFill>
          <a:blip r:embed="rId3"/>
          <a:stretch>
            <a:fillRect/>
          </a:stretch>
        </p:blipFill>
        <p:spPr>
          <a:xfrm>
            <a:off x="1920240" y="3497580"/>
            <a:ext cx="731520" cy="514350"/>
          </a:xfrm>
          <a:prstGeom prst="rect">
            <a:avLst/>
          </a:prstGeom>
        </p:spPr>
      </p:pic>
      <p:pic>
        <p:nvPicPr>
          <p:cNvPr id="6" name="Image 3" descr="preencoded.png">    </p:cNvPr>
          <p:cNvPicPr>
            <a:picLocks noChangeAspect="1"/>
          </p:cNvPicPr>
          <p:nvPr/>
        </p:nvPicPr>
        <p:blipFill>
          <a:blip r:embed="rId4"/>
          <a:stretch>
            <a:fillRect/>
          </a:stretch>
        </p:blipFill>
        <p:spPr>
          <a:xfrm>
            <a:off x="2286000" y="1388745"/>
            <a:ext cx="4572000" cy="2366010"/>
          </a:xfrm>
          <a:prstGeom prst="rect">
            <a:avLst/>
          </a:prstGeom>
        </p:spPr>
      </p:pic>
      <p:sp>
        <p:nvSpPr>
          <p:cNvPr id="7" name="Text 1"/>
          <p:cNvSpPr/>
          <p:nvPr/>
        </p:nvSpPr>
        <p:spPr>
          <a:xfrm>
            <a:off x="2743200" y="2417445"/>
            <a:ext cx="3657600" cy="274320"/>
          </a:xfrm>
          <a:prstGeom prst="rect">
            <a:avLst/>
          </a:prstGeom>
          <a:noFill/>
          <a:ln/>
        </p:spPr>
        <p:txBody>
          <a:bodyPr wrap="square" rtlCol="0" anchor="ctr"/>
          <a:lstStyle/>
          <a:p>
            <a:pPr algn="ctr" indent="0" marL="0">
              <a:buNone/>
            </a:pPr>
            <a:r>
              <a:rPr lang="en-US" sz="3500" b="1" dirty="0">
                <a:solidFill>
                  <a:srgbClr val="17A33E"/>
                </a:solidFill>
                <a:latin typeface="Plus Jakarta Sans SemiBold" pitchFamily="34" charset="0"/>
                <a:ea typeface="Plus Jakarta Sans SemiBold" pitchFamily="34" charset="-122"/>
                <a:cs typeface="Plus Jakarta Sans SemiBold" pitchFamily="34" charset="-120"/>
              </a:rPr>
              <a:t>Gujarat: A Vibrant Tapestry of Culture</a:t>
            </a:r>
            <a:endParaRPr lang="en-US" sz="3500" dirty="0"/>
          </a:p>
        </p:txBody>
      </p:sp>
      <p:sp>
        <p:nvSpPr>
          <p:cNvPr id="8" name="Text 2"/>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April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 Harmony in Diversity</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Sikh Gurdwaras</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Jain Temples</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Mosques Count</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Church Presence</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50+</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1.5k+</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6k+</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300+</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Threads of Tradition: Gujarat's Attire</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Colors Used</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Stitches Count</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Time Taken</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Fabric Variety</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10+</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20k+</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 weeks</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Gujarati: Language &amp; Literature</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Gujarati serves as the primary language, deeply ingrained in the region's identity and culture.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Gujarat holds a rich literary tradition, showcasing centuries of artistic expression and storytelling.</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Gujarati poetry captures emotions, philosophies, and cultural nuances through rhythmic verses and lyrical beauty.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Gujarati prose explores diverse themes, from social commentary to historical narratives and personal reflections.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 Heritage Preservation</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Historical Sites</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Museum Visitors</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Heritage Grants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Restoration Projects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Cultural Events</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Tourism Growth</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250+</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1.2M</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500k$</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42</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75+</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 A Cultural Tapestry</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Indian Festivals: A Cultural Tapestry</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Gujarat's Rhythmic Soul</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Handicrafts: Timeless Art</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Gujarati Cuisine: A Symphony of Flavors</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Gujarat's Architectural Timeline</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 Harmony in Diversity</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Threads of Tradition: Gujarat's Attire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Gujarati: Language &amp; Literature</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Gujarat: Heritage Preservation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 A Cultural Tapestry</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State Area</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Population</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GDP Contribution</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Historical Sites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Language Spoken</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Textile Exports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196k km²</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63.8M</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8.3%</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200+</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Gujarati</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12B$</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Indian Festivals: A Cultural Tapestry</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Nine nights of dance, devotion, and vibrant colors honoring the divine feminine power.</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 festival of lights symbolizing the victory of good over evil and prosperity.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Kite flying festival marking the transition into spring, a joyous celebration outdoors.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Celebrating the birth of Lord Krishna with devotional songs, dances, and playful traditions.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Gujarat's Rhythmic Soul</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Garba Events</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Dandiya Participants</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Festival Duration</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Music Downloads</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5k+</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1M+</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9 Days</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500k</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Handicrafts: Timeless Art</a:t>
            </a:r>
            <a:endParaRPr lang="en-US" sz="3300" dirty="0"/>
          </a:p>
        </p:txBody>
      </p:sp>
      <p:sp>
        <p:nvSpPr>
          <p:cNvPr id="3" name="Text 1"/>
          <p:cNvSpPr/>
          <p:nvPr/>
        </p:nvSpPr>
        <p:spPr>
          <a:xfrm>
            <a:off x="274320" y="1028700"/>
            <a:ext cx="1581912"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The Upsides</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1819656"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The Downsides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Unique, handcrafted items possess distinctive character, representing rich cultural heritage and artistic expression passed down through generations.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Supporting artisans fosters economic empowerment within communities, preserving traditional skills and contributing to sustainable livelihoods.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Handicrafts often utilize eco-friendly materials and sustainable production methods, minimizing environmental impact and promoting responsible consumption.</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Handicraft production can be labor-intensive, resulting in higher prices compared to mass-produced alternatives, limiting accessibility for some consumers.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Variations in materials and techniques can lead to inconsistencies in quality and design, requiring careful inspection before purchase.</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Limited availability and production capacity may restrict supply, making it challenging to meet high demand for certain handcrafted items.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Gujarati Cuisine: A Symphony of Flavors</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Primarily vegetarian, Gujarati food offers diverse, flavorful experiences. A true culinary adventure.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Sweetness is a key element, balancing savory dishes. Experience the unique blend.</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From spicy curries to crispy snacks, savory options abound. Palate pleasing dishes.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 range of textures, from soft to crunchy. Culinary exploration awaits every bite.</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Gujarat's Architectural Timeline</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-2500</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1026</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1484</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1878</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Dholavira Emerges</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Somnath's Resilience</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Champaner Founded</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Prag Mahal Built</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Dholavira, a Harappan city, showcases advanced urban planning with intricate water management systems and unique architectural designs, reflecting a sophisticated civilization that thrived in the region millennia ago. Its ruins offer a glimpse into ancient Indian history.</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 Somnath Temple, a symbol of faith and resilience, faced repeated destruction and reconstruction. Its architecture reflects various dynasties and their artistic contributions, showcasing the enduring spirit of devotion and the changing cultural landscape of Gujarat over time.</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Champaner, founded by Sultan Mahmud Begada, became a flourishing capital. Its Indo-Islamic architecture, a blend of Hindu and Muslim styles, is evident in its mosques, palaces, and fortifications, reflecting the cultural fusion and political power of the Gujarat Sultanate era.</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 Prag Mahal in Bhuj, commissioned by Maharaja Pragmalji II, showcases Italian Gothic architecture. Its unique design, featuring intricate carvings and a bell tower, stands as a testament to the influence of European styles on Indian architecture during the colonial period, and the Maharaja's love for European style.</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2025-04-24T07:00:17Z</dcterms:created>
  <dcterms:modified xsi:type="dcterms:W3CDTF">2025-04-24T07:00:17Z</dcterms:modified>
</cp:coreProperties>
</file>