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charts/chart5.xml" ContentType="application/vnd.openxmlformats-officedocument.drawingml.chart+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charts/chart6.xml" ContentType="application/vnd.openxmlformats-officedocument.drawingml.chart+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notesMasterIdLst>
    <p:notesMasterId r:id="rId20"/>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Relationships xmlns="http://schemas.openxmlformats.org/package/2006/relationships"><Relationship Id="rId1" Type="http://schemas.openxmlformats.org/officeDocument/2006/relationships/package" Target="../embeddings/Microsoft_Excel_Worksheet6.xlsx"/></Relationships>
</file>

<file path=ppt/charts/chart5.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growth</c:v>
                </c:pt>
              </c:strCache>
            </c:strRef>
          </c:tx>
          <c:spPr>
            <a:solidFill>
              <a:srgbClr val="E4D292"/>
            </a:solidFill>
            <a:effectLst/>
          </c:spPr>
          <c:invertIfNegative val="0"/>
          <c:dLbls>
            <c:numFmt formatCode="#,##0" sourceLinked="0"/>
            <c:txPr>
              <a:bodyPr/>
              <a:lstStyle/>
              <a:p>
                <a:pPr>
                  <a:defRPr b="0" i="0" strike="noStrike" sz="1200" u="none">
                    <a:solidFill>
                      <a:srgbClr val="FFFFFF"/>
                    </a:solidFill>
                    <a:latin typeface="Arial"/>
                  </a:defRPr>
                </a:pPr>
              </a:p>
            </c:txPr>
            <c:showLegendKey val="0"/>
            <c:showVal val="0"/>
            <c:showCatName val="0"/>
            <c:showSerName val="0"/>
            <c:showPercent val="0"/>
            <c:showBubbleSize val="0"/>
            <c:showLeaderLines val="0"/>
          </c:dLbls>
          <c:cat>
            <c:multiLvlStrRef>
              <c:f>Sheet1!$A$2:$A$4</c:f>
              <c:multiLvlStrCache>
                <c:ptCount val="3"/>
                <c:lvl>
                  <c:pt idx="0">
                    <c:v>Operations</c:v>
                  </c:pt>
                  <c:pt idx="1">
                    <c:v>Marketing</c:v>
                  </c:pt>
                  <c:pt idx="2">
                    <c:v>Customer Engagement</c:v>
                  </c:pt>
                </c:lvl>
              </c:multiLvlStrCache>
            </c:multiLvlStrRef>
          </c:cat>
          <c:val>
            <c:numRef>
              <c:f>Sheet1!$B$2:$B$4</c:f>
              <c:numCache>
                <c:formatCode>General</c:formatCode>
                <c:ptCount val="3"/>
                <c:pt idx="0">
                  <c:v>75</c:v>
                </c:pt>
                <c:pt idx="1">
                  <c:v>85</c:v>
                </c:pt>
                <c:pt idx="2">
                  <c:v>90</c:v>
                </c:pt>
              </c:numCache>
            </c:numRef>
          </c:val>
        </c:ser>
        <c:dLbls>
          <c:numFmt formatCode="#,##0" sourceLinked="0"/>
          <c:txPr>
            <a:bodyPr/>
            <a:lstStyle/>
            <a:p>
              <a:pPr>
                <a:defRPr b="0" i="0" strike="noStrike" sz="1200" u="none">
                  <a:solidFill>
                    <a:srgbClr val="FFFFFF"/>
                  </a:solidFill>
                  <a:latin typeface="Arial"/>
                </a:defRPr>
              </a:pPr>
            </a:p>
          </c:txPr>
          <c:showLegendKey val="0"/>
          <c:showVal val="0"/>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plotVisOnly val="1"/>
    <c:dispBlanksAs val="span"/>
  </c:chart>
  <c:spPr>
    <a:solidFill>
      <a:srgbClr val="F9EFDC"/>
    </a:solid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doughnutChart>
        <c:varyColors val="1"/>
        <c:ser>
          <c:idx val="0"/>
          <c:order val="0"/>
          <c:tx>
            <c:strRef>
              <c:f>Sheet1!$B$1</c:f>
              <c:strCache>
                <c:ptCount val="1"/>
                <c:pt idx="0">
                  <c:v>growth</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dPt>
          <c:dPt>
            <c:idx val="1"/>
            <c:bubble3D val="0"/>
            <c:spPr>
              <a:solidFill>
                <a:srgbClr val="FAA43A"/>
              </a:solidFill>
              <a:effectLst/>
            </c:spPr>
          </c:dPt>
          <c:dPt>
            <c:idx val="2"/>
            <c:bubble3D val="0"/>
            <c:spPr>
              <a:solidFill>
                <a:srgbClr val="60BD68"/>
              </a:solidFill>
              <a:effectLst/>
            </c:spPr>
          </c:dPt>
          <c:dLbls>
            <c:dLbl>
              <c:idx val="0"/>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dLbl>
              <c:idx val="1"/>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dLbl>
              <c:idx val="2"/>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numFmt formatCode="0%" sourceLinked="0"/>
            <c:txPr>
              <a:bodyPr/>
              <a:lstStyle/>
              <a:p>
                <a:pPr>
                  <a:defRPr sz="1800" b="0" i="0" u="none" strike="noStrike">
                    <a:solidFill>
                      <a:srgbClr val="000000"/>
                    </a:solidFill>
                    <a:latin typeface="Arial"/>
                  </a:defRPr>
                </a:pPr>
              </a:p>
            </c:txPr>
            <c:showLegendKey val="0"/>
            <c:showVal val="0"/>
            <c:showCatName val="1"/>
            <c:showSerName val="0"/>
            <c:showPercent val="1"/>
            <c:showBubbleSize val="0"/>
            <c:showLeaderLines val="0"/>
          </c:dLbls>
          <c:cat>
            <c:strRef>
              <c:f>Sheet1!$A$2:$A$4</c:f>
              <c:strCache>
                <c:ptCount val="3"/>
                <c:pt idx="0">
                  <c:v>AI</c:v>
                </c:pt>
                <c:pt idx="1">
                  <c:v>IoT</c:v>
                </c:pt>
                <c:pt idx="2">
                  <c:v>Blockchain</c:v>
                </c:pt>
              </c:strCache>
            </c:strRef>
          </c:cat>
          <c:val>
            <c:numRef>
              <c:f>Sheet1!$B$2:$B$4</c:f>
              <c:numCache>
                <c:ptCount val="3"/>
                <c:pt idx="0">
                  <c:v>45</c:v>
                </c:pt>
                <c:pt idx="1">
                  <c:v>35</c:v>
                </c:pt>
                <c:pt idx="2">
                  <c:v>20</c:v>
                </c:pt>
              </c:numCache>
            </c:numRef>
          </c:val>
        </c:ser>
        <c:firstSliceAng val="0"/>
        <c:holeSize val="50"/>
      </c:doughnutChart>
      <c:spPr>
        <a:noFill/>
        <a:ln>
          <a:noFill/>
        </a:ln>
        <a:effectLst/>
      </c:spPr>
    </c:plotArea>
    <c:legend>
      <c:legendPos val="r"/>
      <c:overlay val="0"/>
    </c:legend>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image" Target="../media/image-10-2.png"/><Relationship Id="rId3" Type="http://schemas.openxmlformats.org/officeDocument/2006/relationships/image" Target="../media/image-10-2.png"/><Relationship Id="rId4" Type="http://schemas.openxmlformats.org/officeDocument/2006/relationships/image" Target="../media/image-10-2.png"/><Relationship Id="rId5" Type="http://schemas.openxmlformats.org/officeDocument/2006/relationships/image" Target="../media/image-10-2.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jpeg"/><Relationship Id="rId2" Type="http://schemas.openxmlformats.org/officeDocument/2006/relationships/image" Target="../media/image-12-2.png"/><Relationship Id="rId3" Type="http://schemas.openxmlformats.org/officeDocument/2006/relationships/image" Target="../media/image-12-2.png"/><Relationship Id="rId4" Type="http://schemas.openxmlformats.org/officeDocument/2006/relationships/image" Target="../media/image-12-2.png"/><Relationship Id="rId5" Type="http://schemas.openxmlformats.org/officeDocument/2006/relationships/image" Target="../media/image-12-2.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5" Type="http://schemas.openxmlformats.org/officeDocument/2006/relationships/hyperlink" Target="https://pexels.com/?utm_source=magicslides.app&amp;utm_medium=presentation" TargetMode="External"/><Relationship Id="rId4" Type="http://schemas.openxmlformats.org/officeDocument/2006/relationships/chart" Target="/ppt/charts/chart5.xml"/><Relationship Id="rId1" Type="http://schemas.openxmlformats.org/officeDocument/2006/relationships/image" Target="../media/Slide-13-image-1.jpeg"/><Relationship Id="rId2" Type="http://schemas.openxmlformats.org/officeDocument/2006/relationships/image" Target="../media/image-13-2.jpeg"/><Relationship Id="rId3" Type="http://schemas.openxmlformats.org/officeDocument/2006/relationships/image" Target="../media/image-13-3.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jpe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2.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jpeg"/><Relationship Id="rId2" Type="http://schemas.openxmlformats.org/officeDocument/2006/relationships/image" Target="../media/image-15-2.png"/><Relationship Id="rId3" Type="http://schemas.openxmlformats.org/officeDocument/2006/relationships/image" Target="../media/image-15-2.png"/><Relationship Id="rId4" Type="http://schemas.openxmlformats.org/officeDocument/2006/relationships/image" Target="../media/image-15-2.png"/><Relationship Id="rId5" Type="http://schemas.openxmlformats.org/officeDocument/2006/relationships/image" Target="../media/image-15-2.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5" Type="http://schemas.openxmlformats.org/officeDocument/2006/relationships/hyperlink" Target="https://pexels.com/?utm_source=magicslides.app&amp;utm_medium=presentation" TargetMode="External"/><Relationship Id="rId4" Type="http://schemas.openxmlformats.org/officeDocument/2006/relationships/chart" Target="/ppt/charts/chart6.xml"/><Relationship Id="rId1" Type="http://schemas.openxmlformats.org/officeDocument/2006/relationships/image" Target="../media/Slide-16-image-1.jpeg"/><Relationship Id="rId2" Type="http://schemas.openxmlformats.org/officeDocument/2006/relationships/image" Target="../media/image-16-2.jpeg"/><Relationship Id="rId3" Type="http://schemas.openxmlformats.org/officeDocument/2006/relationships/image" Target="../media/image-16-3.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jpeg"/><Relationship Id="rId2" Type="http://schemas.openxmlformats.org/officeDocument/2006/relationships/image" Target="../media/image-17-2.jpe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image" Target="../media/image-18-2.jpe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slideLayout" Target="../slideLayouts/slideLayout1.xml"/><Relationship Id="rId2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jpe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jpeg"/><Relationship Id="rId2" Type="http://schemas.openxmlformats.org/officeDocument/2006/relationships/image" Target="../media/image-4-2.png"/><Relationship Id="rId3" Type="http://schemas.openxmlformats.org/officeDocument/2006/relationships/image" Target="../media/image-4-2.png"/><Relationship Id="rId4" Type="http://schemas.openxmlformats.org/officeDocument/2006/relationships/image" Target="../media/image-4-2.png"/><Relationship Id="rId5" Type="http://schemas.openxmlformats.org/officeDocument/2006/relationships/image" Target="../media/image-4-2.png"/><Relationship Id="rId6" Type="http://schemas.openxmlformats.org/officeDocument/2006/relationships/image" Target="../media/image-4-6.jpeg"/><Relationship Id="rId7" Type="http://schemas.openxmlformats.org/officeDocument/2006/relationships/slideLayout" Target="../slideLayouts/slideLayout2.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jpeg"/><Relationship Id="rId2" Type="http://schemas.openxmlformats.org/officeDocument/2006/relationships/image" Target="../media/image-5-2.png"/><Relationship Id="rId3" Type="http://schemas.openxmlformats.org/officeDocument/2006/relationships/image" Target="../media/image-5-3.jpeg"/><Relationship Id="rId4" Type="http://schemas.openxmlformats.org/officeDocument/2006/relationships/slideLayout" Target="../slideLayouts/slideLayout2.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image" Target="../media/image-6-2.png"/><Relationship Id="rId3" Type="http://schemas.openxmlformats.org/officeDocument/2006/relationships/image" Target="../media/image-6-2.png"/><Relationship Id="rId4" Type="http://schemas.openxmlformats.org/officeDocument/2006/relationships/image" Target="../media/image-6-2.png"/><Relationship Id="rId5" Type="http://schemas.openxmlformats.org/officeDocument/2006/relationships/image" Target="../media/image-6-2.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jpeg"/><Relationship Id="rId2" Type="http://schemas.openxmlformats.org/officeDocument/2006/relationships/image" Target="../media/image-8-2.png"/><Relationship Id="rId3" Type="http://schemas.openxmlformats.org/officeDocument/2006/relationships/image" Target="../media/image-8-2.png"/><Relationship Id="rId4" Type="http://schemas.openxmlformats.org/officeDocument/2006/relationships/image" Target="../media/image-8-2.png"/><Relationship Id="rId5" Type="http://schemas.openxmlformats.org/officeDocument/2006/relationships/image" Target="../media/image-8-2.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jpe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697355"/>
            <a:ext cx="5029200" cy="914400"/>
          </a:xfrm>
          <a:prstGeom prst="rect">
            <a:avLst/>
          </a:prstGeom>
          <a:noFill/>
          <a:ln/>
        </p:spPr>
        <p:txBody>
          <a:bodyPr wrap="square" rtlCol="0" anchor="t"/>
          <a:lstStyle/>
          <a:p>
            <a:pPr algn="l" indent="0" marL="0">
              <a:buNone/>
            </a:pPr>
            <a:r>
              <a:rPr lang="en-US" sz="3000" b="1" dirty="0">
                <a:solidFill>
                  <a:srgbClr val="FFFFFF"/>
                </a:solidFill>
                <a:latin typeface="Plus Jakarta Sans" pitchFamily="34" charset="0"/>
                <a:ea typeface="Plus Jakarta Sans" pitchFamily="34" charset="-122"/>
                <a:cs typeface="Plus Jakarta Sans" pitchFamily="34" charset="-120"/>
              </a:rPr>
              <a:t>Dimensions of Information and Communication Technology</a:t>
            </a:r>
            <a:endParaRPr lang="en-US" sz="3000" dirty="0"/>
          </a:p>
        </p:txBody>
      </p:sp>
      <p:sp>
        <p:nvSpPr>
          <p:cNvPr id="3" name="Text 1"/>
          <p:cNvSpPr/>
          <p:nvPr/>
        </p:nvSpPr>
        <p:spPr>
          <a:xfrm>
            <a:off x="457200" y="3086100"/>
            <a:ext cx="5029200" cy="731520"/>
          </a:xfrm>
          <a:prstGeom prst="rect">
            <a:avLst/>
          </a:prstGeom>
          <a:noFill/>
          <a:ln/>
        </p:spPr>
        <p:txBody>
          <a:bodyPr wrap="square" rtlCol="0" anchor="t"/>
          <a:lstStyle/>
          <a:p>
            <a:pPr algn="l" indent="0" marL="0">
              <a:buNone/>
            </a:pPr>
            <a:r>
              <a:rPr lang="en-US" sz="1300" dirty="0">
                <a:solidFill>
                  <a:srgbClr val="FFFFFF"/>
                </a:solidFill>
                <a:latin typeface="Plus Jakarta Sans" pitchFamily="34" charset="0"/>
                <a:ea typeface="Plus Jakarta Sans" pitchFamily="34" charset="-122"/>
                <a:cs typeface="Plus Jakarta Sans" pitchFamily="34" charset="-120"/>
              </a:rPr>
              <a:t>Exploring the Evolution, Impact, and Future of ICT in the 21st Century</a:t>
            </a:r>
            <a:endParaRPr lang="en-US" sz="1300" dirty="0"/>
          </a:p>
        </p:txBody>
      </p:sp>
      <p:sp>
        <p:nvSpPr>
          <p:cNvPr id="4" name="Text 2"/>
          <p:cNvSpPr/>
          <p:nvPr/>
        </p:nvSpPr>
        <p:spPr>
          <a:xfrm>
            <a:off x="6858000" y="3343275"/>
            <a:ext cx="1828800" cy="457200"/>
          </a:xfrm>
          <a:prstGeom prst="rect">
            <a:avLst/>
          </a:prstGeom>
          <a:noFill/>
          <a:ln/>
        </p:spPr>
        <p:txBody>
          <a:bodyPr wrap="square" rtlCol="0" anchor="ctr"/>
          <a:lstStyle/>
          <a:p>
            <a:pPr indent="0" marL="0">
              <a:buNone/>
            </a:pPr>
            <a:r>
              <a:rPr lang="en-US" sz="800" dirty="0">
                <a:solidFill>
                  <a:srgbClr val="FFFFFF"/>
                </a:solidFill>
              </a:rPr>
              <a:t>Photo by PDF</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Key ICT Components Evolution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1947</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Transistor Revolution Begins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1947, the invention of the transistor at Bell Labs transformed hardware by replacing bulky vacuum tubes with smaller, more efficient components. This breakthrough laid the groundwork for modern ICT ecosystems, allowing hardware to integrate seamlessly with software, networks, and data management for enhanced performance and scalability.</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1969</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Internet Networking Emerges</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launch of ARPANET in 1969 pioneered computer networks, connecting institutions and demonstrating packet switching for reliable data transmission. This event highlighted how networks could link hardware and software, fostering collaborative ICT ecosystems and paving the way for global data management systems in everyday applications.</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1975</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Personal Computing Boom</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release of the Altair 8800 in 1975 brought personal computers to the masses, combining hardware innovations with early software. This milestone showed how ICT components like hardware, software, and networks could work together in user-friendly systems, revolutionizing data management and accelerating digital innovation in homes and businesses.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1990</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Web Integration Advances</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Tim Berners-Lee's invention of the World Wide Web in 1990 integrated hardware, software, networks, and data management into a cohesive platform. This development enabled seamless information sharing and access, demonstrating how ICT components collaborate in modern ecosystems to drive communication, commerce, and data-driven decisions worldwide.</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Key ICT Components Evolution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2006</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Cloud Computing Era</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introduction of cloud services like AWS in 2006 revolutionized ICT by unifying hardware infrastructure, software applications, networks, and data management in virtual environments. This innovation allowed scalable, on-demand access to resources, showcasing how ICT components work together to support global operations and enhance efficiency in digital ecosystems.</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ICT Transforming Education Globally</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1967</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Computers in Education</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1967, the PLATO system was developed, marking one of the first uses of computer-based education. This innovative platform allowed students to interact with educational content through shared terminals, revolutionizing traditional teaching by introducing programmed instruction and early online collaboration, which laid the groundwork for modern digital learning environments.</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1983</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Personal Computers Rise</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Apple's introduction of computers into schools in 1983 democratized access to technology, enabling hands-on learning experiences. This era saw the creation of educational software that taught subjects like math and science interactively, empowering teachers to incorporate computing into curricula and preparing students for a digital future.</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1991</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Web Learning Emerges</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launch of the World Wide Web in 1991 opened doors to online education platforms, allowing resources to be shared globally. This development facilitated distance learning and virtual classrooms, where students could access multimedia content and collaborate remotely, significantly expanding educational opportunities beyond physical boundaries.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2010</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Mobile Learning Boom</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Around 2010, the proliferation of smartphones and apps transformed education by making learning mobile and accessible anytime. Platforms like Khan Academy and Coursera emerged, offering free courses and interactive tools that personalized education, helping millions of learners worldwide to upskill and adapt to the demands of a tech-driven society.</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28600" y="411480"/>
            <a:ext cx="8046720" cy="685800"/>
          </a:xfrm>
          <a:prstGeom prst="rect">
            <a:avLst/>
          </a:prstGeom>
          <a:noFill/>
          <a:ln/>
        </p:spPr>
        <p:txBody>
          <a:bodyPr wrap="square" rtlCol="0" anchor="b"/>
          <a:lstStyle/>
          <a:p>
            <a:pPr algn="l" indent="0" marL="0">
              <a:buNone/>
            </a:pPr>
            <a:r>
              <a:rPr lang="en-US" sz="3000" b="1" dirty="0">
                <a:solidFill>
                  <a:srgbClr val="000000"/>
                </a:solidFill>
              </a:rPr>
              <a:t>ICT: Revolutionizing Business Operations</a:t>
            </a:r>
            <a:endParaRPr lang="en-US" sz="3000" dirty="0"/>
          </a:p>
        </p:txBody>
      </p:sp>
      <p:sp>
        <p:nvSpPr>
          <p:cNvPr id="3" name="Text 1"/>
          <p:cNvSpPr/>
          <p:nvPr/>
        </p:nvSpPr>
        <p:spPr>
          <a:xfrm>
            <a:off x="228600" y="1285875"/>
            <a:ext cx="4572000" cy="914400"/>
          </a:xfrm>
          <a:prstGeom prst="rect">
            <a:avLst/>
          </a:prstGeom>
          <a:noFill/>
          <a:ln/>
        </p:spPr>
        <p:txBody>
          <a:bodyPr wrap="square" rtlCol="0" anchor="t"/>
          <a:lstStyle/>
          <a:p>
            <a:pPr algn="l" indent="0" marL="0">
              <a:buNone/>
            </a:pPr>
            <a:r>
              <a:rPr lang="en-US" sz="1100" dirty="0">
                <a:solidFill>
                  <a:srgbClr val="000000"/>
                </a:solidFill>
              </a:rPr>
              <a:t>ICT is transforming business by enhancing operations, marketing, and customer engagement through digital innovation and automation. This bar graph illustrates the impact on these areas, showcasing efficiency gains, improved strategies, and heightened customer interactions for competitive advantage.</a:t>
            </a:r>
            <a:endParaRPr lang="en-US" sz="1100" dirty="0"/>
          </a:p>
        </p:txBody>
      </p:sp>
      <p:pic>
        <p:nvPicPr>
          <p:cNvPr id="4" name="Image 0" descr="https://images.pexels.com/photos/7948058/pexels-photo-7948058.jpeg?auto=compress&amp;cs=tinysrgb&amp;fit=crop&amp;h=1200&amp;w=800">    </p:cNvPr>
          <p:cNvPicPr>
            <a:picLocks noChangeAspect="1"/>
          </p:cNvPicPr>
          <p:nvPr/>
        </p:nvPicPr>
        <p:blipFill>
          <a:blip r:embed="rId2"/>
          <a:stretch>
            <a:fillRect/>
          </a:stretch>
        </p:blipFill>
        <p:spPr>
          <a:xfrm>
            <a:off x="228600" y="3086100"/>
            <a:ext cx="3200400" cy="1800225"/>
          </a:xfrm>
          <a:prstGeom prst="rect">
            <a:avLst/>
          </a:prstGeom>
        </p:spPr>
      </p:pic>
      <p:pic>
        <p:nvPicPr>
          <p:cNvPr id="5" name="Image 1" descr="https://djgurnpwsdoqjscwqbsj.supabase.co/storage/v1/object/public/presentation-templates-data/section16_graphbox.png">    </p:cNvPr>
          <p:cNvPicPr>
            <a:picLocks noChangeAspect="1"/>
          </p:cNvPicPr>
          <p:nvPr/>
        </p:nvPicPr>
        <p:blipFill>
          <a:blip r:embed="rId3"/>
          <a:stretch>
            <a:fillRect/>
          </a:stretch>
        </p:blipFill>
        <p:spPr>
          <a:xfrm>
            <a:off x="5212080" y="1285875"/>
            <a:ext cx="3657600" cy="3600450"/>
          </a:xfrm>
          <a:prstGeom prst="rect">
            <a:avLst/>
          </a:prstGeom>
        </p:spPr>
      </p:pic>
      <p:graphicFrame>
        <p:nvGraphicFramePr>
          <p:cNvPr id="6" name="Chart 0" descr=""/>
          <p:cNvGraphicFramePr/>
          <p:nvPr/>
        </p:nvGraphicFramePr>
        <p:xfrm>
          <a:off x="5303520" y="1371600"/>
          <a:ext cx="3474720" cy="3474720"/>
        </p:xfrm>
        <a:graphic xmlns:a="http://schemas.openxmlformats.org/drawingml/2006/main">
          <a:graphicData uri="http://schemas.openxmlformats.org/drawingml/2006/chart">
            <c:chart xmlns:c="http://schemas.openxmlformats.org/drawingml/2006/chart" r:id="rId4"/>
          </a:graphicData>
        </a:graphic>
      </p:graphicFrame>
      <p:sp>
        <p:nvSpPr>
          <p:cNvPr id="7" name="Text 2"/>
          <p:cNvSpPr/>
          <p:nvPr/>
        </p:nvSpPr>
        <p:spPr>
          <a:xfrm>
            <a:off x="18288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5"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720090"/>
            <a:ext cx="7772400" cy="457200"/>
          </a:xfrm>
          <a:prstGeom prst="rect">
            <a:avLst/>
          </a:prstGeom>
          <a:noFill/>
          <a:ln/>
        </p:spPr>
        <p:txBody>
          <a:bodyPr wrap="square" rtlCol="0" anchor="b"/>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Digital Transformation: The Social Impact of ICT</a:t>
            </a:r>
            <a:endParaRPr lang="en-US" sz="3000" dirty="0"/>
          </a:p>
        </p:txBody>
      </p:sp>
      <p:pic>
        <p:nvPicPr>
          <p:cNvPr id="3" name="Image 0" descr="https://djgurnpwsdoqjscwqbsj.supabase.co/storage/v1/object/public/presentation-templates-data/section16_slide6_blackbox.png">    </p:cNvPr>
          <p:cNvPicPr>
            <a:picLocks noChangeAspect="1"/>
          </p:cNvPicPr>
          <p:nvPr/>
        </p:nvPicPr>
        <p:blipFill>
          <a:blip r:embed="rId2"/>
          <a:stretch>
            <a:fillRect/>
          </a:stretch>
        </p:blipFill>
        <p:spPr>
          <a:xfrm>
            <a:off x="274320" y="1543050"/>
            <a:ext cx="2743200" cy="2571750"/>
          </a:xfrm>
          <a:prstGeom prst="rect">
            <a:avLst/>
          </a:prstGeom>
        </p:spPr>
      </p:pic>
      <p:sp>
        <p:nvSpPr>
          <p:cNvPr id="4" name="Text 1"/>
          <p:cNvSpPr/>
          <p:nvPr/>
        </p:nvSpPr>
        <p:spPr>
          <a:xfrm>
            <a:off x="228600" y="1800225"/>
            <a:ext cx="731520" cy="228600"/>
          </a:xfrm>
          <a:prstGeom prst="rect">
            <a:avLst/>
          </a:prstGeom>
          <a:noFill/>
          <a:ln/>
        </p:spPr>
        <p:txBody>
          <a:bodyPr wrap="square" rtlCol="0" anchor="ctr"/>
          <a:lstStyle/>
          <a:p>
            <a:pPr algn="ctr" indent="0" marL="0">
              <a:buNone/>
            </a:pPr>
            <a:r>
              <a:rPr lang="en-US" sz="2500" b="1" dirty="0">
                <a:solidFill>
                  <a:srgbClr val="FFFFFF"/>
                </a:solidFill>
                <a:latin typeface="Plus Jakarta Sans" pitchFamily="34" charset="0"/>
                <a:ea typeface="Plus Jakarta Sans" pitchFamily="34" charset="-122"/>
                <a:cs typeface="Plus Jakarta Sans" pitchFamily="34" charset="-120"/>
              </a:rPr>
              <a:t>01</a:t>
            </a:r>
            <a:endParaRPr lang="en-US" sz="2500" dirty="0"/>
          </a:p>
        </p:txBody>
      </p:sp>
      <p:sp>
        <p:nvSpPr>
          <p:cNvPr id="5" name="Text 2"/>
          <p:cNvSpPr/>
          <p:nvPr/>
        </p:nvSpPr>
        <p:spPr>
          <a:xfrm>
            <a:off x="822960" y="1645920"/>
            <a:ext cx="2286000" cy="457200"/>
          </a:xfrm>
          <a:prstGeom prst="rect">
            <a:avLst/>
          </a:prstGeom>
          <a:noFill/>
          <a:ln/>
        </p:spPr>
        <p:txBody>
          <a:bodyPr wrap="square" rtlCol="0" anchor="t"/>
          <a:lstStyle/>
          <a:p>
            <a:pPr algn="l" indent="0" marL="0">
              <a:buNone/>
            </a:pPr>
            <a:r>
              <a:rPr lang="en-US" sz="1400" b="1" dirty="0">
                <a:solidFill>
                  <a:srgbClr val="FFFFFF"/>
                </a:solidFill>
                <a:latin typeface="Plus Jakarta Sans" pitchFamily="34" charset="0"/>
                <a:ea typeface="Plus Jakarta Sans" pitchFamily="34" charset="-122"/>
                <a:cs typeface="Plus Jakarta Sans" pitchFamily="34" charset="-120"/>
              </a:rPr>
              <a:t>Connectivity</a:t>
            </a:r>
            <a:endParaRPr lang="en-US" sz="1400" dirty="0"/>
          </a:p>
        </p:txBody>
      </p:sp>
      <p:sp>
        <p:nvSpPr>
          <p:cNvPr id="6" name="Text 3"/>
          <p:cNvSpPr/>
          <p:nvPr/>
        </p:nvSpPr>
        <p:spPr>
          <a:xfrm>
            <a:off x="822960" y="2211705"/>
            <a:ext cx="2194560" cy="457200"/>
          </a:xfrm>
          <a:prstGeom prst="rect">
            <a:avLst/>
          </a:prstGeom>
          <a:noFill/>
          <a:ln/>
        </p:spPr>
        <p:txBody>
          <a:bodyPr wrap="square" rtlCol="0" anchor="t"/>
          <a:lstStyle/>
          <a:p>
            <a:pPr algn="l" indent="0" marL="0">
              <a:buNone/>
            </a:pPr>
            <a:r>
              <a:rPr lang="en-US" sz="1000" dirty="0">
                <a:solidFill>
                  <a:srgbClr val="FFFFFF"/>
                </a:solidFill>
                <a:latin typeface="Plus Jakarta Sans" pitchFamily="34" charset="0"/>
                <a:ea typeface="Plus Jakarta Sans" pitchFamily="34" charset="-122"/>
                <a:cs typeface="Plus Jakarta Sans" pitchFamily="34" charset="-120"/>
              </a:rPr>
              <a:t>Digital platforms revolutionize how people communicate, enabling instant messaging, video calls, and real-time collaboration across distances.</a:t>
            </a:r>
            <a:endParaRPr lang="en-US" sz="1000" dirty="0"/>
          </a:p>
        </p:txBody>
      </p:sp>
      <p:pic>
        <p:nvPicPr>
          <p:cNvPr id="7" name="Image 1" descr="https://djgurnpwsdoqjscwqbsj.supabase.co/storage/v1/object/public/presentation-templates-data/section16_slide6_yellowbox.png">    </p:cNvPr>
          <p:cNvPicPr>
            <a:picLocks noChangeAspect="1"/>
          </p:cNvPicPr>
          <p:nvPr/>
        </p:nvPicPr>
        <p:blipFill>
          <a:blip r:embed="rId3"/>
          <a:stretch>
            <a:fillRect/>
          </a:stretch>
        </p:blipFill>
        <p:spPr>
          <a:xfrm>
            <a:off x="3200400" y="1543050"/>
            <a:ext cx="2743200" cy="2571750"/>
          </a:xfrm>
          <a:prstGeom prst="rect">
            <a:avLst/>
          </a:prstGeom>
        </p:spPr>
      </p:pic>
      <p:sp>
        <p:nvSpPr>
          <p:cNvPr id="8" name="Text 4"/>
          <p:cNvSpPr/>
          <p:nvPr/>
        </p:nvSpPr>
        <p:spPr>
          <a:xfrm>
            <a:off x="3154680" y="1800225"/>
            <a:ext cx="731520" cy="228600"/>
          </a:xfrm>
          <a:prstGeom prst="rect">
            <a:avLst/>
          </a:prstGeom>
          <a:noFill/>
          <a:ln/>
        </p:spPr>
        <p:txBody>
          <a:bodyPr wrap="square" rtlCol="0" anchor="ctr"/>
          <a:lstStyle/>
          <a:p>
            <a:pPr algn="ctr" indent="0" marL="0">
              <a:buNone/>
            </a:pPr>
            <a:r>
              <a:rPr lang="en-US" sz="2500" b="1" dirty="0">
                <a:solidFill>
                  <a:srgbClr val="051A2F"/>
                </a:solidFill>
                <a:latin typeface="Plus Jakarta Sans" pitchFamily="34" charset="0"/>
                <a:ea typeface="Plus Jakarta Sans" pitchFamily="34" charset="-122"/>
                <a:cs typeface="Plus Jakarta Sans" pitchFamily="34" charset="-120"/>
              </a:rPr>
              <a:t>02</a:t>
            </a:r>
            <a:endParaRPr lang="en-US" sz="2500" dirty="0"/>
          </a:p>
        </p:txBody>
      </p:sp>
      <p:sp>
        <p:nvSpPr>
          <p:cNvPr id="9" name="Text 5"/>
          <p:cNvSpPr/>
          <p:nvPr/>
        </p:nvSpPr>
        <p:spPr>
          <a:xfrm>
            <a:off x="3749040" y="1645920"/>
            <a:ext cx="2286000" cy="457200"/>
          </a:xfrm>
          <a:prstGeom prst="rect">
            <a:avLst/>
          </a:prstGeom>
          <a:noFill/>
          <a:ln/>
        </p:spPr>
        <p:txBody>
          <a:bodyPr wrap="square" rtlCol="0" anchor="t"/>
          <a:lstStyle/>
          <a:p>
            <a:pPr algn="l" indent="0" marL="0">
              <a:buNone/>
            </a:pPr>
            <a:r>
              <a:rPr lang="en-US" sz="1400" b="1" dirty="0">
                <a:solidFill>
                  <a:srgbClr val="051A2F"/>
                </a:solidFill>
                <a:latin typeface="Plus Jakarta Sans" pitchFamily="34" charset="0"/>
                <a:ea typeface="Plus Jakarta Sans" pitchFamily="34" charset="-122"/>
                <a:cs typeface="Plus Jakarta Sans" pitchFamily="34" charset="-120"/>
              </a:rPr>
              <a:t>Interaction</a:t>
            </a:r>
            <a:endParaRPr lang="en-US" sz="1400" dirty="0"/>
          </a:p>
        </p:txBody>
      </p:sp>
      <p:sp>
        <p:nvSpPr>
          <p:cNvPr id="10" name="Text 6"/>
          <p:cNvSpPr/>
          <p:nvPr/>
        </p:nvSpPr>
        <p:spPr>
          <a:xfrm>
            <a:off x="3749040" y="2211705"/>
            <a:ext cx="2194560" cy="457200"/>
          </a:xfrm>
          <a:prstGeom prst="rect">
            <a:avLst/>
          </a:prstGeom>
          <a:noFill/>
          <a:ln/>
        </p:spPr>
        <p:txBody>
          <a:bodyPr wrap="square" rtlCol="0" anchor="t"/>
          <a:lstStyle/>
          <a:p>
            <a:pPr algn="l" indent="0" marL="0">
              <a:buNone/>
            </a:pPr>
            <a:r>
              <a:rPr lang="en-US" sz="1000" dirty="0">
                <a:solidFill>
                  <a:srgbClr val="051A2F"/>
                </a:solidFill>
                <a:latin typeface="Plus Jakarta Sans" pitchFamily="34" charset="0"/>
                <a:ea typeface="Plus Jakarta Sans" pitchFamily="34" charset="-122"/>
                <a:cs typeface="Plus Jakarta Sans" pitchFamily="34" charset="-120"/>
              </a:rPr>
              <a:t>Social media and online communities transform traditional social bonds, creating new forms of engagement and relationship building.</a:t>
            </a:r>
            <a:endParaRPr lang="en-US" sz="1000" dirty="0"/>
          </a:p>
        </p:txBody>
      </p:sp>
      <p:pic>
        <p:nvPicPr>
          <p:cNvPr id="11" name="Image 2" descr="https://djgurnpwsdoqjscwqbsj.supabase.co/storage/v1/object/public/presentation-templates-data/section16_slide6_blackbox.png">    </p:cNvPr>
          <p:cNvPicPr>
            <a:picLocks noChangeAspect="1"/>
          </p:cNvPicPr>
          <p:nvPr/>
        </p:nvPicPr>
        <p:blipFill>
          <a:blip r:embed="rId4"/>
          <a:stretch>
            <a:fillRect/>
          </a:stretch>
        </p:blipFill>
        <p:spPr>
          <a:xfrm>
            <a:off x="6126480" y="1543050"/>
            <a:ext cx="2743200" cy="2571750"/>
          </a:xfrm>
          <a:prstGeom prst="rect">
            <a:avLst/>
          </a:prstGeom>
        </p:spPr>
      </p:pic>
      <p:sp>
        <p:nvSpPr>
          <p:cNvPr id="12" name="Text 7"/>
          <p:cNvSpPr/>
          <p:nvPr/>
        </p:nvSpPr>
        <p:spPr>
          <a:xfrm>
            <a:off x="6080760" y="1800225"/>
            <a:ext cx="731520" cy="228600"/>
          </a:xfrm>
          <a:prstGeom prst="rect">
            <a:avLst/>
          </a:prstGeom>
          <a:noFill/>
          <a:ln/>
        </p:spPr>
        <p:txBody>
          <a:bodyPr wrap="square" rtlCol="0" anchor="ctr"/>
          <a:lstStyle/>
          <a:p>
            <a:pPr algn="ctr" indent="0" marL="0">
              <a:buNone/>
            </a:pPr>
            <a:r>
              <a:rPr lang="en-US" sz="2500" b="1" dirty="0">
                <a:solidFill>
                  <a:srgbClr val="FFFFFF"/>
                </a:solidFill>
                <a:latin typeface="Plus Jakarta Sans" pitchFamily="34" charset="0"/>
                <a:ea typeface="Plus Jakarta Sans" pitchFamily="34" charset="-122"/>
                <a:cs typeface="Plus Jakarta Sans" pitchFamily="34" charset="-120"/>
              </a:rPr>
              <a:t>03</a:t>
            </a:r>
            <a:endParaRPr lang="en-US" sz="2500" dirty="0"/>
          </a:p>
        </p:txBody>
      </p:sp>
      <p:sp>
        <p:nvSpPr>
          <p:cNvPr id="13" name="Text 8"/>
          <p:cNvSpPr/>
          <p:nvPr/>
        </p:nvSpPr>
        <p:spPr>
          <a:xfrm>
            <a:off x="6675120" y="1645920"/>
            <a:ext cx="2286000" cy="457200"/>
          </a:xfrm>
          <a:prstGeom prst="rect">
            <a:avLst/>
          </a:prstGeom>
          <a:noFill/>
          <a:ln/>
        </p:spPr>
        <p:txBody>
          <a:bodyPr wrap="square" rtlCol="0" anchor="t"/>
          <a:lstStyle/>
          <a:p>
            <a:pPr algn="l" indent="0" marL="0">
              <a:buNone/>
            </a:pPr>
            <a:r>
              <a:rPr lang="en-US" sz="1400" b="1" dirty="0">
                <a:solidFill>
                  <a:srgbClr val="FFFFFF"/>
                </a:solidFill>
                <a:latin typeface="Plus Jakarta Sans" pitchFamily="34" charset="0"/>
                <a:ea typeface="Plus Jakarta Sans" pitchFamily="34" charset="-122"/>
                <a:cs typeface="Plus Jakarta Sans" pitchFamily="34" charset="-120"/>
              </a:rPr>
              <a:t>Globalization</a:t>
            </a:r>
            <a:endParaRPr lang="en-US" sz="1400" dirty="0"/>
          </a:p>
        </p:txBody>
      </p:sp>
      <p:sp>
        <p:nvSpPr>
          <p:cNvPr id="14" name="Text 9"/>
          <p:cNvSpPr/>
          <p:nvPr/>
        </p:nvSpPr>
        <p:spPr>
          <a:xfrm>
            <a:off x="6675120" y="2211705"/>
            <a:ext cx="2194560" cy="457200"/>
          </a:xfrm>
          <a:prstGeom prst="rect">
            <a:avLst/>
          </a:prstGeom>
          <a:noFill/>
          <a:ln/>
        </p:spPr>
        <p:txBody>
          <a:bodyPr wrap="square" rtlCol="0" anchor="t"/>
          <a:lstStyle/>
          <a:p>
            <a:pPr algn="l" indent="0" marL="0">
              <a:buNone/>
            </a:pPr>
            <a:r>
              <a:rPr lang="en-US" sz="1000" dirty="0">
                <a:solidFill>
                  <a:srgbClr val="FFFFFF"/>
                </a:solidFill>
                <a:latin typeface="Plus Jakarta Sans" pitchFamily="34" charset="0"/>
                <a:ea typeface="Plus Jakarta Sans" pitchFamily="34" charset="-122"/>
                <a:cs typeface="Plus Jakarta Sans" pitchFamily="34" charset="-120"/>
              </a:rPr>
              <a:t>ICT bridges geographical divides, connecting diverse cultures and enabling unprecedented global collaboration and information sharing.</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Ethics in Digital Age Tech</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1973</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Privacy Laws Emerge</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1973, Sweden enacted the world's first data protection law, marking the beginning of formal ethical frameworks in ICT. This event underscored the need to safeguard personal information against misuse, influencing global standards and highlighting the balance between innovation and individual rights in an increasingly digital society.</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1984</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Orwellian Surveillance Debates</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George Orwell's novel 1984 gained renewed relevance in 1984, sparking discussions on government surveillance and privacy erosion. It emphasized ethical dilemmas in ICT, warning about the dangers of unchecked monitoring and advocating for responsible technology use to preserve personal freedoms amid advancing computational capabilities.</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2001</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Post-9/11 Security Shift</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Following the 9/11 attacks in 2001, governments expanded digital surveillance programs, raising ethical concerns about privacy versus security. This era highlighted the need for responsible ICT practices, as mass data collection led to debates on civil liberties and the moral implications of using technology for national defense without adequate oversight.</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2018</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GDPR Revolutionizes Data</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2018, the EU introduced the General Data Protection Regulation (GDPR), a landmark in ethical ICT governance. It mandated stricter controls on personal data handling, promoting digital security and responsible technology use by enforcing transparency and user consent, thereby addressing modern privacy concerns and setting a global benchmark for ethical standards.</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28600" y="514350"/>
            <a:ext cx="8046720" cy="685800"/>
          </a:xfrm>
          <a:prstGeom prst="rect">
            <a:avLst/>
          </a:prstGeom>
          <a:noFill/>
          <a:ln/>
        </p:spPr>
        <p:txBody>
          <a:bodyPr wrap="square" rtlCol="0" anchor="b"/>
          <a:lstStyle/>
          <a:p>
            <a:pPr algn="l" indent="0" marL="0">
              <a:buNone/>
            </a:pPr>
            <a:r>
              <a:rPr lang="en-US" sz="3000" b="1" dirty="0">
                <a:solidFill>
                  <a:srgbClr val="000000"/>
                </a:solidFill>
              </a:rPr>
              <a:t>Shaping the Future of ICT: AI, IoT, and Blockchain</a:t>
            </a:r>
            <a:endParaRPr lang="en-US" sz="3000" dirty="0"/>
          </a:p>
        </p:txBody>
      </p:sp>
      <p:sp>
        <p:nvSpPr>
          <p:cNvPr id="3" name="Text 1"/>
          <p:cNvSpPr/>
          <p:nvPr/>
        </p:nvSpPr>
        <p:spPr>
          <a:xfrm>
            <a:off x="228600" y="1285875"/>
            <a:ext cx="4572000" cy="914400"/>
          </a:xfrm>
          <a:prstGeom prst="rect">
            <a:avLst/>
          </a:prstGeom>
          <a:noFill/>
          <a:ln/>
        </p:spPr>
        <p:txBody>
          <a:bodyPr wrap="square" rtlCol="0" anchor="t"/>
          <a:lstStyle/>
          <a:p>
            <a:pPr algn="l" indent="0" marL="0">
              <a:buNone/>
            </a:pPr>
            <a:r>
              <a:rPr lang="en-US" sz="1100" dirty="0">
                <a:solidFill>
                  <a:srgbClr val="000000"/>
                </a:solidFill>
              </a:rPr>
              <a:t>This pie chart illustrates key emerging technologies in ICT that are driving innovation and transformation. AI leads with its advanced capabilities, followed by IoT for connectivity, and blockchain for security, collectively shaping the next generation of digital solutions.</a:t>
            </a:r>
            <a:endParaRPr lang="en-US" sz="1100" dirty="0"/>
          </a:p>
        </p:txBody>
      </p:sp>
      <p:pic>
        <p:nvPicPr>
          <p:cNvPr id="4" name="Image 0" descr="https://images.pexels.com/photos/5473954/pexels-photo-5473954.jpeg?auto=compress&amp;cs=tinysrgb&amp;fit=crop&amp;h=1200&amp;w=800">    </p:cNvPr>
          <p:cNvPicPr>
            <a:picLocks noChangeAspect="1"/>
          </p:cNvPicPr>
          <p:nvPr/>
        </p:nvPicPr>
        <p:blipFill>
          <a:blip r:embed="rId2"/>
          <a:stretch>
            <a:fillRect/>
          </a:stretch>
        </p:blipFill>
        <p:spPr>
          <a:xfrm>
            <a:off x="228600" y="3086100"/>
            <a:ext cx="3200400" cy="1800225"/>
          </a:xfrm>
          <a:prstGeom prst="rect">
            <a:avLst/>
          </a:prstGeom>
        </p:spPr>
      </p:pic>
      <p:pic>
        <p:nvPicPr>
          <p:cNvPr id="5" name="Image 1" descr="https://djgurnpwsdoqjscwqbsj.supabase.co/storage/v1/object/public/presentation-templates-data/section16_graphbox.png">    </p:cNvPr>
          <p:cNvPicPr>
            <a:picLocks noChangeAspect="1"/>
          </p:cNvPicPr>
          <p:nvPr/>
        </p:nvPicPr>
        <p:blipFill>
          <a:blip r:embed="rId3"/>
          <a:stretch>
            <a:fillRect/>
          </a:stretch>
        </p:blipFill>
        <p:spPr>
          <a:xfrm>
            <a:off x="5212080" y="1285875"/>
            <a:ext cx="3657600" cy="3600450"/>
          </a:xfrm>
          <a:prstGeom prst="rect">
            <a:avLst/>
          </a:prstGeom>
        </p:spPr>
      </p:pic>
      <p:graphicFrame>
        <p:nvGraphicFramePr>
          <p:cNvPr id="6" name="Chart 0" descr=""/>
          <p:cNvGraphicFramePr/>
          <p:nvPr/>
        </p:nvGraphicFramePr>
        <p:xfrm>
          <a:off x="5486400" y="1371600"/>
          <a:ext cx="3291840" cy="3291840"/>
        </p:xfrm>
        <a:graphic xmlns:a="http://schemas.openxmlformats.org/drawingml/2006/main">
          <a:graphicData uri="http://schemas.openxmlformats.org/drawingml/2006/chart">
            <c:chart xmlns:c="http://schemas.openxmlformats.org/drawingml/2006/chart" r:id="rId4"/>
          </a:graphicData>
        </a:graphic>
      </p:graphicFrame>
      <p:sp>
        <p:nvSpPr>
          <p:cNvPr id="7" name="Text 2"/>
          <p:cNvSpPr/>
          <p:nvPr/>
        </p:nvSpPr>
        <p:spPr>
          <a:xfrm>
            <a:off x="18288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5"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ICT's Revolutionary Impact</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In the 21st century, ICT dimensions drive transformative changes, offering key takeaways on global evolution and future opportunities.</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01</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Global Connectivity</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ICT fosters seamless worldwide communication, breaking barriers and enhancing collaboration in an interconnected 21st-century society.</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02</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Economic Evolution</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Through digital innovations, ICT boosts economies via e-commerce and smart systems, shaping sustainable growth and future business landscapes.</a:t>
            </a:r>
            <a:endParaRPr lang="en-US" sz="1000" dirty="0"/>
          </a:p>
        </p:txBody>
      </p:sp>
      <p:sp>
        <p:nvSpPr>
          <p:cNvPr id="12" name="Shape 10"/>
          <p:cNvSpPr/>
          <p:nvPr/>
        </p:nvSpPr>
        <p:spPr>
          <a:xfrm>
            <a:off x="274320" y="3857625"/>
            <a:ext cx="548640" cy="514350"/>
          </a:xfrm>
          <a:prstGeom prst="ellipse">
            <a:avLst/>
          </a:prstGeom>
          <a:solidFill>
            <a:srgbClr val="F9EFDC"/>
          </a:solidFill>
          <a:ln/>
        </p:spPr>
      </p:sp>
      <p:sp>
        <p:nvSpPr>
          <p:cNvPr id="13" name="Text 11"/>
          <p:cNvSpPr/>
          <p:nvPr/>
        </p:nvSpPr>
        <p:spPr>
          <a:xfrm>
            <a:off x="365760" y="398621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03</a:t>
            </a:r>
            <a:endParaRPr lang="en-US" sz="1500" dirty="0"/>
          </a:p>
        </p:txBody>
      </p:sp>
      <p:sp>
        <p:nvSpPr>
          <p:cNvPr id="14" name="Text 12"/>
          <p:cNvSpPr/>
          <p:nvPr/>
        </p:nvSpPr>
        <p:spPr>
          <a:xfrm>
            <a:off x="914400" y="385762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Social Dynamics</a:t>
            </a:r>
            <a:endParaRPr lang="en-US" sz="1500" dirty="0"/>
          </a:p>
        </p:txBody>
      </p:sp>
      <p:sp>
        <p:nvSpPr>
          <p:cNvPr id="15" name="Text 13"/>
          <p:cNvSpPr/>
          <p:nvPr/>
        </p:nvSpPr>
        <p:spPr>
          <a:xfrm>
            <a:off x="914400" y="411480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ICT transforms social interactions, education, and entertainment, empowering individuals and communities for ongoing societal advancements.</a:t>
            </a:r>
            <a:endParaRPr lang="en-US" sz="1000" dirty="0"/>
          </a:p>
        </p:txBody>
      </p:sp>
      <p:pic>
        <p:nvPicPr>
          <p:cNvPr id="16" name="Image 0" descr="https://images.pexels.com/photos/19153800/pexels-photo-19153800.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7" name="Text 14"/>
          <p:cNvSpPr/>
          <p:nvPr/>
        </p:nvSpPr>
        <p:spPr>
          <a:xfrm>
            <a:off x="5760720" y="4371975"/>
            <a:ext cx="1828800" cy="457200"/>
          </a:xfrm>
          <a:prstGeom prst="rect">
            <a:avLst/>
          </a:prstGeom>
          <a:noFill/>
          <a:ln/>
        </p:spPr>
        <p:txBody>
          <a:bodyPr wrap="square" rtlCol="0" anchor="ctr"/>
          <a:lstStyle/>
          <a:p>
            <a:pPr indent="0" marL="0">
              <a:buNone/>
            </a:pPr>
            <a:r>
              <a:rPr lang="en-US" sz="800" dirty="0">
                <a:solidFill>
                  <a:srgbClr val="FFFFFF"/>
                </a:solidFill>
              </a:rPr>
              <a:t>Photo by PDF</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ICT's Revolutionary Impact</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In the 21st century, ICT dimensions drive transformative changes, offering key takeaways on global evolution and future opportunities.</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04</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Environmental Sustainability</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ICT enables eco-friendly technologies that monitor and reduce impacts, paving the way for a greener world and innovative solutions.</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05</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Innovative Future</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Emerging ICT dimensions like AI and IoT continue to evolve, unlocking possibilities that redefine industries and human potential.</a:t>
            </a:r>
            <a:endParaRPr lang="en-US" sz="1000" dirty="0"/>
          </a:p>
        </p:txBody>
      </p:sp>
      <p:pic>
        <p:nvPicPr>
          <p:cNvPr id="12" name="Image 0" descr="https://images.pexels.com/photos/19153800/pexels-photo-19153800.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3" name="Text 10"/>
          <p:cNvSpPr/>
          <p:nvPr/>
        </p:nvSpPr>
        <p:spPr>
          <a:xfrm>
            <a:off x="5760720" y="4371975"/>
            <a:ext cx="1828800" cy="457200"/>
          </a:xfrm>
          <a:prstGeom prst="rect">
            <a:avLst/>
          </a:prstGeom>
          <a:noFill/>
          <a:ln/>
        </p:spPr>
        <p:txBody>
          <a:bodyPr wrap="square" rtlCol="0" anchor="ctr"/>
          <a:lstStyle/>
          <a:p>
            <a:pPr indent="0" marL="0">
              <a:buNone/>
            </a:pPr>
            <a:r>
              <a:rPr lang="en-US" sz="800" dirty="0">
                <a:solidFill>
                  <a:srgbClr val="FFFFFF"/>
                </a:solidFill>
              </a:rPr>
              <a:t>Photo by PDF</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01</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Unlocking ICT Dimensions</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02</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Exploring ICT's Digital Evolution</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pic>
        <p:nvPicPr>
          <p:cNvPr id="13" name="Image 6" descr="https://djgurnpwsdoqjscwqbsj.supabase.co/storage/v1/object/public/presentation-templates-data/section16_tableOfCont_box.png">    </p:cNvPr>
          <p:cNvPicPr>
            <a:picLocks noChangeAspect="1"/>
          </p:cNvPicPr>
          <p:nvPr/>
        </p:nvPicPr>
        <p:blipFill>
          <a:blip r:embed="rId8"/>
          <a:stretch>
            <a:fillRect/>
          </a:stretch>
        </p:blipFill>
        <p:spPr>
          <a:xfrm>
            <a:off x="182880" y="1748790"/>
            <a:ext cx="4206240" cy="514350"/>
          </a:xfrm>
          <a:prstGeom prst="rect">
            <a:avLst/>
          </a:prstGeom>
        </p:spPr>
      </p:pic>
      <p:pic>
        <p:nvPicPr>
          <p:cNvPr id="14" name="Image 7" descr="https://djgurnpwsdoqjscwqbsj.supabase.co/storage/v1/object/public/presentation-templates-data/section16_no_box.png">    </p:cNvPr>
          <p:cNvPicPr>
            <a:picLocks noChangeAspect="1"/>
          </p:cNvPicPr>
          <p:nvPr/>
        </p:nvPicPr>
        <p:blipFill>
          <a:blip r:embed="rId9"/>
          <a:stretch>
            <a:fillRect/>
          </a:stretch>
        </p:blipFill>
        <p:spPr>
          <a:xfrm>
            <a:off x="274320" y="1800225"/>
            <a:ext cx="411480" cy="411480"/>
          </a:xfrm>
          <a:prstGeom prst="rect">
            <a:avLst/>
          </a:prstGeom>
        </p:spPr>
      </p:pic>
      <p:sp>
        <p:nvSpPr>
          <p:cNvPr id="15" name="Text 5"/>
          <p:cNvSpPr/>
          <p:nvPr/>
        </p:nvSpPr>
        <p:spPr>
          <a:xfrm>
            <a:off x="27432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03</a:t>
            </a:r>
            <a:endParaRPr lang="en-US" sz="1300" dirty="0"/>
          </a:p>
        </p:txBody>
      </p:sp>
      <p:sp>
        <p:nvSpPr>
          <p:cNvPr id="16" name="Text 6"/>
          <p:cNvSpPr/>
          <p:nvPr/>
        </p:nvSpPr>
        <p:spPr>
          <a:xfrm>
            <a:off x="73152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ICT's Epic Tech Journey</a:t>
            </a:r>
            <a:endParaRPr lang="en-US" sz="1300" dirty="0"/>
          </a:p>
        </p:txBody>
      </p:sp>
      <p:pic>
        <p:nvPicPr>
          <p:cNvPr id="17" name="Image 8" descr="https://djgurnpwsdoqjscwqbsj.supabase.co/storage/v1/object/public/presentation-templates-data/section16_Button%20Arrow.png">    </p:cNvPr>
          <p:cNvPicPr>
            <a:picLocks noChangeAspect="1"/>
          </p:cNvPicPr>
          <p:nvPr/>
        </p:nvPicPr>
        <p:blipFill>
          <a:blip r:embed="rId10"/>
          <a:stretch>
            <a:fillRect/>
          </a:stretch>
        </p:blipFill>
        <p:spPr>
          <a:xfrm>
            <a:off x="4069080" y="1877378"/>
            <a:ext cx="274320" cy="257175"/>
          </a:xfrm>
          <a:prstGeom prst="rect">
            <a:avLst/>
          </a:prstGeom>
        </p:spPr>
      </p:pic>
      <p:pic>
        <p:nvPicPr>
          <p:cNvPr id="18" name="Image 9" descr="https://djgurnpwsdoqjscwqbsj.supabase.co/storage/v1/object/public/presentation-templates-data/section16_tableOfCont_box.png">    </p:cNvPr>
          <p:cNvPicPr>
            <a:picLocks noChangeAspect="1"/>
          </p:cNvPicPr>
          <p:nvPr/>
        </p:nvPicPr>
        <p:blipFill>
          <a:blip r:embed="rId11"/>
          <a:stretch>
            <a:fillRect/>
          </a:stretch>
        </p:blipFill>
        <p:spPr>
          <a:xfrm>
            <a:off x="4480560" y="1748790"/>
            <a:ext cx="4206240" cy="514350"/>
          </a:xfrm>
          <a:prstGeom prst="rect">
            <a:avLst/>
          </a:prstGeom>
        </p:spPr>
      </p:pic>
      <p:pic>
        <p:nvPicPr>
          <p:cNvPr id="19" name="Image 10" descr="https://djgurnpwsdoqjscwqbsj.supabase.co/storage/v1/object/public/presentation-templates-data/section16_no_box.png">    </p:cNvPr>
          <p:cNvPicPr>
            <a:picLocks noChangeAspect="1"/>
          </p:cNvPicPr>
          <p:nvPr/>
        </p:nvPicPr>
        <p:blipFill>
          <a:blip r:embed="rId12"/>
          <a:stretch>
            <a:fillRect/>
          </a:stretch>
        </p:blipFill>
        <p:spPr>
          <a:xfrm>
            <a:off x="4572000" y="1800225"/>
            <a:ext cx="411480" cy="411480"/>
          </a:xfrm>
          <a:prstGeom prst="rect">
            <a:avLst/>
          </a:prstGeom>
        </p:spPr>
      </p:pic>
      <p:sp>
        <p:nvSpPr>
          <p:cNvPr id="20" name="Text 7"/>
          <p:cNvSpPr/>
          <p:nvPr/>
        </p:nvSpPr>
        <p:spPr>
          <a:xfrm>
            <a:off x="457200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04</a:t>
            </a:r>
            <a:endParaRPr lang="en-US" sz="1300" dirty="0"/>
          </a:p>
        </p:txBody>
      </p:sp>
      <p:sp>
        <p:nvSpPr>
          <p:cNvPr id="21" name="Text 8"/>
          <p:cNvSpPr/>
          <p:nvPr/>
        </p:nvSpPr>
        <p:spPr>
          <a:xfrm>
            <a:off x="502920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Key ICT Components Evolution</a:t>
            </a:r>
            <a:endParaRPr lang="en-US" sz="1300" dirty="0"/>
          </a:p>
        </p:txBody>
      </p:sp>
      <p:pic>
        <p:nvPicPr>
          <p:cNvPr id="22" name="Image 11" descr="https://djgurnpwsdoqjscwqbsj.supabase.co/storage/v1/object/public/presentation-templates-data/section16_Button%20Arrow.png">    </p:cNvPr>
          <p:cNvPicPr>
            <a:picLocks noChangeAspect="1"/>
          </p:cNvPicPr>
          <p:nvPr/>
        </p:nvPicPr>
        <p:blipFill>
          <a:blip r:embed="rId13"/>
          <a:stretch>
            <a:fillRect/>
          </a:stretch>
        </p:blipFill>
        <p:spPr>
          <a:xfrm>
            <a:off x="8366760" y="1877378"/>
            <a:ext cx="274320" cy="257175"/>
          </a:xfrm>
          <a:prstGeom prst="rect">
            <a:avLst/>
          </a:prstGeom>
        </p:spPr>
      </p:pic>
      <p:pic>
        <p:nvPicPr>
          <p:cNvPr id="23" name="Image 12" descr="https://djgurnpwsdoqjscwqbsj.supabase.co/storage/v1/object/public/presentation-templates-data/section16_tableOfCont_box.png">    </p:cNvPr>
          <p:cNvPicPr>
            <a:picLocks noChangeAspect="1"/>
          </p:cNvPicPr>
          <p:nvPr/>
        </p:nvPicPr>
        <p:blipFill>
          <a:blip r:embed="rId14"/>
          <a:stretch>
            <a:fillRect/>
          </a:stretch>
        </p:blipFill>
        <p:spPr>
          <a:xfrm>
            <a:off x="182880" y="2468880"/>
            <a:ext cx="4206240" cy="514350"/>
          </a:xfrm>
          <a:prstGeom prst="rect">
            <a:avLst/>
          </a:prstGeom>
        </p:spPr>
      </p:pic>
      <p:pic>
        <p:nvPicPr>
          <p:cNvPr id="24" name="Image 13" descr="https://djgurnpwsdoqjscwqbsj.supabase.co/storage/v1/object/public/presentation-templates-data/section16_no_box.png">    </p:cNvPr>
          <p:cNvPicPr>
            <a:picLocks noChangeAspect="1"/>
          </p:cNvPicPr>
          <p:nvPr/>
        </p:nvPicPr>
        <p:blipFill>
          <a:blip r:embed="rId15"/>
          <a:stretch>
            <a:fillRect/>
          </a:stretch>
        </p:blipFill>
        <p:spPr>
          <a:xfrm>
            <a:off x="274320" y="2520315"/>
            <a:ext cx="411480" cy="411480"/>
          </a:xfrm>
          <a:prstGeom prst="rect">
            <a:avLst/>
          </a:prstGeom>
        </p:spPr>
      </p:pic>
      <p:sp>
        <p:nvSpPr>
          <p:cNvPr id="25" name="Text 9"/>
          <p:cNvSpPr/>
          <p:nvPr/>
        </p:nvSpPr>
        <p:spPr>
          <a:xfrm>
            <a:off x="27432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05</a:t>
            </a:r>
            <a:endParaRPr lang="en-US" sz="1300" dirty="0"/>
          </a:p>
        </p:txBody>
      </p:sp>
      <p:sp>
        <p:nvSpPr>
          <p:cNvPr id="26" name="Text 10"/>
          <p:cNvSpPr/>
          <p:nvPr/>
        </p:nvSpPr>
        <p:spPr>
          <a:xfrm>
            <a:off x="73152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ICT Transforming Education Globally</a:t>
            </a:r>
            <a:endParaRPr lang="en-US" sz="1300" dirty="0"/>
          </a:p>
        </p:txBody>
      </p:sp>
      <p:pic>
        <p:nvPicPr>
          <p:cNvPr id="27" name="Image 14" descr="https://djgurnpwsdoqjscwqbsj.supabase.co/storage/v1/object/public/presentation-templates-data/section16_Button%20Arrow.png">    </p:cNvPr>
          <p:cNvPicPr>
            <a:picLocks noChangeAspect="1"/>
          </p:cNvPicPr>
          <p:nvPr/>
        </p:nvPicPr>
        <p:blipFill>
          <a:blip r:embed="rId16"/>
          <a:stretch>
            <a:fillRect/>
          </a:stretch>
        </p:blipFill>
        <p:spPr>
          <a:xfrm>
            <a:off x="4069080" y="2597468"/>
            <a:ext cx="274320" cy="257175"/>
          </a:xfrm>
          <a:prstGeom prst="rect">
            <a:avLst/>
          </a:prstGeom>
        </p:spPr>
      </p:pic>
      <p:pic>
        <p:nvPicPr>
          <p:cNvPr id="28" name="Image 15" descr="https://djgurnpwsdoqjscwqbsj.supabase.co/storage/v1/object/public/presentation-templates-data/section16_tableOfCont_box.png">    </p:cNvPr>
          <p:cNvPicPr>
            <a:picLocks noChangeAspect="1"/>
          </p:cNvPicPr>
          <p:nvPr/>
        </p:nvPicPr>
        <p:blipFill>
          <a:blip r:embed="rId17"/>
          <a:stretch>
            <a:fillRect/>
          </a:stretch>
        </p:blipFill>
        <p:spPr>
          <a:xfrm>
            <a:off x="4480560" y="2468880"/>
            <a:ext cx="4206240" cy="514350"/>
          </a:xfrm>
          <a:prstGeom prst="rect">
            <a:avLst/>
          </a:prstGeom>
        </p:spPr>
      </p:pic>
      <p:pic>
        <p:nvPicPr>
          <p:cNvPr id="29" name="Image 16" descr="https://djgurnpwsdoqjscwqbsj.supabase.co/storage/v1/object/public/presentation-templates-data/section16_no_box.png">    </p:cNvPr>
          <p:cNvPicPr>
            <a:picLocks noChangeAspect="1"/>
          </p:cNvPicPr>
          <p:nvPr/>
        </p:nvPicPr>
        <p:blipFill>
          <a:blip r:embed="rId18"/>
          <a:stretch>
            <a:fillRect/>
          </a:stretch>
        </p:blipFill>
        <p:spPr>
          <a:xfrm>
            <a:off x="4572000" y="2520315"/>
            <a:ext cx="411480" cy="411480"/>
          </a:xfrm>
          <a:prstGeom prst="rect">
            <a:avLst/>
          </a:prstGeom>
        </p:spPr>
      </p:pic>
      <p:sp>
        <p:nvSpPr>
          <p:cNvPr id="30" name="Text 11"/>
          <p:cNvSpPr/>
          <p:nvPr/>
        </p:nvSpPr>
        <p:spPr>
          <a:xfrm>
            <a:off x="457200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06</a:t>
            </a:r>
            <a:endParaRPr lang="en-US" sz="1300" dirty="0"/>
          </a:p>
        </p:txBody>
      </p:sp>
      <p:sp>
        <p:nvSpPr>
          <p:cNvPr id="31" name="Text 12"/>
          <p:cNvSpPr/>
          <p:nvPr/>
        </p:nvSpPr>
        <p:spPr>
          <a:xfrm>
            <a:off x="502920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ICT: Revolutionizing Business Operations</a:t>
            </a:r>
            <a:endParaRPr lang="en-US" sz="1300" dirty="0"/>
          </a:p>
        </p:txBody>
      </p:sp>
      <p:pic>
        <p:nvPicPr>
          <p:cNvPr id="32" name="Image 17" descr="https://djgurnpwsdoqjscwqbsj.supabase.co/storage/v1/object/public/presentation-templates-data/section16_Button%20Arrow.png">    </p:cNvPr>
          <p:cNvPicPr>
            <a:picLocks noChangeAspect="1"/>
          </p:cNvPicPr>
          <p:nvPr/>
        </p:nvPicPr>
        <p:blipFill>
          <a:blip r:embed="rId19"/>
          <a:stretch>
            <a:fillRect/>
          </a:stretch>
        </p:blipFill>
        <p:spPr>
          <a:xfrm>
            <a:off x="8366760" y="2597468"/>
            <a:ext cx="274320" cy="257175"/>
          </a:xfrm>
          <a:prstGeom prst="rect">
            <a:avLst/>
          </a:prstGeom>
        </p:spPr>
      </p:pic>
      <p:pic>
        <p:nvPicPr>
          <p:cNvPr id="33" name="Image 18" descr="https://djgurnpwsdoqjscwqbsj.supabase.co/storage/v1/object/public/presentation-templates-data/section16_tableOfCont_box.png">    </p:cNvPr>
          <p:cNvPicPr>
            <a:picLocks noChangeAspect="1"/>
          </p:cNvPicPr>
          <p:nvPr/>
        </p:nvPicPr>
        <p:blipFill>
          <a:blip r:embed="rId20"/>
          <a:stretch>
            <a:fillRect/>
          </a:stretch>
        </p:blipFill>
        <p:spPr>
          <a:xfrm>
            <a:off x="182880" y="3188970"/>
            <a:ext cx="4206240" cy="514350"/>
          </a:xfrm>
          <a:prstGeom prst="rect">
            <a:avLst/>
          </a:prstGeom>
        </p:spPr>
      </p:pic>
      <p:pic>
        <p:nvPicPr>
          <p:cNvPr id="34" name="Image 19" descr="https://djgurnpwsdoqjscwqbsj.supabase.co/storage/v1/object/public/presentation-templates-data/section16_no_box.png">    </p:cNvPr>
          <p:cNvPicPr>
            <a:picLocks noChangeAspect="1"/>
          </p:cNvPicPr>
          <p:nvPr/>
        </p:nvPicPr>
        <p:blipFill>
          <a:blip r:embed="rId21"/>
          <a:stretch>
            <a:fillRect/>
          </a:stretch>
        </p:blipFill>
        <p:spPr>
          <a:xfrm>
            <a:off x="274320" y="3240405"/>
            <a:ext cx="411480" cy="411480"/>
          </a:xfrm>
          <a:prstGeom prst="rect">
            <a:avLst/>
          </a:prstGeom>
        </p:spPr>
      </p:pic>
      <p:sp>
        <p:nvSpPr>
          <p:cNvPr id="35" name="Text 13"/>
          <p:cNvSpPr/>
          <p:nvPr/>
        </p:nvSpPr>
        <p:spPr>
          <a:xfrm>
            <a:off x="274320" y="329184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07</a:t>
            </a:r>
            <a:endParaRPr lang="en-US" sz="1300" dirty="0"/>
          </a:p>
        </p:txBody>
      </p:sp>
      <p:sp>
        <p:nvSpPr>
          <p:cNvPr id="36" name="Text 14"/>
          <p:cNvSpPr/>
          <p:nvPr/>
        </p:nvSpPr>
        <p:spPr>
          <a:xfrm>
            <a:off x="731520" y="324040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Digital Transformation: The Social Impact of ICT</a:t>
            </a:r>
            <a:endParaRPr lang="en-US" sz="1300" dirty="0"/>
          </a:p>
        </p:txBody>
      </p:sp>
      <p:pic>
        <p:nvPicPr>
          <p:cNvPr id="37" name="Image 20" descr="https://djgurnpwsdoqjscwqbsj.supabase.co/storage/v1/object/public/presentation-templates-data/section16_Button%20Arrow.png">    </p:cNvPr>
          <p:cNvPicPr>
            <a:picLocks noChangeAspect="1"/>
          </p:cNvPicPr>
          <p:nvPr/>
        </p:nvPicPr>
        <p:blipFill>
          <a:blip r:embed="rId22"/>
          <a:stretch>
            <a:fillRect/>
          </a:stretch>
        </p:blipFill>
        <p:spPr>
          <a:xfrm>
            <a:off x="4069080" y="3317558"/>
            <a:ext cx="274320" cy="257175"/>
          </a:xfrm>
          <a:prstGeom prst="rect">
            <a:avLst/>
          </a:prstGeom>
        </p:spPr>
      </p:pic>
      <p:pic>
        <p:nvPicPr>
          <p:cNvPr id="38" name="Image 21" descr="https://djgurnpwsdoqjscwqbsj.supabase.co/storage/v1/object/public/presentation-templates-data/section16_tableOfCont_box.png">    </p:cNvPr>
          <p:cNvPicPr>
            <a:picLocks noChangeAspect="1"/>
          </p:cNvPicPr>
          <p:nvPr/>
        </p:nvPicPr>
        <p:blipFill>
          <a:blip r:embed="rId23"/>
          <a:stretch>
            <a:fillRect/>
          </a:stretch>
        </p:blipFill>
        <p:spPr>
          <a:xfrm>
            <a:off x="4480560" y="3188970"/>
            <a:ext cx="4206240" cy="514350"/>
          </a:xfrm>
          <a:prstGeom prst="rect">
            <a:avLst/>
          </a:prstGeom>
        </p:spPr>
      </p:pic>
      <p:pic>
        <p:nvPicPr>
          <p:cNvPr id="39" name="Image 22" descr="https://djgurnpwsdoqjscwqbsj.supabase.co/storage/v1/object/public/presentation-templates-data/section16_no_box.png">    </p:cNvPr>
          <p:cNvPicPr>
            <a:picLocks noChangeAspect="1"/>
          </p:cNvPicPr>
          <p:nvPr/>
        </p:nvPicPr>
        <p:blipFill>
          <a:blip r:embed="rId24"/>
          <a:stretch>
            <a:fillRect/>
          </a:stretch>
        </p:blipFill>
        <p:spPr>
          <a:xfrm>
            <a:off x="4572000" y="3240405"/>
            <a:ext cx="411480" cy="411480"/>
          </a:xfrm>
          <a:prstGeom prst="rect">
            <a:avLst/>
          </a:prstGeom>
        </p:spPr>
      </p:pic>
      <p:sp>
        <p:nvSpPr>
          <p:cNvPr id="40" name="Text 15"/>
          <p:cNvSpPr/>
          <p:nvPr/>
        </p:nvSpPr>
        <p:spPr>
          <a:xfrm>
            <a:off x="4572000" y="329184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08</a:t>
            </a:r>
            <a:endParaRPr lang="en-US" sz="1300" dirty="0"/>
          </a:p>
        </p:txBody>
      </p:sp>
      <p:sp>
        <p:nvSpPr>
          <p:cNvPr id="41" name="Text 16"/>
          <p:cNvSpPr/>
          <p:nvPr/>
        </p:nvSpPr>
        <p:spPr>
          <a:xfrm>
            <a:off x="5029200" y="324040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Ethics in Digital Age Tech</a:t>
            </a:r>
            <a:endParaRPr lang="en-US" sz="1300" dirty="0"/>
          </a:p>
        </p:txBody>
      </p:sp>
      <p:pic>
        <p:nvPicPr>
          <p:cNvPr id="42" name="Image 23" descr="https://djgurnpwsdoqjscwqbsj.supabase.co/storage/v1/object/public/presentation-templates-data/section16_Button%20Arrow.png">    </p:cNvPr>
          <p:cNvPicPr>
            <a:picLocks noChangeAspect="1"/>
          </p:cNvPicPr>
          <p:nvPr/>
        </p:nvPicPr>
        <p:blipFill>
          <a:blip r:embed="rId25"/>
          <a:stretch>
            <a:fillRect/>
          </a:stretch>
        </p:blipFill>
        <p:spPr>
          <a:xfrm>
            <a:off x="8366760" y="3317558"/>
            <a:ext cx="274320" cy="257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09</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Shaping the Future of ICT: AI, IoT, and Blockchain</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10</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ICT's Revolutionary Impact</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Unlocking ICT Dimensions</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ICT refers to technologies for processing and communicating information, including computers, networks, and software that drive modern connectivity and innovation.</a:t>
            </a:r>
            <a:endParaRPr lang="en-US" sz="1000" dirty="0"/>
          </a:p>
        </p:txBody>
      </p:sp>
      <p:pic>
        <p:nvPicPr>
          <p:cNvPr id="5" name="Image 1" descr="https://djgurnpwsdoqjscwqbsj.supabase.co/storage/v1/object/public/presentation-templates-data/section16_slide3_box.png">    </p:cNvPr>
          <p:cNvPicPr>
            <a:picLocks noChangeAspect="1"/>
          </p:cNvPicPr>
          <p:nvPr/>
        </p:nvPicPr>
        <p:blipFill>
          <a:blip r:embed="rId3"/>
          <a:stretch>
            <a:fillRect/>
          </a:stretch>
        </p:blipFill>
        <p:spPr>
          <a:xfrm>
            <a:off x="457200" y="1954530"/>
            <a:ext cx="5486400" cy="617220"/>
          </a:xfrm>
          <a:prstGeom prst="rect">
            <a:avLst/>
          </a:prstGeom>
        </p:spPr>
      </p:pic>
      <p:sp>
        <p:nvSpPr>
          <p:cNvPr id="6" name="Text 2"/>
          <p:cNvSpPr/>
          <p:nvPr/>
        </p:nvSpPr>
        <p:spPr>
          <a:xfrm>
            <a:off x="640080" y="180022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From early computing devices to the internet era, ICT has transformed communication, enabling global information sharing and technological advancements over decades.</a:t>
            </a:r>
            <a:endParaRPr lang="en-US" sz="1000" dirty="0"/>
          </a:p>
        </p:txBody>
      </p:sp>
      <p:pic>
        <p:nvPicPr>
          <p:cNvPr id="7" name="Image 2" descr="https://djgurnpwsdoqjscwqbsj.supabase.co/storage/v1/object/public/presentation-templates-data/section16_slide3_box.png">    </p:cNvPr>
          <p:cNvPicPr>
            <a:picLocks noChangeAspect="1"/>
          </p:cNvPicPr>
          <p:nvPr/>
        </p:nvPicPr>
        <p:blipFill>
          <a:blip r:embed="rId4"/>
          <a:stretch>
            <a:fillRect/>
          </a:stretch>
        </p:blipFill>
        <p:spPr>
          <a:xfrm>
            <a:off x="457200" y="2726055"/>
            <a:ext cx="5486400" cy="617220"/>
          </a:xfrm>
          <a:prstGeom prst="rect">
            <a:avLst/>
          </a:prstGeom>
        </p:spPr>
      </p:pic>
      <p:sp>
        <p:nvSpPr>
          <p:cNvPr id="8" name="Text 3"/>
          <p:cNvSpPr/>
          <p:nvPr/>
        </p:nvSpPr>
        <p:spPr>
          <a:xfrm>
            <a:off x="640080" y="257175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Core elements include hardware, software, networks, and data systems that facilitate efficient information exchange and support various applications in society.</a:t>
            </a:r>
            <a:endParaRPr lang="en-US" sz="1000" dirty="0"/>
          </a:p>
        </p:txBody>
      </p:sp>
      <p:pic>
        <p:nvPicPr>
          <p:cNvPr id="9" name="Image 3" descr="https://djgurnpwsdoqjscwqbsj.supabase.co/storage/v1/object/public/presentation-templates-data/section16_slide3_box.png">    </p:cNvPr>
          <p:cNvPicPr>
            <a:picLocks noChangeAspect="1"/>
          </p:cNvPicPr>
          <p:nvPr/>
        </p:nvPicPr>
        <p:blipFill>
          <a:blip r:embed="rId5"/>
          <a:stretch>
            <a:fillRect/>
          </a:stretch>
        </p:blipFill>
        <p:spPr>
          <a:xfrm>
            <a:off x="457200" y="3497580"/>
            <a:ext cx="5486400" cy="617220"/>
          </a:xfrm>
          <a:prstGeom prst="rect">
            <a:avLst/>
          </a:prstGeom>
        </p:spPr>
      </p:pic>
      <p:sp>
        <p:nvSpPr>
          <p:cNvPr id="10" name="Text 4"/>
          <p:cNvSpPr/>
          <p:nvPr/>
        </p:nvSpPr>
        <p:spPr>
          <a:xfrm>
            <a:off x="640080" y="334327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ICT influences education, business, healthcare, and entertainment, promoting efficiency while addressing challenges like digital divides and privacy concerns.</a:t>
            </a:r>
            <a:endParaRPr lang="en-US" sz="1000" dirty="0"/>
          </a:p>
        </p:txBody>
      </p:sp>
      <p:pic>
        <p:nvPicPr>
          <p:cNvPr id="11" name="Image 4" descr="https://images.pexels.com/photos/752525/pexels-photo-752525.jpeg?auto=compress&amp;cs=tinysrgb&amp;fit=crop&amp;h=1200&amp;w=800">    </p:cNvPr>
          <p:cNvPicPr>
            <a:picLocks noChangeAspect="1"/>
          </p:cNvPicPr>
          <p:nvPr/>
        </p:nvPicPr>
        <p:blipFill>
          <a:blip r:embed="rId6"/>
          <a:stretch>
            <a:fillRect/>
          </a:stretch>
        </p:blipFill>
        <p:spPr>
          <a:xfrm>
            <a:off x="6583680" y="1285875"/>
            <a:ext cx="2286000" cy="3086100"/>
          </a:xfrm>
          <a:prstGeom prst="rect">
            <a:avLst/>
          </a:prstGeom>
        </p:spPr>
      </p:pic>
      <p:sp>
        <p:nvSpPr>
          <p:cNvPr id="12" name="Text 5"/>
          <p:cNvSpPr/>
          <p:nvPr/>
        </p:nvSpPr>
        <p:spPr>
          <a:xfrm>
            <a:off x="6858000" y="3857625"/>
            <a:ext cx="1828800" cy="457200"/>
          </a:xfrm>
          <a:prstGeom prst="rect">
            <a:avLst/>
          </a:prstGeom>
          <a:noFill/>
          <a:ln/>
        </p:spPr>
        <p:txBody>
          <a:bodyPr wrap="square" rtlCol="0" anchor="ctr"/>
          <a:lstStyle/>
          <a:p>
            <a:pPr indent="0" marL="0">
              <a:buNone/>
            </a:pPr>
            <a:r>
              <a:rPr lang="en-US" sz="800" dirty="0">
                <a:solidFill>
                  <a:srgbClr val="FFFFFF"/>
                </a:solidFill>
              </a:rPr>
              <a:t>Photo by PDF</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Unlocking ICT Dimensions</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Emerging technologies such as AI, IoT, and big data will expand ICT's role, fostering smarter societies and new opportunities for global development.</a:t>
            </a:r>
            <a:endParaRPr lang="en-US" sz="1000" dirty="0"/>
          </a:p>
        </p:txBody>
      </p:sp>
      <p:pic>
        <p:nvPicPr>
          <p:cNvPr id="5" name="Image 1" descr="https://images.pexels.com/photos/752525/pexels-photo-752525.jpeg?auto=compress&amp;cs=tinysrgb&amp;fit=crop&amp;h=1200&amp;w=800">    </p:cNvPr>
          <p:cNvPicPr>
            <a:picLocks noChangeAspect="1"/>
          </p:cNvPicPr>
          <p:nvPr/>
        </p:nvPicPr>
        <p:blipFill>
          <a:blip r:embed="rId3"/>
          <a:stretch>
            <a:fillRect/>
          </a:stretch>
        </p:blipFill>
        <p:spPr>
          <a:xfrm>
            <a:off x="6583680" y="1285875"/>
            <a:ext cx="2286000" cy="3086100"/>
          </a:xfrm>
          <a:prstGeom prst="rect">
            <a:avLst/>
          </a:prstGeom>
        </p:spPr>
      </p:pic>
      <p:sp>
        <p:nvSpPr>
          <p:cNvPr id="6" name="Text 2"/>
          <p:cNvSpPr/>
          <p:nvPr/>
        </p:nvSpPr>
        <p:spPr>
          <a:xfrm>
            <a:off x="6858000" y="3857625"/>
            <a:ext cx="1828800" cy="457200"/>
          </a:xfrm>
          <a:prstGeom prst="rect">
            <a:avLst/>
          </a:prstGeom>
          <a:noFill/>
          <a:ln/>
        </p:spPr>
        <p:txBody>
          <a:bodyPr wrap="square" rtlCol="0" anchor="ctr"/>
          <a:lstStyle/>
          <a:p>
            <a:pPr indent="0" marL="0">
              <a:buNone/>
            </a:pPr>
            <a:r>
              <a:rPr lang="en-US" sz="800" dirty="0">
                <a:solidFill>
                  <a:srgbClr val="FFFFFF"/>
                </a:solidFill>
              </a:rPr>
              <a:t>Photo by PDF</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Exploring ICT's Digital Evolution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1947</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Transistor Invention Sparks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1947, the transistor was invented at Bell Labs, revolutionizing electronics by replacing bulky vacuum tubes. This key event laid the foundation for modern computing devices, making them smaller, faster, and more reliable. It enabled the development of integrated circuits, which powered the growth of ICT by facilitating advanced communication systems and data processing capabilities.</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1969</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ARPANET Network Emerges</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ARPANET launched in 1969 as the precursor to the internet, connecting computers across different locations for research purposes. This milestone fostered packet switching technology, allowing data to be transmitted efficiently and reliably. It marked the beginning of global networking, transforming how information is shared and paving the way for the World Wide Web's future expansion in ICT.</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1983</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TCP/IP Protocol Adopted</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1983, TCP/IP became the standard protocol for ARPANET, unifying data transmission standards and enabling interconnected networks. This event was pivotal for ICT as it allowed diverse systems to communicate seamlessly, leading to the birth of the modern internet. It facilitated exponential growth in digital communication, supporting email, file transfers, and online collaboration worldwide.</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2007</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Smartphone Era Begins</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iPhone's release in 2007 integrated computing and mobile communication, making ICT more accessible and portable. This innovation combined touch-screen technology with internet capabilities, revolutionizing how people interact with information. It spurred the app economy and mobile networks, enhancing global connectivity and driving advancements in social media, e-commerce, and everyday digital experiences.</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Exploring ICT's Digital Evolution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2012</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Cloud Computing Advances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2012, major cloud services like AWS expanded significantly, offering scalable storage and computing resources over the internet. This event transformed ICT by enabling businesses to access powerful tools without physical hardware, promoting remote work and data sharing. It accelerated innovation in big data and AI, making ICT infrastructure more flexible and cost-effective for global users.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ICT's Epic Tech Journey</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1945</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ENIAC's Computing Dawn</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1945, ENIAC was unveiled as the first electronic general-purpose computer, weighing 30 tons and using 18,000 vacuum tubes. It performed calculations at unprecedented speeds for military and scientific purposes, marking the shift from mechanical devices to electronic processing and laying the foundation for modern ICT.</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1964</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Mainframes Take Center Stage</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IBM introduced the System/360 in 1964, a versatile mainframe computer that standardized hardware across models, enabling efficient business operations. This innovation allowed for large-scale data processing in finance and government, establishing mainframes as the backbone of enterprise computing and advancing software compatibility.</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1981</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PC Era Ignites</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IBM Personal Computer launched in 1981, bringing affordable computing to homes and offices with its user-friendly design and open architecture. This development sparked the personal computing revolution, fostering software innovation and democratizing access to technology, which bridged the gap from centralized mainframes to individual devices.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2006</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Cloud Computing Emerges</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Amazon Web Services (AWS) debuted in 2006, offering on-demand cloud computing resources that scaled dynamically. This breakthrough reduced the need for physical servers, enabling businesses to innovate faster and cut costs, ultimately transforming IT infrastructure and paving the way for modern digital ecosystems.</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ICT's Epic Tech Journey</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Mobile Cloud Integration</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2010, the integration of cloud computing with mobile devices accelerated, with services like iCloud emerging. This era enhanced data accessibility and synchronization across devices, empowering users and businesses with real-time collaboration tools and reshaping how information is shared and managed in a connected world.</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2025-08-17T01:24:52Z</dcterms:created>
  <dcterms:modified xsi:type="dcterms:W3CDTF">2025-08-17T01:24:52Z</dcterms:modified>
</cp:coreProperties>
</file>