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image" Target="../media/image-11-2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image" Target="../media/image-3-2.png"/><Relationship Id="rId5" Type="http://schemas.openxmlformats.org/officeDocument/2006/relationships/image" Target="../media/image-3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png"/><Relationship Id="rId3" Type="http://schemas.openxmlformats.org/officeDocument/2006/relationships/image" Target="../media/image-4-2.png"/><Relationship Id="rId4" Type="http://schemas.openxmlformats.org/officeDocument/2006/relationships/image" Target="../media/image-4-2.png"/><Relationship Id="rId5" Type="http://schemas.openxmlformats.org/officeDocument/2006/relationships/image" Target="../media/image-4-2.png"/><Relationship Id="rId6" Type="http://schemas.openxmlformats.org/officeDocument/2006/relationships/image" Target="../media/image-4-6.png"/><Relationship Id="rId7" Type="http://schemas.openxmlformats.org/officeDocument/2006/relationships/image" Target="../media/image-4-6.png"/><Relationship Id="rId8" Type="http://schemas.openxmlformats.org/officeDocument/2006/relationships/image" Target="../media/image-4-6.png"/><Relationship Id="rId9" Type="http://schemas.openxmlformats.org/officeDocument/2006/relationships/image" Target="../media/image-4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2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2835396/pexels-photo-32835396.jpeg?auto=compress&amp;cs=tinysrgb&amp;fit=crop&amp;h=1200&amp;w=800" TargetMode="External"/><Relationship Id="rId1" Type="http://schemas.openxmlformats.org/officeDocument/2006/relationships/image" Target="../media/Slide-7-image-1.png"/><Relationship Id="rId2" Type="http://schemas.openxmlformats.org/officeDocument/2006/relationships/image" Target="../media/image-7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png"/><Relationship Id="rId3" Type="http://schemas.openxmlformats.org/officeDocument/2006/relationships/image" Target="../media/image-8-2.png"/><Relationship Id="rId4" Type="http://schemas.openxmlformats.org/officeDocument/2006/relationships/image" Target="../media/image-8-2.png"/><Relationship Id="rId5" Type="http://schemas.openxmlformats.org/officeDocument/2006/relationships/image" Target="../media/image-8-2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2835379/pexels-photo-32835379.jpeg?auto=compress&amp;cs=tinysrgb&amp;fit=crop&amp;h=1200&amp;w=800" TargetMode="External"/><Relationship Id="rId1" Type="http://schemas.openxmlformats.org/officeDocument/2006/relationships/image" Target="../media/Slide-9-image-1.png"/><Relationship Id="rId2" Type="http://schemas.openxmlformats.org/officeDocument/2006/relationships/image" Target="../media/image-9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notes_slide1_LBClou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8700"/>
            <a:ext cx="5486400" cy="1851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1680" y="1388745"/>
            <a:ext cx="512064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Export Expedition: Navigating Freight Forwarding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2011680" y="3188970"/>
            <a:ext cx="512064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Comprehensive Analysis of Procedures and Documentation in Container Logistics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Container Logistics: A Strategic Overview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Strategic planning optimizes container usage, reduces costs, and improves supply chain efficiency across various container types.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Effectively managing diverse container types is crucial for accommodating varying cargo requirements and logistical demands.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Matching cargo to the appropriate container ensures safe transit, minimizes damage, and optimizes space utilization in transport.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Overseeing container returns efficiently reduces storage costs, minimizes delays, and ensures timely availability for future shipments.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Navigating Supply Chain Storms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Enhanced coordination yields faster issue resolution, minimizing delays and improving overall supply chain velocity.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Prioritizing precision in documentation reduces errors, preventing costly penalties and ensuring smooth customs clearance.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Strategic vessel rescheduling mitigates disruptions, optimizing delivery timelines and enhancing customer satisfaction.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Initial implementation requires significant investment in technology and training, potentially straining short-term budgets.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Reliance on real-time data exposes vulnerabilities to cyberattacks, necessitating robust security protocols and constant vigilance.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Increased complexity in coordination demands strong leadership and clear communication, requiring careful change management strategies.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Inventory Alignment: Level Up!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Refine demand forecasting models to better predict yard-level needs, reducing stockouts and excess inventory.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Establish regular communication channels with stakeholders to gather real-time insights on inventory requirements.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Implement automated alerts for low stock levels and potential overstock situations at individual yard locations.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Create a centralized dashboard providing real-time visibility into inventory levels across all yards and warehouses.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Internship: Key Takeaways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internship provided invaluable practical skills, bridging the gap between theory and real-world application in the field.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Gained comprehensive knowledge of export documentation, ensuring compliance and smooth international trade processes.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Mastered efficient workflows, streamlining processes and optimizing productivity within the team and organization.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Cultivated a mindset of continuous learning, equipping me with the adaptability needed for future career growth and challenges.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Export Operations Unveiled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MBCL Internship: Dive Deep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MBCL: Global Freight Leaders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Internship Objectives: Charting Your Course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Export Documentation Journey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Documentation Mastery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Container Logistics: A Strategic Overview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Navigating Supply Chain Storms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Inventory Alignment: Level Up!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Internship: Key Takeaways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Export Operations Unveiled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Project Focus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Scope Definition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Procedure Deep-Dive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Documentation Audit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Analyzing export procedures and vital documentation within the dynamic freight forwarding landscape for enhanced efficiency.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Detailed examination of export workflows, highlighting key stages, actors, and critical information exchange points.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In-depth analysis of each export procedure, including regulatory compliance and industry best practices adoption.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Reviewing essential export documentation, ensuring accuracy, completeness, and regulatory alignment for seamless processes.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MBCL Internship: Dive Deep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Hands-on experience in real-world export operations, gaining practical skills applicable to various logistics roles.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Opportunity to learn documentation processes, container tracking systems, and vessel coordination firsthand.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Exposure to the dynamics of a container shipping line, understanding the flow of goods globally.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Fast-paced environment may require quick adaptation and handling of multiple tasks simultaneously.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Repetitive tasks might be involved in documentation and tracking, demanding attention to detail and accuracy.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Limited exposure to other departments within the company beyond export operations during the internship.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MBCL: Global Freight Leaders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Marine Birds Container Lines excels in freight forwarding, offering comprehensive global logistics solutions worldwide.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MBCL specializes in the safe and compliant transport of hazardous goods across its extensive network.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Boasting a fleet of over 250 containers, MBCL ensures reliable and efficient cargo movement globally.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Our expansive global network facilitates seamless freight forwarding, connecting businesses worldwide with ease.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Internship Objectives: Charting Your Course</a:t>
            </a:r>
            <a:endParaRPr lang="en-US" sz="2300" dirty="0"/>
          </a:p>
        </p:txBody>
      </p:sp>
      <p:pic>
        <p:nvPicPr>
          <p:cNvPr id="3" name="Image 0" descr="https://images.pexels.com/photos/32835396/pexels-photo-32835396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Develop expertise in preparing and managing essential export documents, ensuring compliance with international trade regulations and efficient customs clearance.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Gain a deep understanding of operational workflows, from order processing to shipment tracking, optimizing efficiency and minimizing potential delays.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Master the art of coordinating with international agents, building strong relationships, and facilitating smooth communication across borders.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Apply theoretical knowledge to real-world scenarios, solving challenges, and contributing to the team's success in achieving export targets.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41148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Export Documentation Journey</a:t>
            </a:r>
            <a:endParaRPr lang="en-US" sz="2300" dirty="0"/>
          </a:p>
        </p:txBody>
      </p:sp>
      <p:sp>
        <p:nvSpPr>
          <p:cNvPr id="3" name="Shape 1"/>
          <p:cNvSpPr/>
          <p:nvPr/>
        </p:nvSpPr>
        <p:spPr>
          <a:xfrm>
            <a:off x="1005840" y="1800225"/>
            <a:ext cx="1737360" cy="360045"/>
          </a:xfrm>
          <a:prstGeom prst="rect">
            <a:avLst/>
          </a:prstGeom>
          <a:solidFill>
            <a:srgbClr val="E7F7FC"/>
          </a:solidFill>
          <a:ln w="12700">
            <a:solidFill>
              <a:srgbClr val="E7F7FC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926080" y="1800225"/>
            <a:ext cx="1737360" cy="360045"/>
          </a:xfrm>
          <a:prstGeom prst="rect">
            <a:avLst/>
          </a:prstGeom>
          <a:solidFill>
            <a:srgbClr val="F6EBFF"/>
          </a:solidFill>
          <a:ln w="12700">
            <a:solidFill>
              <a:srgbClr val="F6EBF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846320" y="1800225"/>
            <a:ext cx="1737360" cy="360045"/>
          </a:xfrm>
          <a:prstGeom prst="rect">
            <a:avLst/>
          </a:prstGeom>
          <a:solidFill>
            <a:srgbClr val="F1EEFD"/>
          </a:solidFill>
          <a:ln w="12700">
            <a:solidFill>
              <a:srgbClr val="F1EEFD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766560" y="1800225"/>
            <a:ext cx="1737360" cy="360045"/>
          </a:xfrm>
          <a:prstGeom prst="rect">
            <a:avLst/>
          </a:prstGeom>
          <a:solidFill>
            <a:srgbClr val="FFEFF7"/>
          </a:solidFill>
          <a:ln w="12700">
            <a:solidFill>
              <a:srgbClr val="FFEFF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9728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2023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301752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2023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93776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2024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85800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2024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822960" y="1388745"/>
            <a:ext cx="7772400" cy="0"/>
          </a:xfrm>
          <a:prstGeom prst="line">
            <a:avLst/>
          </a:prstGeom>
          <a:noFill/>
          <a:ln w="12700">
            <a:solidFill>
              <a:srgbClr val="939393"/>
            </a:solidFill>
            <a:prstDash val="lgDash"/>
          </a:ln>
        </p:spPr>
      </p:sp>
      <p:sp>
        <p:nvSpPr>
          <p:cNvPr id="12" name="Shape 10"/>
          <p:cNvSpPr/>
          <p:nvPr/>
        </p:nvSpPr>
        <p:spPr>
          <a:xfrm>
            <a:off x="100584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033272" y="1347597"/>
            <a:ext cx="73152" cy="72009"/>
          </a:xfrm>
          <a:prstGeom prst="ellipse">
            <a:avLst/>
          </a:prstGeom>
          <a:solidFill>
            <a:srgbClr val="36BBE4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292608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14FFF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2953512" y="1347597"/>
            <a:ext cx="73152" cy="72009"/>
          </a:xfrm>
          <a:prstGeom prst="ellipse">
            <a:avLst/>
          </a:prstGeom>
          <a:solidFill>
            <a:srgbClr val="B14FFF"/>
          </a:solidFill>
          <a:ln w="12700">
            <a:solidFill>
              <a:srgbClr val="B14FFF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484632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5936E4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873752" y="1347597"/>
            <a:ext cx="73152" cy="72009"/>
          </a:xfrm>
          <a:prstGeom prst="ellipse">
            <a:avLst/>
          </a:prstGeom>
          <a:solidFill>
            <a:srgbClr val="5936E4"/>
          </a:solidFill>
          <a:ln w="12700">
            <a:solidFill>
              <a:srgbClr val="5936E4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76656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E4368A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793992" y="1347597"/>
            <a:ext cx="73152" cy="72009"/>
          </a:xfrm>
          <a:prstGeom prst="ellipse">
            <a:avLst/>
          </a:prstGeom>
          <a:solidFill>
            <a:srgbClr val="E4368A"/>
          </a:solidFill>
          <a:ln w="12700">
            <a:solidFill>
              <a:srgbClr val="E4368A"/>
            </a:solidFill>
            <a:prstDash val="solid"/>
          </a:ln>
        </p:spPr>
      </p:sp>
      <p:pic>
        <p:nvPicPr>
          <p:cNvPr id="20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160270"/>
            <a:ext cx="1737360" cy="2160270"/>
          </a:xfrm>
          <a:prstGeom prst="rect">
            <a:avLst/>
          </a:prstGeom>
        </p:spPr>
      </p:pic>
      <p:pic>
        <p:nvPicPr>
          <p:cNvPr id="21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2160270"/>
            <a:ext cx="1737360" cy="2160270"/>
          </a:xfrm>
          <a:prstGeom prst="rect">
            <a:avLst/>
          </a:prstGeom>
        </p:spPr>
      </p:pic>
      <p:pic>
        <p:nvPicPr>
          <p:cNvPr id="22" name="Image 2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2160270"/>
            <a:ext cx="1737360" cy="2160270"/>
          </a:xfrm>
          <a:prstGeom prst="rect">
            <a:avLst/>
          </a:prstGeom>
        </p:spPr>
      </p:pic>
      <p:pic>
        <p:nvPicPr>
          <p:cNvPr id="23" name="Image 3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60" y="2160270"/>
            <a:ext cx="1737360" cy="2160270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09728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CRO Foundation</a:t>
            </a:r>
            <a:endParaRPr lang="en-US" sz="1300" dirty="0"/>
          </a:p>
        </p:txBody>
      </p:sp>
      <p:sp>
        <p:nvSpPr>
          <p:cNvPr id="25" name="Text 19"/>
          <p:cNvSpPr/>
          <p:nvPr/>
        </p:nvSpPr>
        <p:spPr>
          <a:xfrm>
            <a:off x="301752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Form 13 Preparation</a:t>
            </a:r>
            <a:endParaRPr lang="en-US" sz="1300" dirty="0"/>
          </a:p>
        </p:txBody>
      </p:sp>
      <p:sp>
        <p:nvSpPr>
          <p:cNvPr id="26" name="Text 20"/>
          <p:cNvSpPr/>
          <p:nvPr/>
        </p:nvSpPr>
        <p:spPr>
          <a:xfrm>
            <a:off x="493776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BL Draft Management</a:t>
            </a:r>
            <a:endParaRPr lang="en-US" sz="1300" dirty="0"/>
          </a:p>
        </p:txBody>
      </p:sp>
      <p:sp>
        <p:nvSpPr>
          <p:cNvPr id="27" name="Text 21"/>
          <p:cNvSpPr/>
          <p:nvPr/>
        </p:nvSpPr>
        <p:spPr>
          <a:xfrm>
            <a:off x="685800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VGM Vigilance</a:t>
            </a:r>
            <a:endParaRPr lang="en-US" sz="1300" dirty="0"/>
          </a:p>
        </p:txBody>
      </p:sp>
      <p:sp>
        <p:nvSpPr>
          <p:cNvPr id="28" name="Text 22"/>
          <p:cNvSpPr/>
          <p:nvPr/>
        </p:nvSpPr>
        <p:spPr>
          <a:xfrm>
            <a:off x="109728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journey begins with the Consignment Release Order (CRO) issuance. This crucial document formally authorizes the release of goods from the shipper to the exporter, marking the initial step in...</a:t>
            </a:r>
            <a:endParaRPr lang="en-US" sz="900" dirty="0"/>
          </a:p>
        </p:txBody>
      </p:sp>
      <p:sp>
        <p:nvSpPr>
          <p:cNvPr id="29" name="Text 23"/>
          <p:cNvSpPr/>
          <p:nvPr/>
        </p:nvSpPr>
        <p:spPr>
          <a:xfrm>
            <a:off x="301752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Meticulous preparation of Form 13 is essential. This involves accurate detailing of the consignment's specifics as required by customs regulations. Precise completion ensures compliance, minimizes delays, and facilitates smooth customs...</a:t>
            </a:r>
            <a:endParaRPr lang="en-US" sz="900" dirty="0"/>
          </a:p>
        </p:txBody>
      </p:sp>
      <p:sp>
        <p:nvSpPr>
          <p:cNvPr id="30" name="Text 24"/>
          <p:cNvSpPr/>
          <p:nvPr/>
        </p:nvSpPr>
        <p:spPr>
          <a:xfrm>
            <a:off x="493776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Careful handling of the Bill of Lading (BL) draft is paramount. Reviewing and refining the BL draft ensures accuracy in shipment details, consignee information, and terms of carriage. This meticulous...</a:t>
            </a:r>
            <a:endParaRPr lang="en-US" sz="900" dirty="0"/>
          </a:p>
        </p:txBody>
      </p:sp>
      <p:sp>
        <p:nvSpPr>
          <p:cNvPr id="31" name="Text 25"/>
          <p:cNvSpPr/>
          <p:nvPr/>
        </p:nvSpPr>
        <p:spPr>
          <a:xfrm>
            <a:off x="685800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Diligent VGM (Verified Gross Mass) tracking is mandatory. Monitoring the declared weight of the container ensures compliance with safety regulations and prevents potential hazards during transport. Accurate VGM data is...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Documentation Mastery</a:t>
            </a:r>
            <a:endParaRPr lang="en-US" sz="2300" dirty="0"/>
          </a:p>
        </p:txBody>
      </p:sp>
      <p:pic>
        <p:nvPicPr>
          <p:cNvPr id="3" name="Image 0" descr="https://images.pexels.com/photos/32835379/pexels-photo-3283537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shipping bill declares goods for export, detailing contents, value, and destination. Accuracy is paramount for customs clearance processes.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Acting as a receipt and title, the Bill of Lading acknowledges goods received for shipment, establishing liability and ownership transfer.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Facilitating excise duty exemptions, Form 13 (ARE-1) ensures compliant manufacturing and export of goods without incurring unnecessary tax burdens.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Mandatory for hazardous materials, this declaration accurately describes the nature, quantity, and handling precautions for safe transport always.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2025-07-04T15:43:41Z</dcterms:created>
  <dcterms:modified xsi:type="dcterms:W3CDTF">2025-07-04T15:43:41Z</dcterms:modified>
</cp:coreProperties>
</file>