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notesMasterIdLst>
    <p:notesMasterId r:id="rId2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2.png"/><Relationship Id="rId5" Type="http://schemas.openxmlformats.org/officeDocument/2006/relationships/image" Target="../media/image-10-3.png"/><Relationship Id="rId6" Type="http://schemas.openxmlformats.org/officeDocument/2006/relationships/image" Target="../media/image-10-2.png"/><Relationship Id="rId7" Type="http://schemas.openxmlformats.org/officeDocument/2006/relationships/image" Target="../media/image-10-3.png"/><Relationship Id="rId8" Type="http://schemas.openxmlformats.org/officeDocument/2006/relationships/image" Target="../media/image-10-2.png"/><Relationship Id="rId9" Type="http://schemas.openxmlformats.org/officeDocument/2006/relationships/image" Target="../media/image-10-3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2.png"/><Relationship Id="rId5" Type="http://schemas.openxmlformats.org/officeDocument/2006/relationships/image" Target="../media/image-16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38348/pexels-photo-32938348.jpeg?auto=compress&amp;cs=tinysrgb&amp;fit=crop&amp;h=1200&amp;w=800" TargetMode="External"/><Relationship Id="rId1" Type="http://schemas.openxmlformats.org/officeDocument/2006/relationships/image" Target="../media/Slide-17-image-1.png"/><Relationship Id="rId2" Type="http://schemas.openxmlformats.org/officeDocument/2006/relationships/image" Target="../media/image-17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38348/pexels-photo-32938348.jpeg?auto=compress&amp;cs=tinysrgb&amp;fit=crop&amp;h=1200&amp;w=800" TargetMode="External"/><Relationship Id="rId1" Type="http://schemas.openxmlformats.org/officeDocument/2006/relationships/image" Target="../media/Slide-18-image-1.png"/><Relationship Id="rId2" Type="http://schemas.openxmlformats.org/officeDocument/2006/relationships/image" Target="../media/image-18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2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2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81435/pexels-photo-32981435.jpeg?auto=compress&amp;cs=tinysrgb&amp;fit=crop&amp;h=1200&amp;w=800" TargetMode="External"/><Relationship Id="rId1" Type="http://schemas.openxmlformats.org/officeDocument/2006/relationships/image" Target="../media/Slide-5-image-1.png"/><Relationship Id="rId2" Type="http://schemas.openxmlformats.org/officeDocument/2006/relationships/image" Target="../media/image-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32981435/pexels-photo-32981435.jpeg?auto=compress&amp;cs=tinysrgb&amp;fit=crop&amp;h=1200&amp;w=800" TargetMode="External"/><Relationship Id="rId1" Type="http://schemas.openxmlformats.org/officeDocument/2006/relationships/image" Target="../media/Slide-6-image-1.png"/><Relationship Id="rId2" Type="http://schemas.openxmlformats.org/officeDocument/2006/relationships/image" Target="../media/image-6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2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86000" y="2314575"/>
            <a:ext cx="45720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Nature's Secrets: A Digital Herbarium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1828800" y="3600450"/>
            <a:ext cx="54864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ctr" indent="0" marL="0">
              <a:buNone/>
            </a:pPr>
            <a:r>
              <a:rPr lang="en-US" sz="15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Preserving Botanical Knowledge for Future Generations with Digital Innovation.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Tracking Nature's Pulse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Baseline Established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Initial surveys document plant distributions across key habitats, providing a baseline for future comparisons. These early efforts focus on identifying indicator species sensitive to environmental stressors, aiding in early warning...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2005</a:t>
            </a:r>
            <a:endParaRPr lang="en-US" sz="1500" dirty="0"/>
          </a:p>
        </p:txBody>
      </p:sp>
      <p:sp>
        <p:nvSpPr>
          <p:cNvPr id="10" name="Text 6"/>
          <p:cNvSpPr/>
          <p:nvPr/>
        </p:nvSpPr>
        <p:spPr>
          <a:xfrm>
            <a:off x="228600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Monitoring Expansion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228600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Monitoring programs broaden to include new geographical areas and a wider range of environmental parameters, such as temperature, precipitation, and soil composition. Remote sensing technologies are introduced to enhance data...</a:t>
            </a:r>
            <a:endParaRPr lang="en-US" sz="1000" dirty="0"/>
          </a:p>
        </p:txBody>
      </p:sp>
      <p:pic>
        <p:nvPicPr>
          <p:cNvPr id="12" name="Image 2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160" y="2828925"/>
            <a:ext cx="91440" cy="360045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292608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14" name="Image 3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640" y="2185988"/>
            <a:ext cx="1463040" cy="771525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301752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2010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438912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Change Detection</a:t>
            </a:r>
            <a:endParaRPr lang="en-US" sz="1600" dirty="0"/>
          </a:p>
        </p:txBody>
      </p:sp>
      <p:sp>
        <p:nvSpPr>
          <p:cNvPr id="17" name="Text 11"/>
          <p:cNvSpPr/>
          <p:nvPr/>
        </p:nvSpPr>
        <p:spPr>
          <a:xfrm>
            <a:off x="438912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Analysis of longitudinal data reveals significant shifts in plant distributions, correlating with observed changes in climate patterns and land use practices. Conservation strategies are adjusted to address identified threats and...</a:t>
            </a:r>
            <a:endParaRPr lang="en-US" sz="1000" dirty="0"/>
          </a:p>
        </p:txBody>
      </p:sp>
      <p:pic>
        <p:nvPicPr>
          <p:cNvPr id="18" name="Image 4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669280" y="2005965"/>
            <a:ext cx="91440" cy="360045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502920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0" name="Image 5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0" y="2185988"/>
            <a:ext cx="1463040" cy="771525"/>
          </a:xfrm>
          <a:prstGeom prst="rect">
            <a:avLst/>
          </a:prstGeom>
        </p:spPr>
      </p:pic>
      <p:sp>
        <p:nvSpPr>
          <p:cNvPr id="21" name="Text 13"/>
          <p:cNvSpPr/>
          <p:nvPr/>
        </p:nvSpPr>
        <p:spPr>
          <a:xfrm>
            <a:off x="512064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2015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6492240" y="370332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Conservation Actions</a:t>
            </a:r>
            <a:endParaRPr lang="en-US" sz="1600" dirty="0"/>
          </a:p>
        </p:txBody>
      </p:sp>
      <p:sp>
        <p:nvSpPr>
          <p:cNvPr id="23" name="Text 15"/>
          <p:cNvSpPr/>
          <p:nvPr/>
        </p:nvSpPr>
        <p:spPr>
          <a:xfrm>
            <a:off x="6492240" y="396049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Targeted conservation interventions are implemented in areas experiencing the most severe environmental impacts, focusing on habitat restoration, invasive species control, and community engagement. Monitoring efforts continue to assess the effectiveness.</a:t>
            </a:r>
            <a:endParaRPr lang="en-US" sz="1000" dirty="0"/>
          </a:p>
        </p:txBody>
      </p:sp>
      <p:pic>
        <p:nvPicPr>
          <p:cNvPr id="24" name="Image 6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828925"/>
            <a:ext cx="91440" cy="360045"/>
          </a:xfrm>
          <a:prstGeom prst="rect">
            <a:avLst/>
          </a:prstGeom>
        </p:spPr>
      </p:pic>
      <p:sp>
        <p:nvSpPr>
          <p:cNvPr id="25" name="Shape 16"/>
          <p:cNvSpPr/>
          <p:nvPr/>
        </p:nvSpPr>
        <p:spPr>
          <a:xfrm>
            <a:off x="713232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26" name="Image 7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880" y="2185988"/>
            <a:ext cx="1463040" cy="771525"/>
          </a:xfrm>
          <a:prstGeom prst="rect">
            <a:avLst/>
          </a:prstGeom>
        </p:spPr>
      </p:pic>
      <p:sp>
        <p:nvSpPr>
          <p:cNvPr id="27" name="Text 17"/>
          <p:cNvSpPr/>
          <p:nvPr/>
        </p:nvSpPr>
        <p:spPr>
          <a:xfrm>
            <a:off x="722376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2020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571750"/>
            <a:ext cx="914400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</a:ln>
        </p:spPr>
      </p:sp>
      <p:sp>
        <p:nvSpPr>
          <p:cNvPr id="3" name="Text 1"/>
          <p:cNvSpPr/>
          <p:nvPr/>
        </p:nvSpPr>
        <p:spPr>
          <a:xfrm>
            <a:off x="182880" y="411480"/>
            <a:ext cx="82296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Tracking Nature's Pulse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182880" y="1131570"/>
            <a:ext cx="301752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Adaptive Strategies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182880" y="1388745"/>
            <a:ext cx="2743200" cy="0"/>
          </a:xfrm>
          <a:prstGeom prst="rect">
            <a:avLst/>
          </a:prstGeom>
          <a:noFill/>
          <a:ln/>
        </p:spPr>
        <p:txBody>
          <a:bodyPr wrap="square" rtlCol="0" anchor="t"/>
          <a:lstStyle>
            <a:lvl1pPr algn="l"/>
          </a:lstStyle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Ongoing data analysis and modeling informs adaptive management strategies to ensure conservation efforts remain effective in the face of evolving environmental challenges. Collaboration with local communities and stakeholders increases resilience.</a:t>
            </a:r>
            <a:endParaRPr lang="en-US" sz="1000" dirty="0"/>
          </a:p>
        </p:txBody>
      </p:sp>
      <p:pic>
        <p:nvPicPr>
          <p:cNvPr id="6" name="Image 0" descr="https://djgurnpwsdoqjscwqbsj.supabase.co/storage/v1/object/public/presentation-templates-data/section2_point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63040" y="2005965"/>
            <a:ext cx="91440" cy="360045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822960" y="2391728"/>
            <a:ext cx="1188720" cy="360045"/>
          </a:xfrm>
          <a:prstGeom prst="chevron">
            <a:avLst/>
          </a:prstGeom>
          <a:solidFill>
            <a:srgbClr val="FFFFFF"/>
          </a:solidFill>
          <a:ln/>
        </p:spPr>
      </p:sp>
      <p:pic>
        <p:nvPicPr>
          <p:cNvPr id="8" name="Image 1" descr="https://djgurnpwsdoqjscwqbsj.supabase.co/storage/v1/object/public/presentation-templates-data/section2_arrow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185988"/>
            <a:ext cx="1463040" cy="77152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914400" y="2391728"/>
            <a:ext cx="10972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2024</a:t>
            </a:r>
            <a:endParaRPr lang="en-US" sz="1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Digitizing Herbarium Specimens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High-resolution images are captured, ensuring detailed records of the plant's physical characteristics for future research.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Images are processed for optimal clarity, including cropping, color correction, and resolution adjustments.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Information is carefully extracted from the specimen label and other relevant sources to build the digital record.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Extracted data is systematically entered into a database, linking it to the corresponding specimen image.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Data is rigorously validated for accuracy and completeness, ensuring reliability of the digital herbarium collection.</a:t>
            </a:r>
            <a:endParaRPr lang="en-US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Digitizing Herbarium Specimens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Locational data is refined, providing precise geographic coordinates for each specimen's collection site.</a:t>
            </a:r>
            <a:endParaRPr lang="en-US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Herbaria: Wide Reach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Essential for plant identification, classification, and understanding plant evolution; a cornerstone of botanical research.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Analyzing plant distributions and environmental impacts, revealing crucial patterns in ecosystems through digitized collections.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Supporting drug discovery by providing access to plant specimens with known or potential medicinal properties; powerful resource.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Monitoring environmental change, tracking invasive species, and assessing biodiversity using historical plant data from herbaria.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Informing conservation strategies by documenting plant diversity, aiding efforts to protect endangered species and their habitats.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Herbaria: Wide Reach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Studying phenological shifts in plants due to climate change, providing valuable historical data to enhance predictive models.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Digital Preservation: Navigating the Maze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Upsides Unveiled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data accessibility ensures wider reach and usage of valuable digital assets for future generations.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Improved data integrity safeguards against loss, corruption, and unauthorized alteration, maintaining authenticity.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Standardized metadata facilitates efficient searching, retrieval, and management of digital collections across platforms.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Strengthened compliance with legal and ethical requirements related to data privacy and intellectual property rights.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Downsides Loom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 initial investment costs associated with infrastructure upgrades and specialized expertise can strain budgets.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Complexity in implementing new preservation technologies and workflows requires significant training and adaptation.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for technological obsolescence necessitates continuous monitoring and migration strategies to avoid data loss.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Ongoing maintenance and monitoring efforts are essential to address evolving threats and ensure long-term viability.</a:t>
            </a:r>
            <a:endParaRPr lang="en-US" sz="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Enhanced accessibility, global collaboration, and preservation of fragile specimens are key advantages of digital herbaria initiatives.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Interactive learning modules using digital collections foster deeper understanding and engagement with plant science for students.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Accelerated discovery of plant properties, evolutionary relationships, and conservation strategies is driven by digitized data.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herbaria promote knowledge sharing and collaborative research projects across international botanical institutions and communities.</a:t>
            </a:r>
            <a:endParaRPr lang="en-US" sz="1200" dirty="0"/>
          </a:p>
        </p:txBody>
      </p:sp>
      <p:pic>
        <p:nvPicPr>
          <p:cNvPr id="11" name="Image 0" descr="https://images.pexels.com/photos/32938348/pexels-photo-3293834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Informed conservation decisions are facilitated by accurate plant identification and distribution data from comprehensive digital collections.</a:t>
            </a:r>
            <a:endParaRPr lang="en-US" sz="1200" dirty="0"/>
          </a:p>
        </p:txBody>
      </p:sp>
      <p:pic>
        <p:nvPicPr>
          <p:cNvPr id="5" name="Image 0" descr="https://images.pexels.com/photos/32938348/pexels-photo-32938348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Herbarium: Unveiled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1300" dirty="0"/>
          </a:p>
        </p:txBody>
      </p:sp>
      <p:pic>
        <p:nvPicPr>
          <p:cNvPr id="9" name="Image 2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2005965"/>
            <a:ext cx="4206240" cy="102870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720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82296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Herbarium Horizons: Unlocking Botanical Data</a:t>
            </a:r>
            <a:endParaRPr lang="en-US" sz="1300" dirty="0"/>
          </a:p>
        </p:txBody>
      </p:sp>
      <p:pic>
        <p:nvPicPr>
          <p:cNvPr id="12" name="Image 3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0" y="2005965"/>
            <a:ext cx="4206240" cy="102870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4754880" y="210883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120640" y="205740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Empowering Plant Analysis</a:t>
            </a:r>
            <a:endParaRPr lang="en-US" sz="1300" dirty="0"/>
          </a:p>
        </p:txBody>
      </p:sp>
      <p:pic>
        <p:nvPicPr>
          <p:cNvPr id="15" name="Image 4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" y="2983230"/>
            <a:ext cx="4206240" cy="102870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5720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82296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Research Revolution: Botanical Breakthroughs</a:t>
            </a:r>
            <a:endParaRPr lang="en-US" sz="1300" dirty="0"/>
          </a:p>
        </p:txBody>
      </p:sp>
      <p:pic>
        <p:nvPicPr>
          <p:cNvPr id="18" name="Image 5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0560" y="2983230"/>
            <a:ext cx="4206240" cy="102870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4754880" y="308610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5120640" y="303466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Tracking Nature's Pulse</a:t>
            </a:r>
            <a:endParaRPr lang="en-US" sz="1300" dirty="0"/>
          </a:p>
        </p:txBody>
      </p:sp>
      <p:pic>
        <p:nvPicPr>
          <p:cNvPr id="21" name="Image 6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80" y="3960495"/>
            <a:ext cx="4206240" cy="102870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45720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82296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Digitizing Herbarium Specimens</a:t>
            </a:r>
            <a:endParaRPr lang="en-US" sz="1300" dirty="0"/>
          </a:p>
        </p:txBody>
      </p:sp>
      <p:pic>
        <p:nvPicPr>
          <p:cNvPr id="24" name="Image 7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0560" y="3960495"/>
            <a:ext cx="4206240" cy="102870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4754880" y="4063365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5120640" y="4011930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Herbaria: Wide Reach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4320" y="36004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lnSpc>
                <a:spcPts val="3500"/>
              </a:lnSpc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028700"/>
            <a:ext cx="4206240" cy="10287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2296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Preservation: Navigating the Maze</a:t>
            </a:r>
            <a:endParaRPr lang="en-US" sz="1300" dirty="0"/>
          </a:p>
        </p:txBody>
      </p:sp>
      <p:pic>
        <p:nvPicPr>
          <p:cNvPr id="6" name="Image 1" descr="https://djgurnpwsdoqjscwqbsj.supabase.co/storage/v1/object/public/users_file_magicslides_io/section2/Group%20100000631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60" y="1028700"/>
            <a:ext cx="4206240" cy="102870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754880" y="1131570"/>
            <a:ext cx="411480" cy="66865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120640" y="1080135"/>
            <a:ext cx="3657600" cy="77152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3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Herbarium: Unveiled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Digitized specimens are meticulously curated, providing a virtual window into botanical history and diversity.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Bypassing geographical barriers, researchers worldwide gain immediate access to invaluable botanical data.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Accelerating research through enhanced data analysis, enabling new discoveries in plant science and conservation.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Safeguarding fragile specimens from damage and deterioration, ensuring their longevity for future study.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dynamic platform that is continuously updated and expanded, incorporating new data and research insights.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Creating a comprehensive digital archive of plant specimens, accessible globally for research and conservation efforts, enhancing collaboration.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205740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205740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Utilizing artificial intelligence to analyze plant data, identify patterns, and accelerate the discovery of medicinal properties effectively.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82892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82892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Implementing controlled environment agriculture using sensors and automation to optimize plant growth and resource utilization sustainably, increasing output.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60045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60045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Unlocking the genetic code of plants to understand their evolution, adaptation, and potential applications in medicine and agriculture comprehensively.</a:t>
            </a:r>
            <a:endParaRPr lang="en-US" sz="1200" dirty="0"/>
          </a:p>
        </p:txBody>
      </p:sp>
      <p:pic>
        <p:nvPicPr>
          <p:cNvPr id="11" name="Image 0" descr="https://images.pexels.com/photos/32981435/pexels-photo-329814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Botanical Renaissance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Engaging the public in data collection and analysis, fostering a collaborative approach to botanical research and conservation, educating people.</a:t>
            </a:r>
            <a:endParaRPr lang="en-US" sz="1200" dirty="0"/>
          </a:p>
        </p:txBody>
      </p:sp>
      <p:pic>
        <p:nvPicPr>
          <p:cNvPr id="5" name="Image 0" descr="https://images.pexels.com/photos/32981435/pexels-photo-32981435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0" y="1028700"/>
            <a:ext cx="2286000" cy="30861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17920" y="3600450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Google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411480"/>
            <a:ext cx="7315200" cy="51435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indent="0" marL="0">
              <a:buNone/>
            </a:pPr>
            <a:r>
              <a:rPr lang="en-US" sz="3000" b="1" dirty="0">
                <a:solidFill>
                  <a:srgbClr val="000000"/>
                </a:solidFill>
              </a:rPr>
              <a:t>Herbarium Horizons: Unlocking Botanical Data</a:t>
            </a:r>
            <a:endParaRPr lang="en-US" sz="3000" dirty="0"/>
          </a:p>
        </p:txBody>
      </p:sp>
      <p:pic>
        <p:nvPicPr>
          <p:cNvPr id="3" name="Image 0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28700"/>
            <a:ext cx="4114800" cy="33432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229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Global Reach</a:t>
            </a:r>
            <a:endParaRPr lang="en-US" sz="2400" dirty="0"/>
          </a:p>
        </p:txBody>
      </p:sp>
      <p:pic>
        <p:nvPicPr>
          <p:cNvPr id="5" name="Image 1" descr="https://djgurnpwsdoqjscwqbsj.supabase.co/storage/v1/object/public/presentation-templates-data/section2_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83005"/>
            <a:ext cx="274320" cy="3086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229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Global Access to herbarium data accelerates research, fostering collaboration and discoveries across geographical boundaries.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Local Knowledge is preserved and amplified, providing invaluable insights into regional flora and ecological changes.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Democratized data empowers citizen scientists, educators, and conservationists with crucial botanical information.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Increased accessibility promotes biodiversity awareness and supports informed decision-making for sustainable resource management.</a:t>
            </a:r>
            <a:endParaRPr lang="en-US" sz="800" dirty="0"/>
          </a:p>
        </p:txBody>
      </p:sp>
      <p:pic>
        <p:nvPicPr>
          <p:cNvPr id="7" name="Image 2" descr="https://djgurnpwsdoqjscwqbsj.supabase.co/storage/v1/object/public/presentation-templates-data/section2_pros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28700"/>
            <a:ext cx="4114800" cy="334327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937760" y="1388745"/>
            <a:ext cx="32004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l" indent="0" marL="0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Sans Serif" pitchFamily="34" charset="0"/>
                <a:ea typeface="Sans Serif" pitchFamily="34" charset="-122"/>
                <a:cs typeface="Sans Serif" pitchFamily="34" charset="-120"/>
              </a:rPr>
              <a:t>Hidden Costs</a:t>
            </a:r>
            <a:endParaRPr lang="en-US" sz="2400" dirty="0"/>
          </a:p>
        </p:txBody>
      </p:sp>
      <p:pic>
        <p:nvPicPr>
          <p:cNvPr id="9" name="Image 3" descr="https://djgurnpwsdoqjscwqbsj.supabase.co/storage/v1/object/public/presentation-templates-data/Vector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83005"/>
            <a:ext cx="228600" cy="257175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937760" y="1697355"/>
            <a:ext cx="3657600" cy="18288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Digitization requires substantial investment in equipment, personnel, and ongoing maintenance of digital infrastructure.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Data standardization and quality control are crucial but complex, demanding expertise and rigorous validation processes.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Copyright and intellectual property rights need careful consideration to ensure fair use and attribution of data.</a:t>
            </a:r>
            <a:endParaRPr lang="en-US" sz="800" dirty="0"/>
          </a:p>
          <a:p>
            <a:pPr marL="342900" indent="-342900">
              <a:lnSpc>
                <a:spcPts val="1200"/>
              </a:lnSpc>
              <a:spcAft>
                <a:spcPts val="1100"/>
              </a:spcAft>
              <a:buSzPct val="100000"/>
              <a:buFont typeface="+mj-lt"/>
              <a:buAutoNum type="arabicPeriod" startAt="1"/>
            </a:pPr>
            <a:r>
              <a:rPr lang="en-US" sz="8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Cybersecurity threats and data breaches pose risks to sensitive information, necessitating robust protection measures.</a:t>
            </a:r>
            <a:endParaRPr lang="en-US" sz="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Empowering Plant Analysis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Instant access to a wealth of plant data, accelerating research and identification processes significantly.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High-resolution images provide unparalleled detail, crucial for accurate species recognition and feature analysis.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Comprehensive metadata offers crucial contextual information, aiding in deeper understanding of plant characteristics.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Facilitating detailed plant identification, empowering experts and enthusiasts alike with advanced tools.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Enabling in-depth plant analysis, driving discoveries and promoting informed conservation strategies effectively.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77152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Research Revolution: Botanical Breakthroughs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457200" y="128587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914400" y="128587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Pinpoint specific data with refined search criteria, accelerating discovery and eliminating wasted time combing through irrelevant information.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457200" y="195453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914400" y="195453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Uncover hidden patterns and correlations within vast datasets, unlocking new insights into plant behavior and evolution.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457200" y="262318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14400" y="262318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Experience significantly faster research cycles, enabling quicker validation of hypotheses and more efficient project completion rates.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57200" y="3291840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914400" y="3291840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Reduce errors and improve data quality, fostering greater confidence in research findings and promoting reliable conclusions.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457200" y="3960495"/>
            <a:ext cx="457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914400" y="3960495"/>
            <a:ext cx="62179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2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Facilitate seamless collaboration among researchers, fostering knowledge sharing and accelerating collective understanding of the plant kingdom.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2025-07-13T09:20:39Z</dcterms:created>
  <dcterms:modified xsi:type="dcterms:W3CDTF">2025-07-13T09:20:39Z</dcterms:modified>
</cp:coreProperties>
</file>