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slideMasters/slideMaster21.xml" ContentType="application/vnd.openxmlformats-officedocument.presentationml.slideMaster+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notesMasterIdLst>
    <p:notesMasterId r:id="rId23"/>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2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1.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MASTER_SLIDE">
    <p:bg>
      <p:bgPr>
        <a:solidFill>
          <a:srgbClr val="FFFFFF"/>
        </a:solidFill>
      </p:bgPr>
    </p:bg>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MASTER_SLIDE">
    <p:bg>
      <p:bgPr>
        <a:solidFill>
          <a:srgbClr val="FFFFFF"/>
        </a:solidFill>
      </p:bgPr>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MASTER_SLIDE">
    <p:bg>
      <p:bgPr>
        <a:solidFill>
          <a:srgbClr val="FFFFFF"/>
        </a:solidFill>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MASTER_SLIDE">
    <p:bg>
      <p:bgPr>
        <a:solidFill>
          <a:srgbClr val="FFFFFF"/>
        </a:solidFill>
      </p:bgPr>
    </p:bg>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MASTER_SLIDE">
    <p:bg>
      <p:bgPr>
        <a:solidFill>
          <a:srgbClr val="FFFFFF"/>
        </a:solidFill>
      </p:bgPr>
    </p:bg>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ASTER_SLIDE">
    <p:bg>
      <p:bgPr>
        <a:solidFill>
          <a:srgbClr val="FFFFFF"/>
        </a:solidFill>
      </p:bgPr>
    </p:bg>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MASTER_SLIDE">
    <p:bg>
      <p:bgPr>
        <a:solidFill>
          <a:srgbClr val="FFFFFF"/>
        </a:solidFill>
      </p:bgPr>
    </p:bg>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MASTER_SLIDE">
    <p:bg>
      <p:bgPr>
        <a:solidFill>
          <a:srgbClr val="FFFFFF"/>
        </a:solidFill>
      </p:bgPr>
    </p:bg>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MASTER_SLIDE">
    <p:bg>
      <p:bgPr>
        <a:solidFill>
          <a:srgbClr val="FFFFFF"/>
        </a:solidFill>
      </p:bgPr>
    </p:bg>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MASTER_SLIDE">
    <p:bg>
      <p:bgPr>
        <a:solidFill>
          <a:srgbClr val="FFFFFF"/>
        </a:solidFill>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Slide-1-image-1.png"/><Relationship Id="rId2" Type="http://schemas.openxmlformats.org/officeDocument/2006/relationships/image" Target="../media/image-1-2.jpe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Slide-10-image-1.jpeg"/><Relationship Id="rId2" Type="http://schemas.openxmlformats.org/officeDocument/2006/relationships/image" Target="../media/image-10-2.png"/><Relationship Id="rId3" Type="http://schemas.openxmlformats.org/officeDocument/2006/relationships/image" Target="../media/image-10-2.png"/><Relationship Id="rId4" Type="http://schemas.openxmlformats.org/officeDocument/2006/relationships/image" Target="../media/image-10-2.png"/><Relationship Id="rId5" Type="http://schemas.openxmlformats.org/officeDocument/2006/relationships/image" Target="../media/image-10-2.png"/><Relationship Id="rId6" Type="http://schemas.openxmlformats.org/officeDocument/2006/relationships/slideLayout" Target="../slideLayouts/slideLayout1.xml"/><Relationship Id="rId7"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Slide-11-image-1.jpeg"/><Relationship Id="rId2" Type="http://schemas.openxmlformats.org/officeDocument/2006/relationships/image" Target="../media/image-11-2.png"/><Relationship Id="rId3" Type="http://schemas.openxmlformats.org/officeDocument/2006/relationships/slideLayout" Target="../slideLayouts/slideLayout1.xml"/><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Slide-12-image-1.jpe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3.png"/><Relationship Id="rId6" Type="http://schemas.openxmlformats.org/officeDocument/2006/relationships/image" Target="../media/image-12-4.png"/><Relationship Id="rId7" Type="http://schemas.openxmlformats.org/officeDocument/2006/relationships/image" Target="../media/image-12-3.png"/><Relationship Id="rId8" Type="http://schemas.openxmlformats.org/officeDocument/2006/relationships/image" Target="../media/image-12-4.png"/><Relationship Id="rId9" Type="http://schemas.openxmlformats.org/officeDocument/2006/relationships/image" Target="../media/image-12-9.png"/><Relationship Id="rId10" Type="http://schemas.openxmlformats.org/officeDocument/2006/relationships/image" Target="../media/image-12-10.png"/><Relationship Id="rId11" Type="http://schemas.openxmlformats.org/officeDocument/2006/relationships/image" Target="../media/image-12-11.png"/><Relationship Id="rId12" Type="http://schemas.openxmlformats.org/officeDocument/2006/relationships/image" Target="../media/image-12-10.png"/><Relationship Id="rId13" Type="http://schemas.openxmlformats.org/officeDocument/2006/relationships/image" Target="../media/image-12-11.png"/><Relationship Id="rId14" Type="http://schemas.openxmlformats.org/officeDocument/2006/relationships/image" Target="../media/image-12-10.png"/><Relationship Id="rId15" Type="http://schemas.openxmlformats.org/officeDocument/2006/relationships/image" Target="../media/image-12-11.png"/><Relationship Id="rId16" Type="http://schemas.openxmlformats.org/officeDocument/2006/relationships/slideLayout" Target="../slideLayouts/slideLayout1.xml"/><Relationship Id="rId17"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Slide-13-image-1.jpe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image" Target="../media/image-13-6.png"/><Relationship Id="rId7" Type="http://schemas.openxmlformats.org/officeDocument/2006/relationships/image" Target="../media/image-13-7.png"/><Relationship Id="rId8" Type="http://schemas.openxmlformats.org/officeDocument/2006/relationships/slideLayout" Target="../slideLayouts/slideLayout1.xml"/><Relationship Id="rId9"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Slide-14-image-1.jpeg"/><Relationship Id="rId2" Type="http://schemas.openxmlformats.org/officeDocument/2006/relationships/image" Target="../media/image-14-2.png"/><Relationship Id="rId3" Type="http://schemas.openxmlformats.org/officeDocument/2006/relationships/image" Target="../media/image-14-2.png"/><Relationship Id="rId4" Type="http://schemas.openxmlformats.org/officeDocument/2006/relationships/image" Target="../media/image-14-2.png"/><Relationship Id="rId5" Type="http://schemas.openxmlformats.org/officeDocument/2006/relationships/image" Target="../media/image-14-2.png"/><Relationship Id="rId6" Type="http://schemas.openxmlformats.org/officeDocument/2006/relationships/slideLayout" Target="../slideLayouts/slideLayout1.xml"/><Relationship Id="rId7"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Slide-15-image-1.jpe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3.png"/><Relationship Id="rId6" Type="http://schemas.openxmlformats.org/officeDocument/2006/relationships/image" Target="../media/image-15-4.png"/><Relationship Id="rId7" Type="http://schemas.openxmlformats.org/officeDocument/2006/relationships/image" Target="../media/image-15-3.png"/><Relationship Id="rId8" Type="http://schemas.openxmlformats.org/officeDocument/2006/relationships/image" Target="../media/image-15-4.png"/><Relationship Id="rId9" Type="http://schemas.openxmlformats.org/officeDocument/2006/relationships/image" Target="../media/image-15-9.png"/><Relationship Id="rId10" Type="http://schemas.openxmlformats.org/officeDocument/2006/relationships/image" Target="../media/image-15-10.png"/><Relationship Id="rId11" Type="http://schemas.openxmlformats.org/officeDocument/2006/relationships/image" Target="../media/image-15-11.png"/><Relationship Id="rId12" Type="http://schemas.openxmlformats.org/officeDocument/2006/relationships/image" Target="../media/image-15-10.png"/><Relationship Id="rId13" Type="http://schemas.openxmlformats.org/officeDocument/2006/relationships/image" Target="../media/image-15-11.png"/><Relationship Id="rId14" Type="http://schemas.openxmlformats.org/officeDocument/2006/relationships/image" Target="../media/image-15-10.png"/><Relationship Id="rId15" Type="http://schemas.openxmlformats.org/officeDocument/2006/relationships/image" Target="../media/image-15-11.png"/><Relationship Id="rId16" Type="http://schemas.openxmlformats.org/officeDocument/2006/relationships/slideLayout" Target="../slideLayouts/slideLayout1.xml"/><Relationship Id="rId1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Slide-16-image-1.jpe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image" Target="../media/image-16-6.png"/><Relationship Id="rId7" Type="http://schemas.openxmlformats.org/officeDocument/2006/relationships/image" Target="../media/image-16-7.png"/><Relationship Id="rId8" Type="http://schemas.openxmlformats.org/officeDocument/2006/relationships/slideLayout" Target="../slideLayouts/slideLayout1.xml"/><Relationship Id="rId9"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Slide-17-image-1.jpeg"/><Relationship Id="rId2" Type="http://schemas.openxmlformats.org/officeDocument/2006/relationships/image" Target="../media/image-17-2.png"/><Relationship Id="rId3" Type="http://schemas.openxmlformats.org/officeDocument/2006/relationships/image" Target="../media/image-17-2.png"/><Relationship Id="rId4" Type="http://schemas.openxmlformats.org/officeDocument/2006/relationships/image" Target="../media/image-17-2.png"/><Relationship Id="rId5" Type="http://schemas.openxmlformats.org/officeDocument/2006/relationships/image" Target="../media/image-17-2.png"/><Relationship Id="rId6" Type="http://schemas.openxmlformats.org/officeDocument/2006/relationships/slideLayout" Target="../slideLayouts/slideLayout1.xml"/><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Slide-18-image-1.jpeg"/><Relationship Id="rId2" Type="http://schemas.openxmlformats.org/officeDocument/2006/relationships/image" Target="../media/image-18-2.png"/><Relationship Id="rId3" Type="http://schemas.openxmlformats.org/officeDocument/2006/relationships/slideLayout" Target="../slideLayouts/slideLayout1.xml"/><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Slide-19-image-1.jpe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3.png"/><Relationship Id="rId6" Type="http://schemas.openxmlformats.org/officeDocument/2006/relationships/image" Target="../media/image-19-4.png"/><Relationship Id="rId7" Type="http://schemas.openxmlformats.org/officeDocument/2006/relationships/image" Target="../media/image-19-3.png"/><Relationship Id="rId8" Type="http://schemas.openxmlformats.org/officeDocument/2006/relationships/image" Target="../media/image-19-4.png"/><Relationship Id="rId9" Type="http://schemas.openxmlformats.org/officeDocument/2006/relationships/image" Target="../media/image-19-9.png"/><Relationship Id="rId10" Type="http://schemas.openxmlformats.org/officeDocument/2006/relationships/image" Target="../media/image-19-10.png"/><Relationship Id="rId11" Type="http://schemas.openxmlformats.org/officeDocument/2006/relationships/image" Target="../media/image-19-11.png"/><Relationship Id="rId12" Type="http://schemas.openxmlformats.org/officeDocument/2006/relationships/image" Target="../media/image-19-10.png"/><Relationship Id="rId13" Type="http://schemas.openxmlformats.org/officeDocument/2006/relationships/image" Target="../media/image-19-11.png"/><Relationship Id="rId14" Type="http://schemas.openxmlformats.org/officeDocument/2006/relationships/image" Target="../media/image-19-10.png"/><Relationship Id="rId15" Type="http://schemas.openxmlformats.org/officeDocument/2006/relationships/image" Target="../media/image-19-11.png"/><Relationship Id="rId16" Type="http://schemas.openxmlformats.org/officeDocument/2006/relationships/slideLayout" Target="../slideLayouts/slideLayout1.xml"/><Relationship Id="rId1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Slide-2-image-1.jpe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2.png"/><Relationship Id="rId6" Type="http://schemas.openxmlformats.org/officeDocument/2006/relationships/image" Target="../media/image-2-3.png"/><Relationship Id="rId7" Type="http://schemas.openxmlformats.org/officeDocument/2006/relationships/image" Target="../media/image-2-4.png"/><Relationship Id="rId8" Type="http://schemas.openxmlformats.org/officeDocument/2006/relationships/image" Target="../media/image-2-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2.png"/><Relationship Id="rId12" Type="http://schemas.openxmlformats.org/officeDocument/2006/relationships/image" Target="../media/image-2-3.png"/><Relationship Id="rId13" Type="http://schemas.openxmlformats.org/officeDocument/2006/relationships/image" Target="../media/image-2-4.png"/><Relationship Id="rId14" Type="http://schemas.openxmlformats.org/officeDocument/2006/relationships/image" Target="../media/image-2-2.png"/><Relationship Id="rId15" Type="http://schemas.openxmlformats.org/officeDocument/2006/relationships/image" Target="../media/image-2-3.png"/><Relationship Id="rId16" Type="http://schemas.openxmlformats.org/officeDocument/2006/relationships/image" Target="../media/image-2-4.png"/><Relationship Id="rId17" Type="http://schemas.openxmlformats.org/officeDocument/2006/relationships/image" Target="../media/image-2-2.png"/><Relationship Id="rId18" Type="http://schemas.openxmlformats.org/officeDocument/2006/relationships/image" Target="../media/image-2-3.png"/><Relationship Id="rId19" Type="http://schemas.openxmlformats.org/officeDocument/2006/relationships/image" Target="../media/image-2-4.png"/><Relationship Id="rId20" Type="http://schemas.openxmlformats.org/officeDocument/2006/relationships/image" Target="../media/image-2-2.png"/><Relationship Id="rId21" Type="http://schemas.openxmlformats.org/officeDocument/2006/relationships/image" Target="../media/image-2-3.png"/><Relationship Id="rId22" Type="http://schemas.openxmlformats.org/officeDocument/2006/relationships/image" Target="../media/image-2-4.png"/><Relationship Id="rId23" Type="http://schemas.openxmlformats.org/officeDocument/2006/relationships/image" Target="../media/image-2-2.png"/><Relationship Id="rId24" Type="http://schemas.openxmlformats.org/officeDocument/2006/relationships/image" Target="../media/image-2-3.png"/><Relationship Id="rId25" Type="http://schemas.openxmlformats.org/officeDocument/2006/relationships/image" Target="../media/image-2-4.png"/><Relationship Id="rId26" Type="http://schemas.openxmlformats.org/officeDocument/2006/relationships/slideLayout" Target="../slideLayouts/slideLayout1.xml"/><Relationship Id="rId27"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Slide-20-image-1.jpeg"/><Relationship Id="rId2" Type="http://schemas.openxmlformats.org/officeDocument/2006/relationships/image" Target="../media/image-20-2.png"/><Relationship Id="rId3" Type="http://schemas.openxmlformats.org/officeDocument/2006/relationships/image" Target="../media/image-20-3.png"/><Relationship Id="rId4" Type="http://schemas.openxmlformats.org/officeDocument/2006/relationships/image" Target="../media/image-20-4.png"/><Relationship Id="rId5" Type="http://schemas.openxmlformats.org/officeDocument/2006/relationships/image" Target="../media/image-20-5.png"/><Relationship Id="rId6" Type="http://schemas.openxmlformats.org/officeDocument/2006/relationships/image" Target="../media/image-20-6.png"/><Relationship Id="rId7" Type="http://schemas.openxmlformats.org/officeDocument/2006/relationships/image" Target="../media/image-20-7.png"/><Relationship Id="rId8" Type="http://schemas.openxmlformats.org/officeDocument/2006/relationships/slideLayout" Target="../slideLayouts/slideLayout1.xml"/><Relationship Id="rId9"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image" Target="../media/Slide-21-image-1.jpeg"/><Relationship Id="rId2" Type="http://schemas.openxmlformats.org/officeDocument/2006/relationships/image" Target="../media/image-21-2.png"/><Relationship Id="rId3" Type="http://schemas.openxmlformats.org/officeDocument/2006/relationships/image" Target="../media/image-21-2.png"/><Relationship Id="rId4" Type="http://schemas.openxmlformats.org/officeDocument/2006/relationships/image" Target="../media/image-21-2.png"/><Relationship Id="rId5" Type="http://schemas.openxmlformats.org/officeDocument/2006/relationships/image" Target="../media/image-21-2.png"/><Relationship Id="rId6" Type="http://schemas.openxmlformats.org/officeDocument/2006/relationships/slideLayout" Target="../slideLayouts/slideLayout1.xml"/><Relationship Id="rId7"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image" Target="../media/Slide-3-image-1.jpe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2.png"/><Relationship Id="rId6" Type="http://schemas.openxmlformats.org/officeDocument/2006/relationships/image" Target="../media/image-3-3.png"/><Relationship Id="rId7" Type="http://schemas.openxmlformats.org/officeDocument/2006/relationships/image" Target="../media/image-3-4.png"/><Relationship Id="rId8" Type="http://schemas.openxmlformats.org/officeDocument/2006/relationships/slideLayout" Target="../slideLayouts/slideLayout1.xml"/><Relationship Id="rId9"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7" Type="http://schemas.openxmlformats.org/officeDocument/2006/relationships/hyperlink" Target="https://images.pexels.com/photos/33149394/pexels-photo-33149394.jpeg?auto=compress&amp;cs=tinysrgb&amp;fit=crop&amp;h=1200&amp;w=800" TargetMode="External"/><Relationship Id="rId1" Type="http://schemas.openxmlformats.org/officeDocument/2006/relationships/image" Target="../media/Slide-4-image-1.jpeg"/><Relationship Id="rId2" Type="http://schemas.openxmlformats.org/officeDocument/2006/relationships/image" Target="../media/image-4-2.png"/><Relationship Id="rId3" Type="http://schemas.openxmlformats.org/officeDocument/2006/relationships/image" Target="../media/image-4-2.png"/><Relationship Id="rId4" Type="http://schemas.openxmlformats.org/officeDocument/2006/relationships/image" Target="../media/image-4-2.png"/><Relationship Id="rId5" Type="http://schemas.openxmlformats.org/officeDocument/2006/relationships/image" Target="../media/image-4-2.png"/><Relationship Id="rId6" Type="http://schemas.openxmlformats.org/officeDocument/2006/relationships/image" Target="../media/image-4-6.jpeg"/><Relationship Id="rId8" Type="http://schemas.openxmlformats.org/officeDocument/2006/relationships/slideLayout" Target="../slideLayouts/slideLayout2.xml"/><Relationship Id="rId9"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4" Type="http://schemas.openxmlformats.org/officeDocument/2006/relationships/hyperlink" Target="https://images.pexels.com/photos/33149394/pexels-photo-33149394.jpeg?auto=compress&amp;cs=tinysrgb&amp;fit=crop&amp;h=1200&amp;w=800" TargetMode="External"/><Relationship Id="rId1" Type="http://schemas.openxmlformats.org/officeDocument/2006/relationships/image" Target="../media/Slide-5-image-1.jpeg"/><Relationship Id="rId2" Type="http://schemas.openxmlformats.org/officeDocument/2006/relationships/image" Target="../media/image-5-2.png"/><Relationship Id="rId3" Type="http://schemas.openxmlformats.org/officeDocument/2006/relationships/image" Target="../media/image-5-3.jpeg"/><Relationship Id="rId5" Type="http://schemas.openxmlformats.org/officeDocument/2006/relationships/slideLayout" Target="../slideLayouts/slideLayout2.xml"/><Relationship Id="rId6"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Slide-6-image-1.jpeg"/><Relationship Id="rId2" Type="http://schemas.openxmlformats.org/officeDocument/2006/relationships/image" Target="../media/image-6-2.png"/><Relationship Id="rId3" Type="http://schemas.openxmlformats.org/officeDocument/2006/relationships/image" Target="../media/image-6-2.png"/><Relationship Id="rId4" Type="http://schemas.openxmlformats.org/officeDocument/2006/relationships/image" Target="../media/image-6-2.png"/><Relationship Id="rId5" Type="http://schemas.openxmlformats.org/officeDocument/2006/relationships/image" Target="../media/image-6-2.png"/><Relationship Id="rId6" Type="http://schemas.openxmlformats.org/officeDocument/2006/relationships/slideLayout" Target="../slideLayouts/slideLayout1.xml"/><Relationship Id="rId7"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Slide-7-image-1.jpeg"/><Relationship Id="rId2" Type="http://schemas.openxmlformats.org/officeDocument/2006/relationships/image" Target="../media/image-7-2.png"/><Relationship Id="rId3" Type="http://schemas.openxmlformats.org/officeDocument/2006/relationships/slideLayout" Target="../slideLayouts/slideLayout1.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hyperlink" Target="https://images.pexels.com/photos/33138359/pexels-photo-33138359.jpeg?auto=compress&amp;cs=tinysrgb&amp;fit=crop&amp;h=1200&amp;w=800" TargetMode="External"/><Relationship Id="rId1" Type="http://schemas.openxmlformats.org/officeDocument/2006/relationships/image" Target="../media/Slide-8-image-1.jpeg"/><Relationship Id="rId2" Type="http://schemas.openxmlformats.org/officeDocument/2006/relationships/image" Target="../media/image-8-2.jpeg"/><Relationship Id="rId4" Type="http://schemas.openxmlformats.org/officeDocument/2006/relationships/slideLayout" Target="../slideLayouts/slideLayout1.xml"/><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hyperlink" Target="https://images.pexels.com/photos/33138359/pexels-photo-33138359.jpeg?auto=compress&amp;cs=tinysrgb&amp;fit=crop&amp;h=1200&amp;w=800" TargetMode="External"/><Relationship Id="rId1" Type="http://schemas.openxmlformats.org/officeDocument/2006/relationships/image" Target="../media/Slide-9-image-1.jpeg"/><Relationship Id="rId2" Type="http://schemas.openxmlformats.org/officeDocument/2006/relationships/image" Target="../media/image-9-2.jpeg"/><Relationship Id="rId4" Type="http://schemas.openxmlformats.org/officeDocument/2006/relationships/slideLayout" Target="../slideLayouts/slideLayout1.xml"/><Relationship Id="rId5"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457200" y="1697355"/>
            <a:ext cx="5029200" cy="914400"/>
          </a:xfrm>
          <a:prstGeom prst="rect">
            <a:avLst/>
          </a:prstGeom>
          <a:noFill/>
          <a:ln/>
        </p:spPr>
        <p:txBody>
          <a:bodyPr wrap="square" rtlCol="0" anchor="t"/>
          <a:lstStyle/>
          <a:p>
            <a:pPr algn="l" indent="0" marL="0">
              <a:buNone/>
            </a:pPr>
            <a:r>
              <a:rPr lang="en-US" sz="3000" b="1" dirty="0">
                <a:solidFill>
                  <a:srgbClr val="FFFFFF"/>
                </a:solidFill>
                <a:latin typeface="Plus Jakarta Sans" pitchFamily="34" charset="0"/>
                <a:ea typeface="Plus Jakarta Sans" pitchFamily="34" charset="-122"/>
                <a:cs typeface="Plus Jakarta Sans" pitchFamily="34" charset="-120"/>
              </a:rPr>
              <a:t>Unlocking Economic Systems: A Comprehensive Guide</a:t>
            </a:r>
            <a:endParaRPr lang="en-US" sz="3000" dirty="0"/>
          </a:p>
        </p:txBody>
      </p:sp>
      <p:sp>
        <p:nvSpPr>
          <p:cNvPr id="3" name="Text 1"/>
          <p:cNvSpPr/>
          <p:nvPr/>
        </p:nvSpPr>
        <p:spPr>
          <a:xfrm>
            <a:off x="457200" y="3086100"/>
            <a:ext cx="5029200" cy="731520"/>
          </a:xfrm>
          <a:prstGeom prst="rect">
            <a:avLst/>
          </a:prstGeom>
          <a:noFill/>
          <a:ln/>
        </p:spPr>
        <p:txBody>
          <a:bodyPr wrap="square" rtlCol="0" anchor="t"/>
          <a:lstStyle/>
          <a:p>
            <a:pPr algn="l" indent="0" marL="0">
              <a:buNone/>
            </a:pPr>
            <a:r>
              <a:rPr lang="en-US" sz="1300" dirty="0">
                <a:solidFill>
                  <a:srgbClr val="FFFFFF"/>
                </a:solidFill>
                <a:latin typeface="Plus Jakarta Sans" pitchFamily="34" charset="0"/>
                <a:ea typeface="Plus Jakarta Sans" pitchFamily="34" charset="-122"/>
                <a:cs typeface="Plus Jakarta Sans" pitchFamily="34" charset="-120"/>
              </a:rPr>
              <a:t>Exploring Capitalism, Socialism, and Mixed Economies for Beginners</a:t>
            </a:r>
            <a:endParaRPr lang="en-US" sz="1300" dirty="0"/>
          </a:p>
        </p:txBody>
      </p:sp>
      <p:pic>
        <p:nvPicPr>
          <p:cNvPr id="4" name="Image 0" descr="https://images.pexels.com/photos/33163395/pexels-photo-33163395.jpeg?auto=compress&amp;cs=tinysrgb&amp;fit=crop&amp;h=1200&amp;w=800">    </p:cNvPr>
          <p:cNvPicPr>
            <a:picLocks noChangeAspect="1"/>
          </p:cNvPicPr>
          <p:nvPr/>
        </p:nvPicPr>
        <p:blipFill>
          <a:blip r:embed="rId2"/>
          <a:stretch>
            <a:fillRect/>
          </a:stretch>
        </p:blipFill>
        <p:spPr>
          <a:xfrm>
            <a:off x="5760720" y="257175"/>
            <a:ext cx="3108960" cy="46291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274320" y="514350"/>
            <a:ext cx="8229600" cy="457200"/>
          </a:xfrm>
          <a:prstGeom prst="rect">
            <a:avLst/>
          </a:prstGeom>
          <a:noFill/>
          <a:ln/>
        </p:spPr>
        <p:txBody>
          <a:bodyPr wrap="square" rtlCol="0" anchor="b"/>
          <a:lstStyle/>
          <a:p>
            <a:pPr indent="0" marL="0">
              <a:buNone/>
            </a:pPr>
            <a:r>
              <a:rPr lang="en-US" sz="3000" b="1" dirty="0">
                <a:solidFill>
                  <a:srgbClr val="000000"/>
                </a:solidFill>
                <a:latin typeface="Plus Jakarta Sans" pitchFamily="34" charset="0"/>
                <a:ea typeface="Plus Jakarta Sans" pitchFamily="34" charset="-122"/>
                <a:cs typeface="Plus Jakarta Sans" pitchFamily="34" charset="-120"/>
              </a:rPr>
              <a:t>Capitalism: A Timeline of Growth</a:t>
            </a:r>
            <a:endParaRPr lang="en-US" sz="3000" dirty="0"/>
          </a:p>
        </p:txBody>
      </p:sp>
      <p:sp>
        <p:nvSpPr>
          <p:cNvPr id="3" name="Shape 1"/>
          <p:cNvSpPr/>
          <p:nvPr/>
        </p:nvSpPr>
        <p:spPr>
          <a:xfrm>
            <a:off x="548640" y="1285875"/>
            <a:ext cx="45720" cy="3857625"/>
          </a:xfrm>
          <a:prstGeom prst="rect">
            <a:avLst/>
          </a:prstGeom>
          <a:solidFill>
            <a:srgbClr val="000000"/>
          </a:solidFill>
          <a:ln/>
        </p:spPr>
      </p:sp>
      <p:sp>
        <p:nvSpPr>
          <p:cNvPr id="4" name="Shape 2"/>
          <p:cNvSpPr/>
          <p:nvPr/>
        </p:nvSpPr>
        <p:spPr>
          <a:xfrm>
            <a:off x="530352" y="1285875"/>
            <a:ext cx="82296" cy="82296"/>
          </a:xfrm>
          <a:prstGeom prst="ellipse">
            <a:avLst/>
          </a:prstGeom>
          <a:solidFill>
            <a:srgbClr val="FFFFFF"/>
          </a:solidFill>
          <a:ln w="12700">
            <a:solidFill>
              <a:srgbClr val="000000"/>
            </a:solidFill>
            <a:prstDash val="solid"/>
          </a:ln>
        </p:spPr>
      </p:sp>
      <p:pic>
        <p:nvPicPr>
          <p:cNvPr id="5" name="Image 0" descr="https://djgurnpwsdoqjscwqbsj.supabase.co/storage/v1/object/public/presentation-templates-data/section16_arrowbox.png">    </p:cNvPr>
          <p:cNvPicPr>
            <a:picLocks noChangeAspect="1"/>
          </p:cNvPicPr>
          <p:nvPr/>
        </p:nvPicPr>
        <p:blipFill>
          <a:blip r:embed="rId2"/>
          <a:stretch>
            <a:fillRect/>
          </a:stretch>
        </p:blipFill>
        <p:spPr>
          <a:xfrm>
            <a:off x="731520" y="1414463"/>
            <a:ext cx="1463040" cy="438912"/>
          </a:xfrm>
          <a:prstGeom prst="rect">
            <a:avLst/>
          </a:prstGeom>
        </p:spPr>
      </p:pic>
      <p:sp>
        <p:nvSpPr>
          <p:cNvPr id="6" name="Text 3"/>
          <p:cNvSpPr/>
          <p:nvPr/>
        </p:nvSpPr>
        <p:spPr>
          <a:xfrm>
            <a:off x="822960" y="1414463"/>
            <a:ext cx="1463040" cy="438912"/>
          </a:xfrm>
          <a:prstGeom prst="rect">
            <a:avLst/>
          </a:prstGeom>
          <a:noFill/>
          <a:ln/>
        </p:spPr>
        <p:txBody>
          <a:bodyPr wrap="square" rtlCol="0" anchor="ctr"/>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1776</a:t>
            </a:r>
            <a:endParaRPr lang="en-US" sz="1500" dirty="0"/>
          </a:p>
        </p:txBody>
      </p:sp>
      <p:sp>
        <p:nvSpPr>
          <p:cNvPr id="7" name="Text 4"/>
          <p:cNvSpPr/>
          <p:nvPr/>
        </p:nvSpPr>
        <p:spPr>
          <a:xfrm>
            <a:off x="2286000" y="1347597"/>
            <a:ext cx="1828800" cy="365760"/>
          </a:xfrm>
          <a:prstGeom prst="rect">
            <a:avLst/>
          </a:prstGeom>
          <a:noFill/>
          <a:ln/>
        </p:spPr>
        <p:txBody>
          <a:bodyPr wrap="square" rtlCol="0" anchor="t"/>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Wealth of Nations</a:t>
            </a:r>
            <a:endParaRPr lang="en-US" sz="1500" dirty="0"/>
          </a:p>
        </p:txBody>
      </p:sp>
      <p:sp>
        <p:nvSpPr>
          <p:cNvPr id="8" name="Text 5"/>
          <p:cNvSpPr/>
          <p:nvPr/>
        </p:nvSpPr>
        <p:spPr>
          <a:xfrm>
            <a:off x="4114800" y="1347597"/>
            <a:ext cx="4846320" cy="457200"/>
          </a:xfrm>
          <a:prstGeom prst="rect">
            <a:avLst/>
          </a:prstGeom>
          <a:noFill/>
          <a:ln/>
        </p:spPr>
        <p:txBody>
          <a:bodyPr wrap="square" rtlCol="0" anchor="t"/>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Adam Smith's 'The Wealth of Nations' lays the foundation for modern capitalism. It advocates for free markets, division of labor, and limited government intervention, shaping economic thought for centuries to come.</a:t>
            </a:r>
            <a:endParaRPr lang="en-US" sz="1000" dirty="0"/>
          </a:p>
        </p:txBody>
      </p:sp>
      <p:sp>
        <p:nvSpPr>
          <p:cNvPr id="9" name="Shape 6"/>
          <p:cNvSpPr/>
          <p:nvPr/>
        </p:nvSpPr>
        <p:spPr>
          <a:xfrm>
            <a:off x="530352" y="2160270"/>
            <a:ext cx="82296" cy="82296"/>
          </a:xfrm>
          <a:prstGeom prst="ellipse">
            <a:avLst/>
          </a:prstGeom>
          <a:solidFill>
            <a:srgbClr val="FFFFFF"/>
          </a:solidFill>
          <a:ln w="12700">
            <a:solidFill>
              <a:srgbClr val="000000"/>
            </a:solidFill>
            <a:prstDash val="solid"/>
          </a:ln>
        </p:spPr>
      </p:sp>
      <p:pic>
        <p:nvPicPr>
          <p:cNvPr id="10" name="Image 1" descr="https://djgurnpwsdoqjscwqbsj.supabase.co/storage/v1/object/public/presentation-templates-data/section16_arrowbox.png">    </p:cNvPr>
          <p:cNvPicPr>
            <a:picLocks noChangeAspect="1"/>
          </p:cNvPicPr>
          <p:nvPr/>
        </p:nvPicPr>
        <p:blipFill>
          <a:blip r:embed="rId3"/>
          <a:stretch>
            <a:fillRect/>
          </a:stretch>
        </p:blipFill>
        <p:spPr>
          <a:xfrm>
            <a:off x="731520" y="2288858"/>
            <a:ext cx="1463040" cy="438912"/>
          </a:xfrm>
          <a:prstGeom prst="rect">
            <a:avLst/>
          </a:prstGeom>
        </p:spPr>
      </p:pic>
      <p:sp>
        <p:nvSpPr>
          <p:cNvPr id="11" name="Text 7"/>
          <p:cNvSpPr/>
          <p:nvPr/>
        </p:nvSpPr>
        <p:spPr>
          <a:xfrm>
            <a:off x="822960" y="2288858"/>
            <a:ext cx="1463040" cy="438912"/>
          </a:xfrm>
          <a:prstGeom prst="rect">
            <a:avLst/>
          </a:prstGeom>
          <a:noFill/>
          <a:ln/>
        </p:spPr>
        <p:txBody>
          <a:bodyPr wrap="square" rtlCol="0" anchor="ctr"/>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1867</a:t>
            </a:r>
            <a:endParaRPr lang="en-US" sz="1500" dirty="0"/>
          </a:p>
        </p:txBody>
      </p:sp>
      <p:sp>
        <p:nvSpPr>
          <p:cNvPr id="12" name="Text 8"/>
          <p:cNvSpPr/>
          <p:nvPr/>
        </p:nvSpPr>
        <p:spPr>
          <a:xfrm>
            <a:off x="2286000" y="2221992"/>
            <a:ext cx="1828800" cy="365760"/>
          </a:xfrm>
          <a:prstGeom prst="rect">
            <a:avLst/>
          </a:prstGeom>
          <a:noFill/>
          <a:ln/>
        </p:spPr>
        <p:txBody>
          <a:bodyPr wrap="square" rtlCol="0" anchor="t"/>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Das Kapital Emerges</a:t>
            </a:r>
            <a:endParaRPr lang="en-US" sz="1500" dirty="0"/>
          </a:p>
        </p:txBody>
      </p:sp>
      <p:sp>
        <p:nvSpPr>
          <p:cNvPr id="13" name="Text 9"/>
          <p:cNvSpPr/>
          <p:nvPr/>
        </p:nvSpPr>
        <p:spPr>
          <a:xfrm>
            <a:off x="4114800" y="2221992"/>
            <a:ext cx="4846320" cy="457200"/>
          </a:xfrm>
          <a:prstGeom prst="rect">
            <a:avLst/>
          </a:prstGeom>
          <a:noFill/>
          <a:ln/>
        </p:spPr>
        <p:txBody>
          <a:bodyPr wrap="square" rtlCol="0" anchor="t"/>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Karl Marx publishes 'Das Kapital,' critiquing capitalism's inherent inequalities and predicting its eventual downfall. This work becomes a cornerstone of socialist and communist thought, offering an alternative economic vision.</a:t>
            </a:r>
            <a:endParaRPr lang="en-US" sz="1000" dirty="0"/>
          </a:p>
        </p:txBody>
      </p:sp>
      <p:sp>
        <p:nvSpPr>
          <p:cNvPr id="14" name="Shape 10"/>
          <p:cNvSpPr/>
          <p:nvPr/>
        </p:nvSpPr>
        <p:spPr>
          <a:xfrm>
            <a:off x="530352" y="3034665"/>
            <a:ext cx="82296" cy="82296"/>
          </a:xfrm>
          <a:prstGeom prst="ellipse">
            <a:avLst/>
          </a:prstGeom>
          <a:solidFill>
            <a:srgbClr val="FFFFFF"/>
          </a:solidFill>
          <a:ln w="12700">
            <a:solidFill>
              <a:srgbClr val="000000"/>
            </a:solidFill>
            <a:prstDash val="solid"/>
          </a:ln>
        </p:spPr>
      </p:sp>
      <p:pic>
        <p:nvPicPr>
          <p:cNvPr id="15" name="Image 2" descr="https://djgurnpwsdoqjscwqbsj.supabase.co/storage/v1/object/public/presentation-templates-data/section16_arrowbox.png">    </p:cNvPr>
          <p:cNvPicPr>
            <a:picLocks noChangeAspect="1"/>
          </p:cNvPicPr>
          <p:nvPr/>
        </p:nvPicPr>
        <p:blipFill>
          <a:blip r:embed="rId4"/>
          <a:stretch>
            <a:fillRect/>
          </a:stretch>
        </p:blipFill>
        <p:spPr>
          <a:xfrm>
            <a:off x="731520" y="3163253"/>
            <a:ext cx="1463040" cy="438912"/>
          </a:xfrm>
          <a:prstGeom prst="rect">
            <a:avLst/>
          </a:prstGeom>
        </p:spPr>
      </p:pic>
      <p:sp>
        <p:nvSpPr>
          <p:cNvPr id="16" name="Text 11"/>
          <p:cNvSpPr/>
          <p:nvPr/>
        </p:nvSpPr>
        <p:spPr>
          <a:xfrm>
            <a:off x="822960" y="3163253"/>
            <a:ext cx="1463040" cy="438912"/>
          </a:xfrm>
          <a:prstGeom prst="rect">
            <a:avLst/>
          </a:prstGeom>
          <a:noFill/>
          <a:ln/>
        </p:spPr>
        <p:txBody>
          <a:bodyPr wrap="square" rtlCol="0" anchor="ctr"/>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1929</a:t>
            </a:r>
            <a:endParaRPr lang="en-US" sz="1500" dirty="0"/>
          </a:p>
        </p:txBody>
      </p:sp>
      <p:sp>
        <p:nvSpPr>
          <p:cNvPr id="17" name="Text 12"/>
          <p:cNvSpPr/>
          <p:nvPr/>
        </p:nvSpPr>
        <p:spPr>
          <a:xfrm>
            <a:off x="2286000" y="3096387"/>
            <a:ext cx="1828800" cy="365760"/>
          </a:xfrm>
          <a:prstGeom prst="rect">
            <a:avLst/>
          </a:prstGeom>
          <a:noFill/>
          <a:ln/>
        </p:spPr>
        <p:txBody>
          <a:bodyPr wrap="square" rtlCol="0" anchor="t"/>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The Great Crash</a:t>
            </a:r>
            <a:endParaRPr lang="en-US" sz="1500" dirty="0"/>
          </a:p>
        </p:txBody>
      </p:sp>
      <p:sp>
        <p:nvSpPr>
          <p:cNvPr id="18" name="Text 13"/>
          <p:cNvSpPr/>
          <p:nvPr/>
        </p:nvSpPr>
        <p:spPr>
          <a:xfrm>
            <a:off x="4114800" y="3096387"/>
            <a:ext cx="4846320" cy="457200"/>
          </a:xfrm>
          <a:prstGeom prst="rect">
            <a:avLst/>
          </a:prstGeom>
          <a:noFill/>
          <a:ln/>
        </p:spPr>
        <p:txBody>
          <a:bodyPr wrap="square" rtlCol="0" anchor="t"/>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The Wall Street Crash of 1929 triggers the Great Depression, exposing vulnerabilities in unregulated capitalism. This event leads to increased government regulation and the development of social safety nets to mitigate future crises.</a:t>
            </a:r>
            <a:endParaRPr lang="en-US" sz="1000" dirty="0"/>
          </a:p>
        </p:txBody>
      </p:sp>
      <p:sp>
        <p:nvSpPr>
          <p:cNvPr id="19" name="Shape 14"/>
          <p:cNvSpPr/>
          <p:nvPr/>
        </p:nvSpPr>
        <p:spPr>
          <a:xfrm>
            <a:off x="530352" y="3909060"/>
            <a:ext cx="82296" cy="82296"/>
          </a:xfrm>
          <a:prstGeom prst="ellipse">
            <a:avLst/>
          </a:prstGeom>
          <a:solidFill>
            <a:srgbClr val="FFFFFF"/>
          </a:solidFill>
          <a:ln w="12700">
            <a:solidFill>
              <a:srgbClr val="000000"/>
            </a:solidFill>
            <a:prstDash val="solid"/>
          </a:ln>
        </p:spPr>
      </p:sp>
      <p:pic>
        <p:nvPicPr>
          <p:cNvPr id="20" name="Image 3" descr="https://djgurnpwsdoqjscwqbsj.supabase.co/storage/v1/object/public/presentation-templates-data/section16_arrowbox.png">    </p:cNvPr>
          <p:cNvPicPr>
            <a:picLocks noChangeAspect="1"/>
          </p:cNvPicPr>
          <p:nvPr/>
        </p:nvPicPr>
        <p:blipFill>
          <a:blip r:embed="rId5"/>
          <a:stretch>
            <a:fillRect/>
          </a:stretch>
        </p:blipFill>
        <p:spPr>
          <a:xfrm>
            <a:off x="731520" y="4037648"/>
            <a:ext cx="1463040" cy="438912"/>
          </a:xfrm>
          <a:prstGeom prst="rect">
            <a:avLst/>
          </a:prstGeom>
        </p:spPr>
      </p:pic>
      <p:sp>
        <p:nvSpPr>
          <p:cNvPr id="21" name="Text 15"/>
          <p:cNvSpPr/>
          <p:nvPr/>
        </p:nvSpPr>
        <p:spPr>
          <a:xfrm>
            <a:off x="822960" y="4037648"/>
            <a:ext cx="1463040" cy="438912"/>
          </a:xfrm>
          <a:prstGeom prst="rect">
            <a:avLst/>
          </a:prstGeom>
          <a:noFill/>
          <a:ln/>
        </p:spPr>
        <p:txBody>
          <a:bodyPr wrap="square" rtlCol="0" anchor="ctr"/>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1980</a:t>
            </a:r>
            <a:endParaRPr lang="en-US" sz="1500" dirty="0"/>
          </a:p>
        </p:txBody>
      </p:sp>
      <p:sp>
        <p:nvSpPr>
          <p:cNvPr id="22" name="Text 16"/>
          <p:cNvSpPr/>
          <p:nvPr/>
        </p:nvSpPr>
        <p:spPr>
          <a:xfrm>
            <a:off x="2286000" y="3970782"/>
            <a:ext cx="1828800" cy="365760"/>
          </a:xfrm>
          <a:prstGeom prst="rect">
            <a:avLst/>
          </a:prstGeom>
          <a:noFill/>
          <a:ln/>
        </p:spPr>
        <p:txBody>
          <a:bodyPr wrap="square" rtlCol="0" anchor="t"/>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Reaganomics &amp; Thatcherism</a:t>
            </a:r>
            <a:endParaRPr lang="en-US" sz="1500" dirty="0"/>
          </a:p>
        </p:txBody>
      </p:sp>
      <p:sp>
        <p:nvSpPr>
          <p:cNvPr id="23" name="Text 17"/>
          <p:cNvSpPr/>
          <p:nvPr/>
        </p:nvSpPr>
        <p:spPr>
          <a:xfrm>
            <a:off x="4114800" y="3970782"/>
            <a:ext cx="4846320" cy="457200"/>
          </a:xfrm>
          <a:prstGeom prst="rect">
            <a:avLst/>
          </a:prstGeom>
          <a:noFill/>
          <a:ln/>
        </p:spPr>
        <p:txBody>
          <a:bodyPr wrap="square" rtlCol="0" anchor="t"/>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The rise of Reaganomics in the US and Thatcherism in the UK marks a shift towards neoliberal policies. These policies emphasize deregulation, privatization, and tax cuts, aiming to stimulate economic growth through free market principles.</a:t>
            </a:r>
            <a:endParaRPr lang="en-US" sz="1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274320" y="514350"/>
            <a:ext cx="8229600" cy="457200"/>
          </a:xfrm>
          <a:prstGeom prst="rect">
            <a:avLst/>
          </a:prstGeom>
          <a:noFill/>
          <a:ln/>
        </p:spPr>
        <p:txBody>
          <a:bodyPr wrap="square" rtlCol="0" anchor="b"/>
          <a:lstStyle/>
          <a:p>
            <a:pPr indent="0" marL="0">
              <a:buNone/>
            </a:pPr>
            <a:r>
              <a:rPr lang="en-US" sz="3000" b="1" dirty="0">
                <a:solidFill>
                  <a:srgbClr val="000000"/>
                </a:solidFill>
                <a:latin typeface="Plus Jakarta Sans" pitchFamily="34" charset="0"/>
                <a:ea typeface="Plus Jakarta Sans" pitchFamily="34" charset="-122"/>
                <a:cs typeface="Plus Jakarta Sans" pitchFamily="34" charset="-120"/>
              </a:rPr>
              <a:t>Capitalism: A Timeline of Growth</a:t>
            </a:r>
            <a:endParaRPr lang="en-US" sz="3000" dirty="0"/>
          </a:p>
        </p:txBody>
      </p:sp>
      <p:sp>
        <p:nvSpPr>
          <p:cNvPr id="3" name="Shape 1"/>
          <p:cNvSpPr/>
          <p:nvPr/>
        </p:nvSpPr>
        <p:spPr>
          <a:xfrm>
            <a:off x="548640" y="1285875"/>
            <a:ext cx="45720" cy="3857625"/>
          </a:xfrm>
          <a:prstGeom prst="rect">
            <a:avLst/>
          </a:prstGeom>
          <a:solidFill>
            <a:srgbClr val="000000"/>
          </a:solidFill>
          <a:ln/>
        </p:spPr>
      </p:sp>
      <p:sp>
        <p:nvSpPr>
          <p:cNvPr id="4" name="Shape 2"/>
          <p:cNvSpPr/>
          <p:nvPr/>
        </p:nvSpPr>
        <p:spPr>
          <a:xfrm>
            <a:off x="530352" y="1285875"/>
            <a:ext cx="82296" cy="82296"/>
          </a:xfrm>
          <a:prstGeom prst="ellipse">
            <a:avLst/>
          </a:prstGeom>
          <a:solidFill>
            <a:srgbClr val="FFFFFF"/>
          </a:solidFill>
          <a:ln w="12700">
            <a:solidFill>
              <a:srgbClr val="000000"/>
            </a:solidFill>
            <a:prstDash val="solid"/>
          </a:ln>
        </p:spPr>
      </p:sp>
      <p:pic>
        <p:nvPicPr>
          <p:cNvPr id="5" name="Image 0" descr="https://djgurnpwsdoqjscwqbsj.supabase.co/storage/v1/object/public/presentation-templates-data/section16_arrowbox.png">    </p:cNvPr>
          <p:cNvPicPr>
            <a:picLocks noChangeAspect="1"/>
          </p:cNvPicPr>
          <p:nvPr/>
        </p:nvPicPr>
        <p:blipFill>
          <a:blip r:embed="rId2"/>
          <a:stretch>
            <a:fillRect/>
          </a:stretch>
        </p:blipFill>
        <p:spPr>
          <a:xfrm>
            <a:off x="731520" y="1414463"/>
            <a:ext cx="1463040" cy="438912"/>
          </a:xfrm>
          <a:prstGeom prst="rect">
            <a:avLst/>
          </a:prstGeom>
        </p:spPr>
      </p:pic>
      <p:sp>
        <p:nvSpPr>
          <p:cNvPr id="6" name="Text 3"/>
          <p:cNvSpPr/>
          <p:nvPr/>
        </p:nvSpPr>
        <p:spPr>
          <a:xfrm>
            <a:off x="822960" y="1414463"/>
            <a:ext cx="1463040" cy="438912"/>
          </a:xfrm>
          <a:prstGeom prst="rect">
            <a:avLst/>
          </a:prstGeom>
          <a:noFill/>
          <a:ln/>
        </p:spPr>
        <p:txBody>
          <a:bodyPr wrap="square" rtlCol="0" anchor="ctr"/>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2008</a:t>
            </a:r>
            <a:endParaRPr lang="en-US" sz="1500" dirty="0"/>
          </a:p>
        </p:txBody>
      </p:sp>
      <p:sp>
        <p:nvSpPr>
          <p:cNvPr id="7" name="Text 4"/>
          <p:cNvSpPr/>
          <p:nvPr/>
        </p:nvSpPr>
        <p:spPr>
          <a:xfrm>
            <a:off x="2286000" y="1347597"/>
            <a:ext cx="1828800" cy="365760"/>
          </a:xfrm>
          <a:prstGeom prst="rect">
            <a:avLst/>
          </a:prstGeom>
          <a:noFill/>
          <a:ln/>
        </p:spPr>
        <p:txBody>
          <a:bodyPr wrap="square" rtlCol="0" anchor="t"/>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Global Financial Crisis</a:t>
            </a:r>
            <a:endParaRPr lang="en-US" sz="1500" dirty="0"/>
          </a:p>
        </p:txBody>
      </p:sp>
      <p:sp>
        <p:nvSpPr>
          <p:cNvPr id="8" name="Text 5"/>
          <p:cNvSpPr/>
          <p:nvPr/>
        </p:nvSpPr>
        <p:spPr>
          <a:xfrm>
            <a:off x="4114800" y="1347597"/>
            <a:ext cx="4846320" cy="457200"/>
          </a:xfrm>
          <a:prstGeom prst="rect">
            <a:avLst/>
          </a:prstGeom>
          <a:noFill/>
          <a:ln/>
        </p:spPr>
        <p:txBody>
          <a:bodyPr wrap="square" rtlCol="0" anchor="t"/>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The Global Financial Crisis of 2008, triggered by the collapse of the housing market, reveals systemic risks in the financial sector. It prompts renewed calls for financial regulation and highlights the interconnectedness of the global capitalist system.</a:t>
            </a:r>
            <a:endParaRPr lang="en-US" sz="1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274320" y="0"/>
            <a:ext cx="8229600" cy="914400"/>
          </a:xfrm>
          <a:prstGeom prst="rect">
            <a:avLst/>
          </a:prstGeom>
          <a:noFill/>
          <a:ln/>
        </p:spPr>
        <p:txBody>
          <a:bodyPr wrap="square" rtlCol="0" anchor="ctr"/>
          <a:lstStyle/>
          <a:p>
            <a:pPr algn="l" indent="0" marL="0">
              <a:lnSpc>
                <a:spcPts val="2700"/>
              </a:lnSpc>
              <a:buNone/>
            </a:pPr>
            <a:r>
              <a:rPr lang="en-US" sz="3000" b="1" dirty="0">
                <a:solidFill>
                  <a:srgbClr val="000000"/>
                </a:solidFill>
              </a:rPr>
              <a:t>Capitalism: The Balancing Act</a:t>
            </a:r>
            <a:endParaRPr lang="en-US" sz="3000" dirty="0"/>
          </a:p>
        </p:txBody>
      </p:sp>
      <p:sp>
        <p:nvSpPr>
          <p:cNvPr id="3" name="Shape 1"/>
          <p:cNvSpPr/>
          <p:nvPr/>
        </p:nvSpPr>
        <p:spPr>
          <a:xfrm>
            <a:off x="274320" y="1080135"/>
            <a:ext cx="4023360" cy="411480"/>
          </a:xfrm>
          <a:prstGeom prst="roundRect">
            <a:avLst/>
          </a:prstGeom>
          <a:solidFill>
            <a:srgbClr val="F9EFDC"/>
          </a:solidFill>
          <a:ln/>
        </p:spPr>
      </p:sp>
      <p:sp>
        <p:nvSpPr>
          <p:cNvPr id="4" name="Text 2"/>
          <p:cNvSpPr/>
          <p:nvPr/>
        </p:nvSpPr>
        <p:spPr>
          <a:xfrm>
            <a:off x="274320" y="1080135"/>
            <a:ext cx="3474720" cy="411480"/>
          </a:xfrm>
          <a:prstGeom prst="rect">
            <a:avLst/>
          </a:prstGeom>
          <a:noFill/>
          <a:ln/>
        </p:spPr>
        <p:txBody>
          <a:bodyPr wrap="square" rtlCol="0" anchor="ctr"/>
          <a:lstStyle/>
          <a:p>
            <a:pPr algn="l" indent="0" marL="0">
              <a:buNone/>
            </a:pPr>
            <a:r>
              <a:rPr lang="en-US" sz="2000" b="1" dirty="0">
                <a:solidFill>
                  <a:srgbClr val="000000"/>
                </a:solidFill>
                <a:latin typeface="Plus Jakarta Sans" pitchFamily="34" charset="0"/>
                <a:ea typeface="Plus Jakarta Sans" pitchFamily="34" charset="-122"/>
                <a:cs typeface="Plus Jakarta Sans" pitchFamily="34" charset="-120"/>
              </a:rPr>
              <a:t>The Upside</a:t>
            </a:r>
            <a:endParaRPr lang="en-US" sz="2000" dirty="0"/>
          </a:p>
        </p:txBody>
      </p:sp>
      <p:pic>
        <p:nvPicPr>
          <p:cNvPr id="5" name="Image 0" descr="https://djgurnpwsdoqjscwqbsj.supabase.co/storage/v1/object/public/presentation-templates-data/ThumbsUp_green.png">    </p:cNvPr>
          <p:cNvPicPr>
            <a:picLocks noChangeAspect="1"/>
          </p:cNvPicPr>
          <p:nvPr/>
        </p:nvPicPr>
        <p:blipFill>
          <a:blip r:embed="rId2"/>
          <a:stretch>
            <a:fillRect/>
          </a:stretch>
        </p:blipFill>
        <p:spPr>
          <a:xfrm>
            <a:off x="3840480" y="1131570"/>
            <a:ext cx="320040" cy="334328"/>
          </a:xfrm>
          <a:prstGeom prst="rect">
            <a:avLst/>
          </a:prstGeom>
        </p:spPr>
      </p:pic>
      <p:pic>
        <p:nvPicPr>
          <p:cNvPr id="6" name="Image 1" descr="https://djgurnpwsdoqjscwqbsj.supabase.co/storage/v1/object/public/presentation-templates-data/section16_pros.png">    </p:cNvPr>
          <p:cNvPicPr>
            <a:picLocks noChangeAspect="1"/>
          </p:cNvPicPr>
          <p:nvPr/>
        </p:nvPicPr>
        <p:blipFill>
          <a:blip r:embed="rId3"/>
          <a:stretch>
            <a:fillRect/>
          </a:stretch>
        </p:blipFill>
        <p:spPr>
          <a:xfrm>
            <a:off x="274320" y="1594485"/>
            <a:ext cx="4023360" cy="771525"/>
          </a:xfrm>
          <a:prstGeom prst="rect">
            <a:avLst/>
          </a:prstGeom>
        </p:spPr>
      </p:pic>
      <p:sp>
        <p:nvSpPr>
          <p:cNvPr id="7" name="Text 3"/>
          <p:cNvSpPr/>
          <p:nvPr/>
        </p:nvSpPr>
        <p:spPr>
          <a:xfrm>
            <a:off x="640080" y="1671638"/>
            <a:ext cx="3657600" cy="685800"/>
          </a:xfrm>
          <a:prstGeom prst="rect">
            <a:avLst/>
          </a:prstGeom>
          <a:noFill/>
          <a:ln/>
        </p:spPr>
        <p:txBody>
          <a:bodyPr wrap="square" rtlCol="0" anchor="t"/>
          <a:lstStyle/>
          <a:p>
            <a:pPr algn="l" indent="0" marL="0">
              <a:lnSpc>
                <a:spcPts val="1200"/>
              </a:lnSpc>
              <a:buNone/>
            </a:pPr>
            <a:r>
              <a:rPr lang="en-US" sz="1000" dirty="0">
                <a:solidFill>
                  <a:srgbClr val="000000"/>
                </a:solidFill>
                <a:latin typeface="Plus Jakarta Sans" pitchFamily="34" charset="0"/>
                <a:ea typeface="Plus Jakarta Sans" pitchFamily="34" charset="-122"/>
                <a:cs typeface="Plus Jakarta Sans" pitchFamily="34" charset="-120"/>
              </a:rPr>
              <a:t>Capitalism fosters intense competition, incentivizing businesses to innovate and develop groundbreaking products and services, ultimately benefiting consumers.</a:t>
            </a:r>
            <a:endParaRPr lang="en-US" sz="1000" dirty="0"/>
          </a:p>
        </p:txBody>
      </p:sp>
      <p:pic>
        <p:nvPicPr>
          <p:cNvPr id="8" name="Image 2" descr="https://djgurnpwsdoqjscwqbsj.supabase.co/storage/v1/object/public/presentation-templates-data/Checkmark.png">    </p:cNvPr>
          <p:cNvPicPr>
            <a:picLocks noChangeAspect="1"/>
          </p:cNvPicPr>
          <p:nvPr/>
        </p:nvPicPr>
        <p:blipFill>
          <a:blip r:embed="rId4"/>
          <a:stretch>
            <a:fillRect/>
          </a:stretch>
        </p:blipFill>
        <p:spPr>
          <a:xfrm>
            <a:off x="365760" y="1851660"/>
            <a:ext cx="219456" cy="205740"/>
          </a:xfrm>
          <a:prstGeom prst="rect">
            <a:avLst/>
          </a:prstGeom>
        </p:spPr>
      </p:pic>
      <p:pic>
        <p:nvPicPr>
          <p:cNvPr id="9" name="Image 3" descr="https://djgurnpwsdoqjscwqbsj.supabase.co/storage/v1/object/public/presentation-templates-data/section16_pros.png">    </p:cNvPr>
          <p:cNvPicPr>
            <a:picLocks noChangeAspect="1"/>
          </p:cNvPicPr>
          <p:nvPr/>
        </p:nvPicPr>
        <p:blipFill>
          <a:blip r:embed="rId5"/>
          <a:stretch>
            <a:fillRect/>
          </a:stretch>
        </p:blipFill>
        <p:spPr>
          <a:xfrm>
            <a:off x="274320" y="2623185"/>
            <a:ext cx="4023360" cy="771525"/>
          </a:xfrm>
          <a:prstGeom prst="rect">
            <a:avLst/>
          </a:prstGeom>
        </p:spPr>
      </p:pic>
      <p:sp>
        <p:nvSpPr>
          <p:cNvPr id="10" name="Text 4"/>
          <p:cNvSpPr/>
          <p:nvPr/>
        </p:nvSpPr>
        <p:spPr>
          <a:xfrm>
            <a:off x="640080" y="2700338"/>
            <a:ext cx="3657600" cy="685800"/>
          </a:xfrm>
          <a:prstGeom prst="rect">
            <a:avLst/>
          </a:prstGeom>
          <a:noFill/>
          <a:ln/>
        </p:spPr>
        <p:txBody>
          <a:bodyPr wrap="square" rtlCol="0" anchor="t"/>
          <a:lstStyle/>
          <a:p>
            <a:pPr algn="l" indent="0" marL="0">
              <a:lnSpc>
                <a:spcPts val="1200"/>
              </a:lnSpc>
              <a:buNone/>
            </a:pPr>
            <a:r>
              <a:rPr lang="en-US" sz="1000" dirty="0">
                <a:solidFill>
                  <a:srgbClr val="000000"/>
                </a:solidFill>
                <a:latin typeface="Plus Jakarta Sans" pitchFamily="34" charset="0"/>
                <a:ea typeface="Plus Jakarta Sans" pitchFamily="34" charset="-122"/>
                <a:cs typeface="Plus Jakarta Sans" pitchFamily="34" charset="-120"/>
              </a:rPr>
              <a:t>Market efficiency is driven by the profit motive, allocating resources to their most productive uses and responding quickly to changing consumer demands.</a:t>
            </a:r>
            <a:endParaRPr lang="en-US" sz="1000" dirty="0"/>
          </a:p>
        </p:txBody>
      </p:sp>
      <p:pic>
        <p:nvPicPr>
          <p:cNvPr id="11" name="Image 4" descr="https://djgurnpwsdoqjscwqbsj.supabase.co/storage/v1/object/public/presentation-templates-data/Checkmark.png">    </p:cNvPr>
          <p:cNvPicPr>
            <a:picLocks noChangeAspect="1"/>
          </p:cNvPicPr>
          <p:nvPr/>
        </p:nvPicPr>
        <p:blipFill>
          <a:blip r:embed="rId6"/>
          <a:stretch>
            <a:fillRect/>
          </a:stretch>
        </p:blipFill>
        <p:spPr>
          <a:xfrm>
            <a:off x="365760" y="2880360"/>
            <a:ext cx="219456" cy="205740"/>
          </a:xfrm>
          <a:prstGeom prst="rect">
            <a:avLst/>
          </a:prstGeom>
        </p:spPr>
      </p:pic>
      <p:pic>
        <p:nvPicPr>
          <p:cNvPr id="12" name="Image 5" descr="https://djgurnpwsdoqjscwqbsj.supabase.co/storage/v1/object/public/presentation-templates-data/section16_pros.png">    </p:cNvPr>
          <p:cNvPicPr>
            <a:picLocks noChangeAspect="1"/>
          </p:cNvPicPr>
          <p:nvPr/>
        </p:nvPicPr>
        <p:blipFill>
          <a:blip r:embed="rId7"/>
          <a:stretch>
            <a:fillRect/>
          </a:stretch>
        </p:blipFill>
        <p:spPr>
          <a:xfrm>
            <a:off x="274320" y="3651885"/>
            <a:ext cx="4023360" cy="771525"/>
          </a:xfrm>
          <a:prstGeom prst="rect">
            <a:avLst/>
          </a:prstGeom>
        </p:spPr>
      </p:pic>
      <p:sp>
        <p:nvSpPr>
          <p:cNvPr id="13" name="Text 5"/>
          <p:cNvSpPr/>
          <p:nvPr/>
        </p:nvSpPr>
        <p:spPr>
          <a:xfrm>
            <a:off x="640080" y="3729038"/>
            <a:ext cx="3657600" cy="685800"/>
          </a:xfrm>
          <a:prstGeom prst="rect">
            <a:avLst/>
          </a:prstGeom>
          <a:noFill/>
          <a:ln/>
        </p:spPr>
        <p:txBody>
          <a:bodyPr wrap="square" rtlCol="0" anchor="t"/>
          <a:lstStyle/>
          <a:p>
            <a:pPr algn="l" indent="0" marL="0">
              <a:lnSpc>
                <a:spcPts val="1200"/>
              </a:lnSpc>
              <a:buNone/>
            </a:pPr>
            <a:r>
              <a:rPr lang="en-US" sz="1000" dirty="0">
                <a:solidFill>
                  <a:srgbClr val="000000"/>
                </a:solidFill>
                <a:latin typeface="Plus Jakarta Sans" pitchFamily="34" charset="0"/>
                <a:ea typeface="Plus Jakarta Sans" pitchFamily="34" charset="-122"/>
                <a:cs typeface="Plus Jakarta Sans" pitchFamily="34" charset="-120"/>
              </a:rPr>
              <a:t>Entrepreneurial spirit flourishes under capitalism, empowering individuals to pursue their own ventures, create jobs, and generate wealth through innovation.</a:t>
            </a:r>
            <a:endParaRPr lang="en-US" sz="1000" dirty="0"/>
          </a:p>
        </p:txBody>
      </p:sp>
      <p:pic>
        <p:nvPicPr>
          <p:cNvPr id="14" name="Image 6" descr="https://djgurnpwsdoqjscwqbsj.supabase.co/storage/v1/object/public/presentation-templates-data/Checkmark.png">    </p:cNvPr>
          <p:cNvPicPr>
            <a:picLocks noChangeAspect="1"/>
          </p:cNvPicPr>
          <p:nvPr/>
        </p:nvPicPr>
        <p:blipFill>
          <a:blip r:embed="rId8"/>
          <a:stretch>
            <a:fillRect/>
          </a:stretch>
        </p:blipFill>
        <p:spPr>
          <a:xfrm>
            <a:off x="365760" y="3909060"/>
            <a:ext cx="219456" cy="205740"/>
          </a:xfrm>
          <a:prstGeom prst="rect">
            <a:avLst/>
          </a:prstGeom>
        </p:spPr>
      </p:pic>
      <p:sp>
        <p:nvSpPr>
          <p:cNvPr id="15" name="Shape 6"/>
          <p:cNvSpPr/>
          <p:nvPr/>
        </p:nvSpPr>
        <p:spPr>
          <a:xfrm>
            <a:off x="4663440" y="1080135"/>
            <a:ext cx="4023360" cy="411480"/>
          </a:xfrm>
          <a:prstGeom prst="roundRect">
            <a:avLst/>
          </a:prstGeom>
          <a:solidFill>
            <a:srgbClr val="F9EFDC"/>
          </a:solidFill>
          <a:ln/>
        </p:spPr>
      </p:sp>
      <p:sp>
        <p:nvSpPr>
          <p:cNvPr id="16" name="Text 7"/>
          <p:cNvSpPr/>
          <p:nvPr/>
        </p:nvSpPr>
        <p:spPr>
          <a:xfrm>
            <a:off x="4663440" y="1080135"/>
            <a:ext cx="3474720" cy="411480"/>
          </a:xfrm>
          <a:prstGeom prst="rect">
            <a:avLst/>
          </a:prstGeom>
          <a:noFill/>
          <a:ln/>
        </p:spPr>
        <p:txBody>
          <a:bodyPr wrap="square" rtlCol="0" anchor="ctr"/>
          <a:lstStyle/>
          <a:p>
            <a:pPr algn="l" indent="0" marL="0">
              <a:buNone/>
            </a:pPr>
            <a:r>
              <a:rPr lang="en-US" sz="2000" b="1" dirty="0">
                <a:solidFill>
                  <a:srgbClr val="000000"/>
                </a:solidFill>
                <a:latin typeface="Plus Jakarta Sans" pitchFamily="34" charset="0"/>
                <a:ea typeface="Plus Jakarta Sans" pitchFamily="34" charset="-122"/>
                <a:cs typeface="Plus Jakarta Sans" pitchFamily="34" charset="-120"/>
              </a:rPr>
              <a:t>The Downside</a:t>
            </a:r>
            <a:endParaRPr lang="en-US" sz="2000" dirty="0"/>
          </a:p>
        </p:txBody>
      </p:sp>
      <p:pic>
        <p:nvPicPr>
          <p:cNvPr id="17" name="Image 7" descr="https://djgurnpwsdoqjscwqbsj.supabase.co/storage/v1/object/public/presentation-templates-data/thumbdown_red.png">    </p:cNvPr>
          <p:cNvPicPr>
            <a:picLocks noChangeAspect="1"/>
          </p:cNvPicPr>
          <p:nvPr/>
        </p:nvPicPr>
        <p:blipFill>
          <a:blip r:embed="rId9"/>
          <a:stretch>
            <a:fillRect/>
          </a:stretch>
        </p:blipFill>
        <p:spPr>
          <a:xfrm>
            <a:off x="8229600" y="1183005"/>
            <a:ext cx="274320" cy="257175"/>
          </a:xfrm>
          <a:prstGeom prst="rect">
            <a:avLst/>
          </a:prstGeom>
        </p:spPr>
      </p:pic>
      <p:pic>
        <p:nvPicPr>
          <p:cNvPr id="18" name="Image 8" descr="https://djgurnpwsdoqjscwqbsj.supabase.co/storage/v1/object/public/presentation-templates-data/section16_consbox.png">    </p:cNvPr>
          <p:cNvPicPr>
            <a:picLocks noChangeAspect="1"/>
          </p:cNvPicPr>
          <p:nvPr/>
        </p:nvPicPr>
        <p:blipFill>
          <a:blip r:embed="rId10"/>
          <a:stretch>
            <a:fillRect/>
          </a:stretch>
        </p:blipFill>
        <p:spPr>
          <a:xfrm>
            <a:off x="4663440" y="1594485"/>
            <a:ext cx="4023360" cy="771525"/>
          </a:xfrm>
          <a:prstGeom prst="rect">
            <a:avLst/>
          </a:prstGeom>
        </p:spPr>
      </p:pic>
      <p:sp>
        <p:nvSpPr>
          <p:cNvPr id="19" name="Text 8"/>
          <p:cNvSpPr/>
          <p:nvPr/>
        </p:nvSpPr>
        <p:spPr>
          <a:xfrm>
            <a:off x="5029200" y="1671638"/>
            <a:ext cx="3657600" cy="685800"/>
          </a:xfrm>
          <a:prstGeom prst="rect">
            <a:avLst/>
          </a:prstGeom>
          <a:noFill/>
          <a:ln/>
        </p:spPr>
        <p:txBody>
          <a:bodyPr wrap="square" rtlCol="0" anchor="t"/>
          <a:lstStyle/>
          <a:p>
            <a:pPr algn="l" indent="0" marL="0">
              <a:lnSpc>
                <a:spcPts val="1200"/>
              </a:lnSpc>
              <a:buNone/>
            </a:pPr>
            <a:r>
              <a:rPr lang="en-US" sz="1000" dirty="0">
                <a:solidFill>
                  <a:srgbClr val="000000"/>
                </a:solidFill>
                <a:latin typeface="Plus Jakarta Sans" pitchFamily="34" charset="0"/>
                <a:ea typeface="Plus Jakarta Sans" pitchFamily="34" charset="-122"/>
                <a:cs typeface="Plus Jakarta Sans" pitchFamily="34" charset="-120"/>
              </a:rPr>
              <a:t>Income inequality can be a significant drawback, with wealth concentrating in the hands of a few, leading to social stratification and limited opportunities.</a:t>
            </a:r>
            <a:endParaRPr lang="en-US" sz="1000" dirty="0"/>
          </a:p>
        </p:txBody>
      </p:sp>
      <p:pic>
        <p:nvPicPr>
          <p:cNvPr id="20" name="Image 9" descr="https://djgurnpwsdoqjscwqbsj.supabase.co/storage/v1/object/public/presentation-templates-data/yellow%20checkmark.png">    </p:cNvPr>
          <p:cNvPicPr>
            <a:picLocks noChangeAspect="1"/>
          </p:cNvPicPr>
          <p:nvPr/>
        </p:nvPicPr>
        <p:blipFill>
          <a:blip r:embed="rId11"/>
          <a:stretch>
            <a:fillRect/>
          </a:stretch>
        </p:blipFill>
        <p:spPr>
          <a:xfrm>
            <a:off x="4754880" y="1851660"/>
            <a:ext cx="219456" cy="205740"/>
          </a:xfrm>
          <a:prstGeom prst="rect">
            <a:avLst/>
          </a:prstGeom>
        </p:spPr>
      </p:pic>
      <p:pic>
        <p:nvPicPr>
          <p:cNvPr id="21" name="Image 10" descr="https://djgurnpwsdoqjscwqbsj.supabase.co/storage/v1/object/public/presentation-templates-data/section16_consbox.png">    </p:cNvPr>
          <p:cNvPicPr>
            <a:picLocks noChangeAspect="1"/>
          </p:cNvPicPr>
          <p:nvPr/>
        </p:nvPicPr>
        <p:blipFill>
          <a:blip r:embed="rId12"/>
          <a:stretch>
            <a:fillRect/>
          </a:stretch>
        </p:blipFill>
        <p:spPr>
          <a:xfrm>
            <a:off x="4663440" y="2623185"/>
            <a:ext cx="4023360" cy="771525"/>
          </a:xfrm>
          <a:prstGeom prst="rect">
            <a:avLst/>
          </a:prstGeom>
        </p:spPr>
      </p:pic>
      <p:sp>
        <p:nvSpPr>
          <p:cNvPr id="22" name="Text 9"/>
          <p:cNvSpPr/>
          <p:nvPr/>
        </p:nvSpPr>
        <p:spPr>
          <a:xfrm>
            <a:off x="5029200" y="2700338"/>
            <a:ext cx="3657600" cy="685800"/>
          </a:xfrm>
          <a:prstGeom prst="rect">
            <a:avLst/>
          </a:prstGeom>
          <a:noFill/>
          <a:ln/>
        </p:spPr>
        <p:txBody>
          <a:bodyPr wrap="square" rtlCol="0" anchor="t"/>
          <a:lstStyle/>
          <a:p>
            <a:pPr algn="l" indent="0" marL="0">
              <a:lnSpc>
                <a:spcPts val="1200"/>
              </a:lnSpc>
              <a:buNone/>
            </a:pPr>
            <a:r>
              <a:rPr lang="en-US" sz="1000" dirty="0">
                <a:solidFill>
                  <a:srgbClr val="000000"/>
                </a:solidFill>
                <a:latin typeface="Plus Jakarta Sans" pitchFamily="34" charset="0"/>
                <a:ea typeface="Plus Jakarta Sans" pitchFamily="34" charset="-122"/>
                <a:cs typeface="Plus Jakarta Sans" pitchFamily="34" charset="-120"/>
              </a:rPr>
              <a:t>The pursuit of profit can incentivize unethical behavior, such as exploitation of workers, environmental degradation, and manipulation of markets for personal gain.</a:t>
            </a:r>
            <a:endParaRPr lang="en-US" sz="1000" dirty="0"/>
          </a:p>
        </p:txBody>
      </p:sp>
      <p:pic>
        <p:nvPicPr>
          <p:cNvPr id="23" name="Image 11" descr="https://djgurnpwsdoqjscwqbsj.supabase.co/storage/v1/object/public/presentation-templates-data/yellow%20checkmark.png">    </p:cNvPr>
          <p:cNvPicPr>
            <a:picLocks noChangeAspect="1"/>
          </p:cNvPicPr>
          <p:nvPr/>
        </p:nvPicPr>
        <p:blipFill>
          <a:blip r:embed="rId13"/>
          <a:stretch>
            <a:fillRect/>
          </a:stretch>
        </p:blipFill>
        <p:spPr>
          <a:xfrm>
            <a:off x="4754880" y="2880360"/>
            <a:ext cx="219456" cy="205740"/>
          </a:xfrm>
          <a:prstGeom prst="rect">
            <a:avLst/>
          </a:prstGeom>
        </p:spPr>
      </p:pic>
      <p:pic>
        <p:nvPicPr>
          <p:cNvPr id="24" name="Image 12" descr="https://djgurnpwsdoqjscwqbsj.supabase.co/storage/v1/object/public/presentation-templates-data/section16_consbox.png">    </p:cNvPr>
          <p:cNvPicPr>
            <a:picLocks noChangeAspect="1"/>
          </p:cNvPicPr>
          <p:nvPr/>
        </p:nvPicPr>
        <p:blipFill>
          <a:blip r:embed="rId14"/>
          <a:stretch>
            <a:fillRect/>
          </a:stretch>
        </p:blipFill>
        <p:spPr>
          <a:xfrm>
            <a:off x="4663440" y="3651885"/>
            <a:ext cx="4023360" cy="771525"/>
          </a:xfrm>
          <a:prstGeom prst="rect">
            <a:avLst/>
          </a:prstGeom>
        </p:spPr>
      </p:pic>
      <p:sp>
        <p:nvSpPr>
          <p:cNvPr id="25" name="Text 10"/>
          <p:cNvSpPr/>
          <p:nvPr/>
        </p:nvSpPr>
        <p:spPr>
          <a:xfrm>
            <a:off x="5029200" y="3729038"/>
            <a:ext cx="3657600" cy="685800"/>
          </a:xfrm>
          <a:prstGeom prst="rect">
            <a:avLst/>
          </a:prstGeom>
          <a:noFill/>
          <a:ln/>
        </p:spPr>
        <p:txBody>
          <a:bodyPr wrap="square" rtlCol="0" anchor="t"/>
          <a:lstStyle/>
          <a:p>
            <a:pPr algn="l" indent="0" marL="0">
              <a:lnSpc>
                <a:spcPts val="1200"/>
              </a:lnSpc>
              <a:buNone/>
            </a:pPr>
            <a:r>
              <a:rPr lang="en-US" sz="1000" dirty="0">
                <a:solidFill>
                  <a:srgbClr val="000000"/>
                </a:solidFill>
                <a:latin typeface="Plus Jakarta Sans" pitchFamily="34" charset="0"/>
                <a:ea typeface="Plus Jakarta Sans" pitchFamily="34" charset="-122"/>
                <a:cs typeface="Plus Jakarta Sans" pitchFamily="34" charset="-120"/>
              </a:rPr>
              <a:t>Market failures, like monopolies and externalities, can arise under capitalism, requiring government intervention to correct imbalances and protect public interests.</a:t>
            </a:r>
            <a:endParaRPr lang="en-US" sz="1000" dirty="0"/>
          </a:p>
        </p:txBody>
      </p:sp>
      <p:pic>
        <p:nvPicPr>
          <p:cNvPr id="26" name="Image 13" descr="https://djgurnpwsdoqjscwqbsj.supabase.co/storage/v1/object/public/presentation-templates-data/yellow%20checkmark.png">    </p:cNvPr>
          <p:cNvPicPr>
            <a:picLocks noChangeAspect="1"/>
          </p:cNvPicPr>
          <p:nvPr/>
        </p:nvPicPr>
        <p:blipFill>
          <a:blip r:embed="rId15"/>
          <a:stretch>
            <a:fillRect/>
          </a:stretch>
        </p:blipFill>
        <p:spPr>
          <a:xfrm>
            <a:off x="4754880" y="3909060"/>
            <a:ext cx="219456" cy="20574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274320" y="0"/>
            <a:ext cx="8229600" cy="914400"/>
          </a:xfrm>
          <a:prstGeom prst="rect">
            <a:avLst/>
          </a:prstGeom>
          <a:noFill/>
          <a:ln/>
        </p:spPr>
        <p:txBody>
          <a:bodyPr wrap="square" rtlCol="0" anchor="ctr"/>
          <a:lstStyle/>
          <a:p>
            <a:pPr algn="l" indent="0" marL="0">
              <a:lnSpc>
                <a:spcPts val="2700"/>
              </a:lnSpc>
              <a:buNone/>
            </a:pPr>
            <a:r>
              <a:rPr lang="en-US" sz="3000" b="1" dirty="0">
                <a:solidFill>
                  <a:srgbClr val="000000"/>
                </a:solidFill>
              </a:rPr>
              <a:t>Capitalism: The Balancing Act</a:t>
            </a:r>
            <a:endParaRPr lang="en-US" sz="3000" dirty="0"/>
          </a:p>
        </p:txBody>
      </p:sp>
      <p:sp>
        <p:nvSpPr>
          <p:cNvPr id="3" name="Shape 1"/>
          <p:cNvSpPr/>
          <p:nvPr/>
        </p:nvSpPr>
        <p:spPr>
          <a:xfrm>
            <a:off x="274320" y="1080135"/>
            <a:ext cx="4023360" cy="411480"/>
          </a:xfrm>
          <a:prstGeom prst="roundRect">
            <a:avLst/>
          </a:prstGeom>
          <a:solidFill>
            <a:srgbClr val="F9EFDC"/>
          </a:solidFill>
          <a:ln/>
        </p:spPr>
      </p:sp>
      <p:sp>
        <p:nvSpPr>
          <p:cNvPr id="4" name="Text 2"/>
          <p:cNvSpPr/>
          <p:nvPr/>
        </p:nvSpPr>
        <p:spPr>
          <a:xfrm>
            <a:off x="274320" y="1080135"/>
            <a:ext cx="3474720" cy="411480"/>
          </a:xfrm>
          <a:prstGeom prst="rect">
            <a:avLst/>
          </a:prstGeom>
          <a:noFill/>
          <a:ln/>
        </p:spPr>
        <p:txBody>
          <a:bodyPr wrap="square" rtlCol="0" anchor="ctr"/>
          <a:lstStyle/>
          <a:p>
            <a:pPr algn="l" indent="0" marL="0">
              <a:buNone/>
            </a:pPr>
            <a:r>
              <a:rPr lang="en-US" sz="2000" b="1" dirty="0">
                <a:solidFill>
                  <a:srgbClr val="000000"/>
                </a:solidFill>
                <a:latin typeface="Plus Jakarta Sans" pitchFamily="34" charset="0"/>
                <a:ea typeface="Plus Jakarta Sans" pitchFamily="34" charset="-122"/>
                <a:cs typeface="Plus Jakarta Sans" pitchFamily="34" charset="-120"/>
              </a:rPr>
              <a:t>The Upside</a:t>
            </a:r>
            <a:endParaRPr lang="en-US" sz="2000" dirty="0"/>
          </a:p>
        </p:txBody>
      </p:sp>
      <p:pic>
        <p:nvPicPr>
          <p:cNvPr id="5" name="Image 0" descr="https://djgurnpwsdoqjscwqbsj.supabase.co/storage/v1/object/public/presentation-templates-data/ThumbsUp_green.png">    </p:cNvPr>
          <p:cNvPicPr>
            <a:picLocks noChangeAspect="1"/>
          </p:cNvPicPr>
          <p:nvPr/>
        </p:nvPicPr>
        <p:blipFill>
          <a:blip r:embed="rId2"/>
          <a:stretch>
            <a:fillRect/>
          </a:stretch>
        </p:blipFill>
        <p:spPr>
          <a:xfrm>
            <a:off x="3840480" y="1131570"/>
            <a:ext cx="320040" cy="334328"/>
          </a:xfrm>
          <a:prstGeom prst="rect">
            <a:avLst/>
          </a:prstGeom>
        </p:spPr>
      </p:pic>
      <p:pic>
        <p:nvPicPr>
          <p:cNvPr id="6" name="Image 1" descr="https://djgurnpwsdoqjscwqbsj.supabase.co/storage/v1/object/public/presentation-templates-data/section16_pros.png">    </p:cNvPr>
          <p:cNvPicPr>
            <a:picLocks noChangeAspect="1"/>
          </p:cNvPicPr>
          <p:nvPr/>
        </p:nvPicPr>
        <p:blipFill>
          <a:blip r:embed="rId3"/>
          <a:stretch>
            <a:fillRect/>
          </a:stretch>
        </p:blipFill>
        <p:spPr>
          <a:xfrm>
            <a:off x="274320" y="1594485"/>
            <a:ext cx="4023360" cy="771525"/>
          </a:xfrm>
          <a:prstGeom prst="rect">
            <a:avLst/>
          </a:prstGeom>
        </p:spPr>
      </p:pic>
      <p:sp>
        <p:nvSpPr>
          <p:cNvPr id="7" name="Text 3"/>
          <p:cNvSpPr/>
          <p:nvPr/>
        </p:nvSpPr>
        <p:spPr>
          <a:xfrm>
            <a:off x="640080" y="1671638"/>
            <a:ext cx="3657600" cy="685800"/>
          </a:xfrm>
          <a:prstGeom prst="rect">
            <a:avLst/>
          </a:prstGeom>
          <a:noFill/>
          <a:ln/>
        </p:spPr>
        <p:txBody>
          <a:bodyPr wrap="square" rtlCol="0" anchor="t"/>
          <a:lstStyle/>
          <a:p>
            <a:pPr algn="l" indent="0" marL="0">
              <a:lnSpc>
                <a:spcPts val="1200"/>
              </a:lnSpc>
              <a:buNone/>
            </a:pPr>
            <a:r>
              <a:rPr lang="en-US" sz="1000" dirty="0">
                <a:solidFill>
                  <a:srgbClr val="000000"/>
                </a:solidFill>
                <a:latin typeface="Plus Jakarta Sans" pitchFamily="34" charset="0"/>
                <a:ea typeface="Plus Jakarta Sans" pitchFamily="34" charset="-122"/>
                <a:cs typeface="Plus Jakarta Sans" pitchFamily="34" charset="-120"/>
              </a:rPr>
              <a:t>Economic growth is often a hallmark of capitalist systems, leading to higher standards of living and increased opportunities for individuals and societies.</a:t>
            </a:r>
            <a:endParaRPr lang="en-US" sz="1000" dirty="0"/>
          </a:p>
        </p:txBody>
      </p:sp>
      <p:pic>
        <p:nvPicPr>
          <p:cNvPr id="8" name="Image 2" descr="https://djgurnpwsdoqjscwqbsj.supabase.co/storage/v1/object/public/presentation-templates-data/Checkmark.png">    </p:cNvPr>
          <p:cNvPicPr>
            <a:picLocks noChangeAspect="1"/>
          </p:cNvPicPr>
          <p:nvPr/>
        </p:nvPicPr>
        <p:blipFill>
          <a:blip r:embed="rId4"/>
          <a:stretch>
            <a:fillRect/>
          </a:stretch>
        </p:blipFill>
        <p:spPr>
          <a:xfrm>
            <a:off x="365760" y="1851660"/>
            <a:ext cx="219456" cy="205740"/>
          </a:xfrm>
          <a:prstGeom prst="rect">
            <a:avLst/>
          </a:prstGeom>
        </p:spPr>
      </p:pic>
      <p:sp>
        <p:nvSpPr>
          <p:cNvPr id="9" name="Shape 4"/>
          <p:cNvSpPr/>
          <p:nvPr/>
        </p:nvSpPr>
        <p:spPr>
          <a:xfrm>
            <a:off x="4663440" y="1080135"/>
            <a:ext cx="4023360" cy="411480"/>
          </a:xfrm>
          <a:prstGeom prst="roundRect">
            <a:avLst/>
          </a:prstGeom>
          <a:solidFill>
            <a:srgbClr val="F9EFDC"/>
          </a:solidFill>
          <a:ln/>
        </p:spPr>
      </p:sp>
      <p:sp>
        <p:nvSpPr>
          <p:cNvPr id="10" name="Text 5"/>
          <p:cNvSpPr/>
          <p:nvPr/>
        </p:nvSpPr>
        <p:spPr>
          <a:xfrm>
            <a:off x="4663440" y="1080135"/>
            <a:ext cx="3474720" cy="411480"/>
          </a:xfrm>
          <a:prstGeom prst="rect">
            <a:avLst/>
          </a:prstGeom>
          <a:noFill/>
          <a:ln/>
        </p:spPr>
        <p:txBody>
          <a:bodyPr wrap="square" rtlCol="0" anchor="ctr"/>
          <a:lstStyle/>
          <a:p>
            <a:pPr algn="l" indent="0" marL="0">
              <a:buNone/>
            </a:pPr>
            <a:r>
              <a:rPr lang="en-US" sz="2000" b="1" dirty="0">
                <a:solidFill>
                  <a:srgbClr val="000000"/>
                </a:solidFill>
                <a:latin typeface="Plus Jakarta Sans" pitchFamily="34" charset="0"/>
                <a:ea typeface="Plus Jakarta Sans" pitchFamily="34" charset="-122"/>
                <a:cs typeface="Plus Jakarta Sans" pitchFamily="34" charset="-120"/>
              </a:rPr>
              <a:t>The Downside</a:t>
            </a:r>
            <a:endParaRPr lang="en-US" sz="2000" dirty="0"/>
          </a:p>
        </p:txBody>
      </p:sp>
      <p:pic>
        <p:nvPicPr>
          <p:cNvPr id="11" name="Image 3" descr="https://djgurnpwsdoqjscwqbsj.supabase.co/storage/v1/object/public/presentation-templates-data/thumbdown_red.png">    </p:cNvPr>
          <p:cNvPicPr>
            <a:picLocks noChangeAspect="1"/>
          </p:cNvPicPr>
          <p:nvPr/>
        </p:nvPicPr>
        <p:blipFill>
          <a:blip r:embed="rId5"/>
          <a:stretch>
            <a:fillRect/>
          </a:stretch>
        </p:blipFill>
        <p:spPr>
          <a:xfrm>
            <a:off x="8229600" y="1183005"/>
            <a:ext cx="274320" cy="257175"/>
          </a:xfrm>
          <a:prstGeom prst="rect">
            <a:avLst/>
          </a:prstGeom>
        </p:spPr>
      </p:pic>
      <p:pic>
        <p:nvPicPr>
          <p:cNvPr id="12" name="Image 4" descr="https://djgurnpwsdoqjscwqbsj.supabase.co/storage/v1/object/public/presentation-templates-data/section16_consbox.png">    </p:cNvPr>
          <p:cNvPicPr>
            <a:picLocks noChangeAspect="1"/>
          </p:cNvPicPr>
          <p:nvPr/>
        </p:nvPicPr>
        <p:blipFill>
          <a:blip r:embed="rId6"/>
          <a:stretch>
            <a:fillRect/>
          </a:stretch>
        </p:blipFill>
        <p:spPr>
          <a:xfrm>
            <a:off x="4663440" y="1594485"/>
            <a:ext cx="4023360" cy="771525"/>
          </a:xfrm>
          <a:prstGeom prst="rect">
            <a:avLst/>
          </a:prstGeom>
        </p:spPr>
      </p:pic>
      <p:sp>
        <p:nvSpPr>
          <p:cNvPr id="13" name="Text 6"/>
          <p:cNvSpPr/>
          <p:nvPr/>
        </p:nvSpPr>
        <p:spPr>
          <a:xfrm>
            <a:off x="5029200" y="1671638"/>
            <a:ext cx="3657600" cy="685800"/>
          </a:xfrm>
          <a:prstGeom prst="rect">
            <a:avLst/>
          </a:prstGeom>
          <a:noFill/>
          <a:ln/>
        </p:spPr>
        <p:txBody>
          <a:bodyPr wrap="square" rtlCol="0" anchor="t"/>
          <a:lstStyle/>
          <a:p>
            <a:pPr algn="l" indent="0" marL="0">
              <a:lnSpc>
                <a:spcPts val="1200"/>
              </a:lnSpc>
              <a:buNone/>
            </a:pPr>
            <a:r>
              <a:rPr lang="en-US" sz="1000" dirty="0">
                <a:solidFill>
                  <a:srgbClr val="000000"/>
                </a:solidFill>
                <a:latin typeface="Plus Jakarta Sans" pitchFamily="34" charset="0"/>
                <a:ea typeface="Plus Jakarta Sans" pitchFamily="34" charset="-122"/>
                <a:cs typeface="Plus Jakarta Sans" pitchFamily="34" charset="-120"/>
              </a:rPr>
              <a:t>Focus on material wealth can overshadow other values, potentially leading to a decline in social cohesion, community engagement, and overall well-being.</a:t>
            </a:r>
            <a:endParaRPr lang="en-US" sz="1000" dirty="0"/>
          </a:p>
        </p:txBody>
      </p:sp>
      <p:pic>
        <p:nvPicPr>
          <p:cNvPr id="14" name="Image 5" descr="https://djgurnpwsdoqjscwqbsj.supabase.co/storage/v1/object/public/presentation-templates-data/yellow%20checkmark.png">    </p:cNvPr>
          <p:cNvPicPr>
            <a:picLocks noChangeAspect="1"/>
          </p:cNvPicPr>
          <p:nvPr/>
        </p:nvPicPr>
        <p:blipFill>
          <a:blip r:embed="rId7"/>
          <a:stretch>
            <a:fillRect/>
          </a:stretch>
        </p:blipFill>
        <p:spPr>
          <a:xfrm>
            <a:off x="4754880" y="1851660"/>
            <a:ext cx="219456" cy="20574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274320" y="514350"/>
            <a:ext cx="8229600" cy="457200"/>
          </a:xfrm>
          <a:prstGeom prst="rect">
            <a:avLst/>
          </a:prstGeom>
          <a:noFill/>
          <a:ln/>
        </p:spPr>
        <p:txBody>
          <a:bodyPr wrap="square" rtlCol="0" anchor="b"/>
          <a:lstStyle/>
          <a:p>
            <a:pPr indent="0" marL="0">
              <a:buNone/>
            </a:pPr>
            <a:r>
              <a:rPr lang="en-US" sz="3000" b="1" dirty="0">
                <a:solidFill>
                  <a:srgbClr val="000000"/>
                </a:solidFill>
                <a:latin typeface="Plus Jakarta Sans" pitchFamily="34" charset="0"/>
                <a:ea typeface="Plus Jakarta Sans" pitchFamily="34" charset="-122"/>
                <a:cs typeface="Plus Jakarta Sans" pitchFamily="34" charset="-120"/>
              </a:rPr>
              <a:t>Evolution of Socialism</a:t>
            </a:r>
            <a:endParaRPr lang="en-US" sz="3000" dirty="0"/>
          </a:p>
        </p:txBody>
      </p:sp>
      <p:sp>
        <p:nvSpPr>
          <p:cNvPr id="3" name="Shape 1"/>
          <p:cNvSpPr/>
          <p:nvPr/>
        </p:nvSpPr>
        <p:spPr>
          <a:xfrm>
            <a:off x="548640" y="1285875"/>
            <a:ext cx="45720" cy="3857625"/>
          </a:xfrm>
          <a:prstGeom prst="rect">
            <a:avLst/>
          </a:prstGeom>
          <a:solidFill>
            <a:srgbClr val="000000"/>
          </a:solidFill>
          <a:ln/>
        </p:spPr>
      </p:sp>
      <p:sp>
        <p:nvSpPr>
          <p:cNvPr id="4" name="Shape 2"/>
          <p:cNvSpPr/>
          <p:nvPr/>
        </p:nvSpPr>
        <p:spPr>
          <a:xfrm>
            <a:off x="530352" y="1285875"/>
            <a:ext cx="82296" cy="82296"/>
          </a:xfrm>
          <a:prstGeom prst="ellipse">
            <a:avLst/>
          </a:prstGeom>
          <a:solidFill>
            <a:srgbClr val="FFFFFF"/>
          </a:solidFill>
          <a:ln w="12700">
            <a:solidFill>
              <a:srgbClr val="000000"/>
            </a:solidFill>
            <a:prstDash val="solid"/>
          </a:ln>
        </p:spPr>
      </p:sp>
      <p:pic>
        <p:nvPicPr>
          <p:cNvPr id="5" name="Image 0" descr="https://djgurnpwsdoqjscwqbsj.supabase.co/storage/v1/object/public/presentation-templates-data/section16_arrowbox.png">    </p:cNvPr>
          <p:cNvPicPr>
            <a:picLocks noChangeAspect="1"/>
          </p:cNvPicPr>
          <p:nvPr/>
        </p:nvPicPr>
        <p:blipFill>
          <a:blip r:embed="rId2"/>
          <a:stretch>
            <a:fillRect/>
          </a:stretch>
        </p:blipFill>
        <p:spPr>
          <a:xfrm>
            <a:off x="731520" y="1414463"/>
            <a:ext cx="1463040" cy="438912"/>
          </a:xfrm>
          <a:prstGeom prst="rect">
            <a:avLst/>
          </a:prstGeom>
        </p:spPr>
      </p:pic>
      <p:sp>
        <p:nvSpPr>
          <p:cNvPr id="6" name="Text 3"/>
          <p:cNvSpPr/>
          <p:nvPr/>
        </p:nvSpPr>
        <p:spPr>
          <a:xfrm>
            <a:off x="822960" y="1414463"/>
            <a:ext cx="1463040" cy="438912"/>
          </a:xfrm>
          <a:prstGeom prst="rect">
            <a:avLst/>
          </a:prstGeom>
          <a:noFill/>
          <a:ln/>
        </p:spPr>
        <p:txBody>
          <a:bodyPr wrap="square" rtlCol="0" anchor="ctr"/>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1917</a:t>
            </a:r>
            <a:endParaRPr lang="en-US" sz="1500" dirty="0"/>
          </a:p>
        </p:txBody>
      </p:sp>
      <p:sp>
        <p:nvSpPr>
          <p:cNvPr id="7" name="Text 4"/>
          <p:cNvSpPr/>
          <p:nvPr/>
        </p:nvSpPr>
        <p:spPr>
          <a:xfrm>
            <a:off x="2286000" y="1347597"/>
            <a:ext cx="1828800" cy="365760"/>
          </a:xfrm>
          <a:prstGeom prst="rect">
            <a:avLst/>
          </a:prstGeom>
          <a:noFill/>
          <a:ln/>
        </p:spPr>
        <p:txBody>
          <a:bodyPr wrap="square" rtlCol="0" anchor="t"/>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Bolshevik Revolution</a:t>
            </a:r>
            <a:endParaRPr lang="en-US" sz="1500" dirty="0"/>
          </a:p>
        </p:txBody>
      </p:sp>
      <p:sp>
        <p:nvSpPr>
          <p:cNvPr id="8" name="Text 5"/>
          <p:cNvSpPr/>
          <p:nvPr/>
        </p:nvSpPr>
        <p:spPr>
          <a:xfrm>
            <a:off x="4114800" y="1347597"/>
            <a:ext cx="4846320" cy="457200"/>
          </a:xfrm>
          <a:prstGeom prst="rect">
            <a:avLst/>
          </a:prstGeom>
          <a:noFill/>
          <a:ln/>
        </p:spPr>
        <p:txBody>
          <a:bodyPr wrap="square" rtlCol="0" anchor="t"/>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The Bolshevik Revolution in Russia marked the establishment of the first socialist state. Led by Vladimir Lenin, it aimed to overthrow the Tsarist regime and implement a communist system based on worker control and land redistribution, inspiring socialist movements globally.</a:t>
            </a:r>
            <a:endParaRPr lang="en-US" sz="1000" dirty="0"/>
          </a:p>
        </p:txBody>
      </p:sp>
      <p:sp>
        <p:nvSpPr>
          <p:cNvPr id="9" name="Shape 6"/>
          <p:cNvSpPr/>
          <p:nvPr/>
        </p:nvSpPr>
        <p:spPr>
          <a:xfrm>
            <a:off x="530352" y="2160270"/>
            <a:ext cx="82296" cy="82296"/>
          </a:xfrm>
          <a:prstGeom prst="ellipse">
            <a:avLst/>
          </a:prstGeom>
          <a:solidFill>
            <a:srgbClr val="FFFFFF"/>
          </a:solidFill>
          <a:ln w="12700">
            <a:solidFill>
              <a:srgbClr val="000000"/>
            </a:solidFill>
            <a:prstDash val="solid"/>
          </a:ln>
        </p:spPr>
      </p:sp>
      <p:pic>
        <p:nvPicPr>
          <p:cNvPr id="10" name="Image 1" descr="https://djgurnpwsdoqjscwqbsj.supabase.co/storage/v1/object/public/presentation-templates-data/section16_arrowbox.png">    </p:cNvPr>
          <p:cNvPicPr>
            <a:picLocks noChangeAspect="1"/>
          </p:cNvPicPr>
          <p:nvPr/>
        </p:nvPicPr>
        <p:blipFill>
          <a:blip r:embed="rId3"/>
          <a:stretch>
            <a:fillRect/>
          </a:stretch>
        </p:blipFill>
        <p:spPr>
          <a:xfrm>
            <a:off x="731520" y="2288858"/>
            <a:ext cx="1463040" cy="438912"/>
          </a:xfrm>
          <a:prstGeom prst="rect">
            <a:avLst/>
          </a:prstGeom>
        </p:spPr>
      </p:pic>
      <p:sp>
        <p:nvSpPr>
          <p:cNvPr id="11" name="Text 7"/>
          <p:cNvSpPr/>
          <p:nvPr/>
        </p:nvSpPr>
        <p:spPr>
          <a:xfrm>
            <a:off x="822960" y="2288858"/>
            <a:ext cx="1463040" cy="438912"/>
          </a:xfrm>
          <a:prstGeom prst="rect">
            <a:avLst/>
          </a:prstGeom>
          <a:noFill/>
          <a:ln/>
        </p:spPr>
        <p:txBody>
          <a:bodyPr wrap="square" rtlCol="0" anchor="ctr"/>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1949</a:t>
            </a:r>
            <a:endParaRPr lang="en-US" sz="1500" dirty="0"/>
          </a:p>
        </p:txBody>
      </p:sp>
      <p:sp>
        <p:nvSpPr>
          <p:cNvPr id="12" name="Text 8"/>
          <p:cNvSpPr/>
          <p:nvPr/>
        </p:nvSpPr>
        <p:spPr>
          <a:xfrm>
            <a:off x="2286000" y="2221992"/>
            <a:ext cx="1828800" cy="365760"/>
          </a:xfrm>
          <a:prstGeom prst="rect">
            <a:avLst/>
          </a:prstGeom>
          <a:noFill/>
          <a:ln/>
        </p:spPr>
        <p:txBody>
          <a:bodyPr wrap="square" rtlCol="0" anchor="t"/>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China's Revolution</a:t>
            </a:r>
            <a:endParaRPr lang="en-US" sz="1500" dirty="0"/>
          </a:p>
        </p:txBody>
      </p:sp>
      <p:sp>
        <p:nvSpPr>
          <p:cNvPr id="13" name="Text 9"/>
          <p:cNvSpPr/>
          <p:nvPr/>
        </p:nvSpPr>
        <p:spPr>
          <a:xfrm>
            <a:off x="4114800" y="2221992"/>
            <a:ext cx="4846320" cy="457200"/>
          </a:xfrm>
          <a:prstGeom prst="rect">
            <a:avLst/>
          </a:prstGeom>
          <a:noFill/>
          <a:ln/>
        </p:spPr>
        <p:txBody>
          <a:bodyPr wrap="square" rtlCol="0" anchor="t"/>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The Chinese Communist Revolution, led by Mao Zedong, resulted in the establishment of the People's Republic of China. It implemented socialist policies, including land reform and collectivization, significantly impacting China's economic and social structure while influencing socialist thought.</a:t>
            </a:r>
            <a:endParaRPr lang="en-US" sz="1000" dirty="0"/>
          </a:p>
        </p:txBody>
      </p:sp>
      <p:sp>
        <p:nvSpPr>
          <p:cNvPr id="14" name="Shape 10"/>
          <p:cNvSpPr/>
          <p:nvPr/>
        </p:nvSpPr>
        <p:spPr>
          <a:xfrm>
            <a:off x="530352" y="3034665"/>
            <a:ext cx="82296" cy="82296"/>
          </a:xfrm>
          <a:prstGeom prst="ellipse">
            <a:avLst/>
          </a:prstGeom>
          <a:solidFill>
            <a:srgbClr val="FFFFFF"/>
          </a:solidFill>
          <a:ln w="12700">
            <a:solidFill>
              <a:srgbClr val="000000"/>
            </a:solidFill>
            <a:prstDash val="solid"/>
          </a:ln>
        </p:spPr>
      </p:sp>
      <p:pic>
        <p:nvPicPr>
          <p:cNvPr id="15" name="Image 2" descr="https://djgurnpwsdoqjscwqbsj.supabase.co/storage/v1/object/public/presentation-templates-data/section16_arrowbox.png">    </p:cNvPr>
          <p:cNvPicPr>
            <a:picLocks noChangeAspect="1"/>
          </p:cNvPicPr>
          <p:nvPr/>
        </p:nvPicPr>
        <p:blipFill>
          <a:blip r:embed="rId4"/>
          <a:stretch>
            <a:fillRect/>
          </a:stretch>
        </p:blipFill>
        <p:spPr>
          <a:xfrm>
            <a:off x="731520" y="3163253"/>
            <a:ext cx="1463040" cy="438912"/>
          </a:xfrm>
          <a:prstGeom prst="rect">
            <a:avLst/>
          </a:prstGeom>
        </p:spPr>
      </p:pic>
      <p:sp>
        <p:nvSpPr>
          <p:cNvPr id="16" name="Text 11"/>
          <p:cNvSpPr/>
          <p:nvPr/>
        </p:nvSpPr>
        <p:spPr>
          <a:xfrm>
            <a:off x="822960" y="3163253"/>
            <a:ext cx="1463040" cy="438912"/>
          </a:xfrm>
          <a:prstGeom prst="rect">
            <a:avLst/>
          </a:prstGeom>
          <a:noFill/>
          <a:ln/>
        </p:spPr>
        <p:txBody>
          <a:bodyPr wrap="square" rtlCol="0" anchor="ctr"/>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1959</a:t>
            </a:r>
            <a:endParaRPr lang="en-US" sz="1500" dirty="0"/>
          </a:p>
        </p:txBody>
      </p:sp>
      <p:sp>
        <p:nvSpPr>
          <p:cNvPr id="17" name="Text 12"/>
          <p:cNvSpPr/>
          <p:nvPr/>
        </p:nvSpPr>
        <p:spPr>
          <a:xfrm>
            <a:off x="2286000" y="3096387"/>
            <a:ext cx="1828800" cy="365760"/>
          </a:xfrm>
          <a:prstGeom prst="rect">
            <a:avLst/>
          </a:prstGeom>
          <a:noFill/>
          <a:ln/>
        </p:spPr>
        <p:txBody>
          <a:bodyPr wrap="square" rtlCol="0" anchor="t"/>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Cuban Revolution</a:t>
            </a:r>
            <a:endParaRPr lang="en-US" sz="1500" dirty="0"/>
          </a:p>
        </p:txBody>
      </p:sp>
      <p:sp>
        <p:nvSpPr>
          <p:cNvPr id="18" name="Text 13"/>
          <p:cNvSpPr/>
          <p:nvPr/>
        </p:nvSpPr>
        <p:spPr>
          <a:xfrm>
            <a:off x="4114800" y="3096387"/>
            <a:ext cx="4846320" cy="457200"/>
          </a:xfrm>
          <a:prstGeom prst="rect">
            <a:avLst/>
          </a:prstGeom>
          <a:noFill/>
          <a:ln/>
        </p:spPr>
        <p:txBody>
          <a:bodyPr wrap="square" rtlCol="0" anchor="t"/>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Fidel Castro's Cuban Revolution overthrew the Batista dictatorship and established a socialist state. Cuba nationalized industries and implemented social programs, becoming a symbol of socialist resistance against US influence. However, it also faced economic challenges due to trade embargoes.</a:t>
            </a:r>
            <a:endParaRPr lang="en-US" sz="1000" dirty="0"/>
          </a:p>
        </p:txBody>
      </p:sp>
      <p:sp>
        <p:nvSpPr>
          <p:cNvPr id="19" name="Shape 14"/>
          <p:cNvSpPr/>
          <p:nvPr/>
        </p:nvSpPr>
        <p:spPr>
          <a:xfrm>
            <a:off x="530352" y="3909060"/>
            <a:ext cx="82296" cy="82296"/>
          </a:xfrm>
          <a:prstGeom prst="ellipse">
            <a:avLst/>
          </a:prstGeom>
          <a:solidFill>
            <a:srgbClr val="FFFFFF"/>
          </a:solidFill>
          <a:ln w="12700">
            <a:solidFill>
              <a:srgbClr val="000000"/>
            </a:solidFill>
            <a:prstDash val="solid"/>
          </a:ln>
        </p:spPr>
      </p:sp>
      <p:pic>
        <p:nvPicPr>
          <p:cNvPr id="20" name="Image 3" descr="https://djgurnpwsdoqjscwqbsj.supabase.co/storage/v1/object/public/presentation-templates-data/section16_arrowbox.png">    </p:cNvPr>
          <p:cNvPicPr>
            <a:picLocks noChangeAspect="1"/>
          </p:cNvPicPr>
          <p:nvPr/>
        </p:nvPicPr>
        <p:blipFill>
          <a:blip r:embed="rId5"/>
          <a:stretch>
            <a:fillRect/>
          </a:stretch>
        </p:blipFill>
        <p:spPr>
          <a:xfrm>
            <a:off x="731520" y="4037648"/>
            <a:ext cx="1463040" cy="438912"/>
          </a:xfrm>
          <a:prstGeom prst="rect">
            <a:avLst/>
          </a:prstGeom>
        </p:spPr>
      </p:pic>
      <p:sp>
        <p:nvSpPr>
          <p:cNvPr id="21" name="Text 15"/>
          <p:cNvSpPr/>
          <p:nvPr/>
        </p:nvSpPr>
        <p:spPr>
          <a:xfrm>
            <a:off x="822960" y="4037648"/>
            <a:ext cx="1463040" cy="438912"/>
          </a:xfrm>
          <a:prstGeom prst="rect">
            <a:avLst/>
          </a:prstGeom>
          <a:noFill/>
          <a:ln/>
        </p:spPr>
        <p:txBody>
          <a:bodyPr wrap="square" rtlCol="0" anchor="ctr"/>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1991</a:t>
            </a:r>
            <a:endParaRPr lang="en-US" sz="1500" dirty="0"/>
          </a:p>
        </p:txBody>
      </p:sp>
      <p:sp>
        <p:nvSpPr>
          <p:cNvPr id="22" name="Text 16"/>
          <p:cNvSpPr/>
          <p:nvPr/>
        </p:nvSpPr>
        <p:spPr>
          <a:xfrm>
            <a:off x="2286000" y="3970782"/>
            <a:ext cx="1828800" cy="365760"/>
          </a:xfrm>
          <a:prstGeom prst="rect">
            <a:avLst/>
          </a:prstGeom>
          <a:noFill/>
          <a:ln/>
        </p:spPr>
        <p:txBody>
          <a:bodyPr wrap="square" rtlCol="0" anchor="t"/>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Soviet Dissolution</a:t>
            </a:r>
            <a:endParaRPr lang="en-US" sz="1500" dirty="0"/>
          </a:p>
        </p:txBody>
      </p:sp>
      <p:sp>
        <p:nvSpPr>
          <p:cNvPr id="23" name="Text 17"/>
          <p:cNvSpPr/>
          <p:nvPr/>
        </p:nvSpPr>
        <p:spPr>
          <a:xfrm>
            <a:off x="4114800" y="3970782"/>
            <a:ext cx="4846320" cy="457200"/>
          </a:xfrm>
          <a:prstGeom prst="rect">
            <a:avLst/>
          </a:prstGeom>
          <a:noFill/>
          <a:ln/>
        </p:spPr>
        <p:txBody>
          <a:bodyPr wrap="square" rtlCol="0" anchor="t"/>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The collapse of the Soviet Union marked a significant turning point for socialism. The dissolution led to the abandonment of socialist policies in many Eastern European countries, highlighting the challenges of centrally planned economies and the impact of global political shifts on socialist ideologies.</a:t>
            </a:r>
            <a:endParaRPr lang="en-US" sz="1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274320" y="0"/>
            <a:ext cx="8229600" cy="914400"/>
          </a:xfrm>
          <a:prstGeom prst="rect">
            <a:avLst/>
          </a:prstGeom>
          <a:noFill/>
          <a:ln/>
        </p:spPr>
        <p:txBody>
          <a:bodyPr wrap="square" rtlCol="0" anchor="ctr"/>
          <a:lstStyle/>
          <a:p>
            <a:pPr algn="l" indent="0" marL="0">
              <a:lnSpc>
                <a:spcPts val="2700"/>
              </a:lnSpc>
              <a:buNone/>
            </a:pPr>
            <a:r>
              <a:rPr lang="en-US" sz="3000" b="1" dirty="0">
                <a:solidFill>
                  <a:srgbClr val="000000"/>
                </a:solidFill>
              </a:rPr>
              <a:t>Socialism: A Balanced View</a:t>
            </a:r>
            <a:endParaRPr lang="en-US" sz="3000" dirty="0"/>
          </a:p>
        </p:txBody>
      </p:sp>
      <p:sp>
        <p:nvSpPr>
          <p:cNvPr id="3" name="Shape 1"/>
          <p:cNvSpPr/>
          <p:nvPr/>
        </p:nvSpPr>
        <p:spPr>
          <a:xfrm>
            <a:off x="274320" y="1080135"/>
            <a:ext cx="4023360" cy="411480"/>
          </a:xfrm>
          <a:prstGeom prst="roundRect">
            <a:avLst/>
          </a:prstGeom>
          <a:solidFill>
            <a:srgbClr val="F9EFDC"/>
          </a:solidFill>
          <a:ln/>
        </p:spPr>
      </p:sp>
      <p:sp>
        <p:nvSpPr>
          <p:cNvPr id="4" name="Text 2"/>
          <p:cNvSpPr/>
          <p:nvPr/>
        </p:nvSpPr>
        <p:spPr>
          <a:xfrm>
            <a:off x="274320" y="1080135"/>
            <a:ext cx="3474720" cy="411480"/>
          </a:xfrm>
          <a:prstGeom prst="rect">
            <a:avLst/>
          </a:prstGeom>
          <a:noFill/>
          <a:ln/>
        </p:spPr>
        <p:txBody>
          <a:bodyPr wrap="square" rtlCol="0" anchor="ctr"/>
          <a:lstStyle/>
          <a:p>
            <a:pPr algn="l" indent="0" marL="0">
              <a:buNone/>
            </a:pPr>
            <a:r>
              <a:rPr lang="en-US" sz="2000" b="1" dirty="0">
                <a:solidFill>
                  <a:srgbClr val="000000"/>
                </a:solidFill>
                <a:latin typeface="Plus Jakarta Sans" pitchFamily="34" charset="0"/>
                <a:ea typeface="Plus Jakarta Sans" pitchFamily="34" charset="-122"/>
                <a:cs typeface="Plus Jakarta Sans" pitchFamily="34" charset="-120"/>
              </a:rPr>
              <a:t>The Upsides</a:t>
            </a:r>
            <a:endParaRPr lang="en-US" sz="2000" dirty="0"/>
          </a:p>
        </p:txBody>
      </p:sp>
      <p:pic>
        <p:nvPicPr>
          <p:cNvPr id="5" name="Image 0" descr="https://djgurnpwsdoqjscwqbsj.supabase.co/storage/v1/object/public/presentation-templates-data/ThumbsUp_green.png">    </p:cNvPr>
          <p:cNvPicPr>
            <a:picLocks noChangeAspect="1"/>
          </p:cNvPicPr>
          <p:nvPr/>
        </p:nvPicPr>
        <p:blipFill>
          <a:blip r:embed="rId2"/>
          <a:stretch>
            <a:fillRect/>
          </a:stretch>
        </p:blipFill>
        <p:spPr>
          <a:xfrm>
            <a:off x="3840480" y="1131570"/>
            <a:ext cx="320040" cy="334328"/>
          </a:xfrm>
          <a:prstGeom prst="rect">
            <a:avLst/>
          </a:prstGeom>
        </p:spPr>
      </p:pic>
      <p:pic>
        <p:nvPicPr>
          <p:cNvPr id="6" name="Image 1" descr="https://djgurnpwsdoqjscwqbsj.supabase.co/storage/v1/object/public/presentation-templates-data/section16_pros.png">    </p:cNvPr>
          <p:cNvPicPr>
            <a:picLocks noChangeAspect="1"/>
          </p:cNvPicPr>
          <p:nvPr/>
        </p:nvPicPr>
        <p:blipFill>
          <a:blip r:embed="rId3"/>
          <a:stretch>
            <a:fillRect/>
          </a:stretch>
        </p:blipFill>
        <p:spPr>
          <a:xfrm>
            <a:off x="274320" y="1594485"/>
            <a:ext cx="4023360" cy="771525"/>
          </a:xfrm>
          <a:prstGeom prst="rect">
            <a:avLst/>
          </a:prstGeom>
        </p:spPr>
      </p:pic>
      <p:sp>
        <p:nvSpPr>
          <p:cNvPr id="7" name="Text 3"/>
          <p:cNvSpPr/>
          <p:nvPr/>
        </p:nvSpPr>
        <p:spPr>
          <a:xfrm>
            <a:off x="640080" y="1671638"/>
            <a:ext cx="3657600" cy="685800"/>
          </a:xfrm>
          <a:prstGeom prst="rect">
            <a:avLst/>
          </a:prstGeom>
          <a:noFill/>
          <a:ln/>
        </p:spPr>
        <p:txBody>
          <a:bodyPr wrap="square" rtlCol="0" anchor="t"/>
          <a:lstStyle/>
          <a:p>
            <a:pPr algn="l" indent="0" marL="0">
              <a:lnSpc>
                <a:spcPts val="1200"/>
              </a:lnSpc>
              <a:buNone/>
            </a:pPr>
            <a:r>
              <a:rPr lang="en-US" sz="1000" dirty="0">
                <a:solidFill>
                  <a:srgbClr val="000000"/>
                </a:solidFill>
                <a:latin typeface="Plus Jakarta Sans" pitchFamily="34" charset="0"/>
                <a:ea typeface="Plus Jakarta Sans" pitchFamily="34" charset="-122"/>
                <a:cs typeface="Plus Jakarta Sans" pitchFamily="34" charset="-120"/>
              </a:rPr>
              <a:t>Socialism aims to reduce income inequality, creating a more equitable distribution of wealth and resources among the population.</a:t>
            </a:r>
            <a:endParaRPr lang="en-US" sz="1000" dirty="0"/>
          </a:p>
        </p:txBody>
      </p:sp>
      <p:pic>
        <p:nvPicPr>
          <p:cNvPr id="8" name="Image 2" descr="https://djgurnpwsdoqjscwqbsj.supabase.co/storage/v1/object/public/presentation-templates-data/Checkmark.png">    </p:cNvPr>
          <p:cNvPicPr>
            <a:picLocks noChangeAspect="1"/>
          </p:cNvPicPr>
          <p:nvPr/>
        </p:nvPicPr>
        <p:blipFill>
          <a:blip r:embed="rId4"/>
          <a:stretch>
            <a:fillRect/>
          </a:stretch>
        </p:blipFill>
        <p:spPr>
          <a:xfrm>
            <a:off x="365760" y="1851660"/>
            <a:ext cx="219456" cy="205740"/>
          </a:xfrm>
          <a:prstGeom prst="rect">
            <a:avLst/>
          </a:prstGeom>
        </p:spPr>
      </p:pic>
      <p:pic>
        <p:nvPicPr>
          <p:cNvPr id="9" name="Image 3" descr="https://djgurnpwsdoqjscwqbsj.supabase.co/storage/v1/object/public/presentation-templates-data/section16_pros.png">    </p:cNvPr>
          <p:cNvPicPr>
            <a:picLocks noChangeAspect="1"/>
          </p:cNvPicPr>
          <p:nvPr/>
        </p:nvPicPr>
        <p:blipFill>
          <a:blip r:embed="rId5"/>
          <a:stretch>
            <a:fillRect/>
          </a:stretch>
        </p:blipFill>
        <p:spPr>
          <a:xfrm>
            <a:off x="274320" y="2623185"/>
            <a:ext cx="4023360" cy="771525"/>
          </a:xfrm>
          <a:prstGeom prst="rect">
            <a:avLst/>
          </a:prstGeom>
        </p:spPr>
      </p:pic>
      <p:sp>
        <p:nvSpPr>
          <p:cNvPr id="10" name="Text 4"/>
          <p:cNvSpPr/>
          <p:nvPr/>
        </p:nvSpPr>
        <p:spPr>
          <a:xfrm>
            <a:off x="640080" y="2700338"/>
            <a:ext cx="3657600" cy="685800"/>
          </a:xfrm>
          <a:prstGeom prst="rect">
            <a:avLst/>
          </a:prstGeom>
          <a:noFill/>
          <a:ln/>
        </p:spPr>
        <p:txBody>
          <a:bodyPr wrap="square" rtlCol="0" anchor="t"/>
          <a:lstStyle/>
          <a:p>
            <a:pPr algn="l" indent="0" marL="0">
              <a:lnSpc>
                <a:spcPts val="1200"/>
              </a:lnSpc>
              <a:buNone/>
            </a:pPr>
            <a:r>
              <a:rPr lang="en-US" sz="1000" dirty="0">
                <a:solidFill>
                  <a:srgbClr val="000000"/>
                </a:solidFill>
                <a:latin typeface="Plus Jakarta Sans" pitchFamily="34" charset="0"/>
                <a:ea typeface="Plus Jakarta Sans" pitchFamily="34" charset="-122"/>
                <a:cs typeface="Plus Jakarta Sans" pitchFamily="34" charset="-120"/>
              </a:rPr>
              <a:t>Guaranteed access to basic necessities like healthcare, education, and housing provides a safety net and improves overall well-being.</a:t>
            </a:r>
            <a:endParaRPr lang="en-US" sz="1000" dirty="0"/>
          </a:p>
        </p:txBody>
      </p:sp>
      <p:pic>
        <p:nvPicPr>
          <p:cNvPr id="11" name="Image 4" descr="https://djgurnpwsdoqjscwqbsj.supabase.co/storage/v1/object/public/presentation-templates-data/Checkmark.png">    </p:cNvPr>
          <p:cNvPicPr>
            <a:picLocks noChangeAspect="1"/>
          </p:cNvPicPr>
          <p:nvPr/>
        </p:nvPicPr>
        <p:blipFill>
          <a:blip r:embed="rId6"/>
          <a:stretch>
            <a:fillRect/>
          </a:stretch>
        </p:blipFill>
        <p:spPr>
          <a:xfrm>
            <a:off x="365760" y="2880360"/>
            <a:ext cx="219456" cy="205740"/>
          </a:xfrm>
          <a:prstGeom prst="rect">
            <a:avLst/>
          </a:prstGeom>
        </p:spPr>
      </p:pic>
      <p:pic>
        <p:nvPicPr>
          <p:cNvPr id="12" name="Image 5" descr="https://djgurnpwsdoqjscwqbsj.supabase.co/storage/v1/object/public/presentation-templates-data/section16_pros.png">    </p:cNvPr>
          <p:cNvPicPr>
            <a:picLocks noChangeAspect="1"/>
          </p:cNvPicPr>
          <p:nvPr/>
        </p:nvPicPr>
        <p:blipFill>
          <a:blip r:embed="rId7"/>
          <a:stretch>
            <a:fillRect/>
          </a:stretch>
        </p:blipFill>
        <p:spPr>
          <a:xfrm>
            <a:off x="274320" y="3651885"/>
            <a:ext cx="4023360" cy="771525"/>
          </a:xfrm>
          <a:prstGeom prst="rect">
            <a:avLst/>
          </a:prstGeom>
        </p:spPr>
      </p:pic>
      <p:sp>
        <p:nvSpPr>
          <p:cNvPr id="13" name="Text 5"/>
          <p:cNvSpPr/>
          <p:nvPr/>
        </p:nvSpPr>
        <p:spPr>
          <a:xfrm>
            <a:off x="640080" y="3729038"/>
            <a:ext cx="3657600" cy="685800"/>
          </a:xfrm>
          <a:prstGeom prst="rect">
            <a:avLst/>
          </a:prstGeom>
          <a:noFill/>
          <a:ln/>
        </p:spPr>
        <p:txBody>
          <a:bodyPr wrap="square" rtlCol="0" anchor="t"/>
          <a:lstStyle/>
          <a:p>
            <a:pPr algn="l" indent="0" marL="0">
              <a:lnSpc>
                <a:spcPts val="1200"/>
              </a:lnSpc>
              <a:buNone/>
            </a:pPr>
            <a:r>
              <a:rPr lang="en-US" sz="1000" dirty="0">
                <a:solidFill>
                  <a:srgbClr val="000000"/>
                </a:solidFill>
                <a:latin typeface="Plus Jakarta Sans" pitchFamily="34" charset="0"/>
                <a:ea typeface="Plus Jakarta Sans" pitchFamily="34" charset="-122"/>
                <a:cs typeface="Plus Jakarta Sans" pitchFamily="34" charset="-120"/>
              </a:rPr>
              <a:t>Worker empowerment can lead to increased job satisfaction and a greater sense of ownership within workplaces through collective decision-making.</a:t>
            </a:r>
            <a:endParaRPr lang="en-US" sz="1000" dirty="0"/>
          </a:p>
        </p:txBody>
      </p:sp>
      <p:pic>
        <p:nvPicPr>
          <p:cNvPr id="14" name="Image 6" descr="https://djgurnpwsdoqjscwqbsj.supabase.co/storage/v1/object/public/presentation-templates-data/Checkmark.png">    </p:cNvPr>
          <p:cNvPicPr>
            <a:picLocks noChangeAspect="1"/>
          </p:cNvPicPr>
          <p:nvPr/>
        </p:nvPicPr>
        <p:blipFill>
          <a:blip r:embed="rId8"/>
          <a:stretch>
            <a:fillRect/>
          </a:stretch>
        </p:blipFill>
        <p:spPr>
          <a:xfrm>
            <a:off x="365760" y="3909060"/>
            <a:ext cx="219456" cy="205740"/>
          </a:xfrm>
          <a:prstGeom prst="rect">
            <a:avLst/>
          </a:prstGeom>
        </p:spPr>
      </p:pic>
      <p:sp>
        <p:nvSpPr>
          <p:cNvPr id="15" name="Shape 6"/>
          <p:cNvSpPr/>
          <p:nvPr/>
        </p:nvSpPr>
        <p:spPr>
          <a:xfrm>
            <a:off x="4663440" y="1080135"/>
            <a:ext cx="4023360" cy="411480"/>
          </a:xfrm>
          <a:prstGeom prst="roundRect">
            <a:avLst/>
          </a:prstGeom>
          <a:solidFill>
            <a:srgbClr val="F9EFDC"/>
          </a:solidFill>
          <a:ln/>
        </p:spPr>
      </p:sp>
      <p:sp>
        <p:nvSpPr>
          <p:cNvPr id="16" name="Text 7"/>
          <p:cNvSpPr/>
          <p:nvPr/>
        </p:nvSpPr>
        <p:spPr>
          <a:xfrm>
            <a:off x="4663440" y="1080135"/>
            <a:ext cx="3474720" cy="411480"/>
          </a:xfrm>
          <a:prstGeom prst="rect">
            <a:avLst/>
          </a:prstGeom>
          <a:noFill/>
          <a:ln/>
        </p:spPr>
        <p:txBody>
          <a:bodyPr wrap="square" rtlCol="0" anchor="ctr"/>
          <a:lstStyle/>
          <a:p>
            <a:pPr algn="l" indent="0" marL="0">
              <a:buNone/>
            </a:pPr>
            <a:r>
              <a:rPr lang="en-US" sz="2000" b="1" dirty="0">
                <a:solidFill>
                  <a:srgbClr val="000000"/>
                </a:solidFill>
                <a:latin typeface="Plus Jakarta Sans" pitchFamily="34" charset="0"/>
                <a:ea typeface="Plus Jakarta Sans" pitchFamily="34" charset="-122"/>
                <a:cs typeface="Plus Jakarta Sans" pitchFamily="34" charset="-120"/>
              </a:rPr>
              <a:t>The Downsides</a:t>
            </a:r>
            <a:endParaRPr lang="en-US" sz="2000" dirty="0"/>
          </a:p>
        </p:txBody>
      </p:sp>
      <p:pic>
        <p:nvPicPr>
          <p:cNvPr id="17" name="Image 7" descr="https://djgurnpwsdoqjscwqbsj.supabase.co/storage/v1/object/public/presentation-templates-data/thumbdown_red.png">    </p:cNvPr>
          <p:cNvPicPr>
            <a:picLocks noChangeAspect="1"/>
          </p:cNvPicPr>
          <p:nvPr/>
        </p:nvPicPr>
        <p:blipFill>
          <a:blip r:embed="rId9"/>
          <a:stretch>
            <a:fillRect/>
          </a:stretch>
        </p:blipFill>
        <p:spPr>
          <a:xfrm>
            <a:off x="8229600" y="1183005"/>
            <a:ext cx="274320" cy="257175"/>
          </a:xfrm>
          <a:prstGeom prst="rect">
            <a:avLst/>
          </a:prstGeom>
        </p:spPr>
      </p:pic>
      <p:pic>
        <p:nvPicPr>
          <p:cNvPr id="18" name="Image 8" descr="https://djgurnpwsdoqjscwqbsj.supabase.co/storage/v1/object/public/presentation-templates-data/section16_consbox.png">    </p:cNvPr>
          <p:cNvPicPr>
            <a:picLocks noChangeAspect="1"/>
          </p:cNvPicPr>
          <p:nvPr/>
        </p:nvPicPr>
        <p:blipFill>
          <a:blip r:embed="rId10"/>
          <a:stretch>
            <a:fillRect/>
          </a:stretch>
        </p:blipFill>
        <p:spPr>
          <a:xfrm>
            <a:off x="4663440" y="1594485"/>
            <a:ext cx="4023360" cy="771525"/>
          </a:xfrm>
          <a:prstGeom prst="rect">
            <a:avLst/>
          </a:prstGeom>
        </p:spPr>
      </p:pic>
      <p:sp>
        <p:nvSpPr>
          <p:cNvPr id="19" name="Text 8"/>
          <p:cNvSpPr/>
          <p:nvPr/>
        </p:nvSpPr>
        <p:spPr>
          <a:xfrm>
            <a:off x="5029200" y="1671638"/>
            <a:ext cx="3657600" cy="685800"/>
          </a:xfrm>
          <a:prstGeom prst="rect">
            <a:avLst/>
          </a:prstGeom>
          <a:noFill/>
          <a:ln/>
        </p:spPr>
        <p:txBody>
          <a:bodyPr wrap="square" rtlCol="0" anchor="t"/>
          <a:lstStyle/>
          <a:p>
            <a:pPr algn="l" indent="0" marL="0">
              <a:lnSpc>
                <a:spcPts val="1200"/>
              </a:lnSpc>
              <a:buNone/>
            </a:pPr>
            <a:r>
              <a:rPr lang="en-US" sz="1000" dirty="0">
                <a:solidFill>
                  <a:srgbClr val="000000"/>
                </a:solidFill>
                <a:latin typeface="Plus Jakarta Sans" pitchFamily="34" charset="0"/>
                <a:ea typeface="Plus Jakarta Sans" pitchFamily="34" charset="-122"/>
                <a:cs typeface="Plus Jakarta Sans" pitchFamily="34" charset="-120"/>
              </a:rPr>
              <a:t>Reduced individual incentives for innovation and hard work can stifle economic growth and limit the production of goods and services.</a:t>
            </a:r>
            <a:endParaRPr lang="en-US" sz="1000" dirty="0"/>
          </a:p>
        </p:txBody>
      </p:sp>
      <p:pic>
        <p:nvPicPr>
          <p:cNvPr id="20" name="Image 9" descr="https://djgurnpwsdoqjscwqbsj.supabase.co/storage/v1/object/public/presentation-templates-data/yellow%20checkmark.png">    </p:cNvPr>
          <p:cNvPicPr>
            <a:picLocks noChangeAspect="1"/>
          </p:cNvPicPr>
          <p:nvPr/>
        </p:nvPicPr>
        <p:blipFill>
          <a:blip r:embed="rId11"/>
          <a:stretch>
            <a:fillRect/>
          </a:stretch>
        </p:blipFill>
        <p:spPr>
          <a:xfrm>
            <a:off x="4754880" y="1851660"/>
            <a:ext cx="219456" cy="205740"/>
          </a:xfrm>
          <a:prstGeom prst="rect">
            <a:avLst/>
          </a:prstGeom>
        </p:spPr>
      </p:pic>
      <p:pic>
        <p:nvPicPr>
          <p:cNvPr id="21" name="Image 10" descr="https://djgurnpwsdoqjscwqbsj.supabase.co/storage/v1/object/public/presentation-templates-data/section16_consbox.png">    </p:cNvPr>
          <p:cNvPicPr>
            <a:picLocks noChangeAspect="1"/>
          </p:cNvPicPr>
          <p:nvPr/>
        </p:nvPicPr>
        <p:blipFill>
          <a:blip r:embed="rId12"/>
          <a:stretch>
            <a:fillRect/>
          </a:stretch>
        </p:blipFill>
        <p:spPr>
          <a:xfrm>
            <a:off x="4663440" y="2623185"/>
            <a:ext cx="4023360" cy="771525"/>
          </a:xfrm>
          <a:prstGeom prst="rect">
            <a:avLst/>
          </a:prstGeom>
        </p:spPr>
      </p:pic>
      <p:sp>
        <p:nvSpPr>
          <p:cNvPr id="22" name="Text 9"/>
          <p:cNvSpPr/>
          <p:nvPr/>
        </p:nvSpPr>
        <p:spPr>
          <a:xfrm>
            <a:off x="5029200" y="2700338"/>
            <a:ext cx="3657600" cy="685800"/>
          </a:xfrm>
          <a:prstGeom prst="rect">
            <a:avLst/>
          </a:prstGeom>
          <a:noFill/>
          <a:ln/>
        </p:spPr>
        <p:txBody>
          <a:bodyPr wrap="square" rtlCol="0" anchor="t"/>
          <a:lstStyle/>
          <a:p>
            <a:pPr algn="l" indent="0" marL="0">
              <a:lnSpc>
                <a:spcPts val="1200"/>
              </a:lnSpc>
              <a:buNone/>
            </a:pPr>
            <a:r>
              <a:rPr lang="en-US" sz="1000" dirty="0">
                <a:solidFill>
                  <a:srgbClr val="000000"/>
                </a:solidFill>
                <a:latin typeface="Plus Jakarta Sans" pitchFamily="34" charset="0"/>
                <a:ea typeface="Plus Jakarta Sans" pitchFamily="34" charset="-122"/>
                <a:cs typeface="Plus Jakarta Sans" pitchFamily="34" charset="-120"/>
              </a:rPr>
              <a:t>Centralized planning can lead to inefficiencies in resource allocation and decision-making, resulting in shortages and surpluses of goods.</a:t>
            </a:r>
            <a:endParaRPr lang="en-US" sz="1000" dirty="0"/>
          </a:p>
        </p:txBody>
      </p:sp>
      <p:pic>
        <p:nvPicPr>
          <p:cNvPr id="23" name="Image 11" descr="https://djgurnpwsdoqjscwqbsj.supabase.co/storage/v1/object/public/presentation-templates-data/yellow%20checkmark.png">    </p:cNvPr>
          <p:cNvPicPr>
            <a:picLocks noChangeAspect="1"/>
          </p:cNvPicPr>
          <p:nvPr/>
        </p:nvPicPr>
        <p:blipFill>
          <a:blip r:embed="rId13"/>
          <a:stretch>
            <a:fillRect/>
          </a:stretch>
        </p:blipFill>
        <p:spPr>
          <a:xfrm>
            <a:off x="4754880" y="2880360"/>
            <a:ext cx="219456" cy="205740"/>
          </a:xfrm>
          <a:prstGeom prst="rect">
            <a:avLst/>
          </a:prstGeom>
        </p:spPr>
      </p:pic>
      <p:pic>
        <p:nvPicPr>
          <p:cNvPr id="24" name="Image 12" descr="https://djgurnpwsdoqjscwqbsj.supabase.co/storage/v1/object/public/presentation-templates-data/section16_consbox.png">    </p:cNvPr>
          <p:cNvPicPr>
            <a:picLocks noChangeAspect="1"/>
          </p:cNvPicPr>
          <p:nvPr/>
        </p:nvPicPr>
        <p:blipFill>
          <a:blip r:embed="rId14"/>
          <a:stretch>
            <a:fillRect/>
          </a:stretch>
        </p:blipFill>
        <p:spPr>
          <a:xfrm>
            <a:off x="4663440" y="3651885"/>
            <a:ext cx="4023360" cy="771525"/>
          </a:xfrm>
          <a:prstGeom prst="rect">
            <a:avLst/>
          </a:prstGeom>
        </p:spPr>
      </p:pic>
      <p:sp>
        <p:nvSpPr>
          <p:cNvPr id="25" name="Text 10"/>
          <p:cNvSpPr/>
          <p:nvPr/>
        </p:nvSpPr>
        <p:spPr>
          <a:xfrm>
            <a:off x="5029200" y="3729038"/>
            <a:ext cx="3657600" cy="685800"/>
          </a:xfrm>
          <a:prstGeom prst="rect">
            <a:avLst/>
          </a:prstGeom>
          <a:noFill/>
          <a:ln/>
        </p:spPr>
        <p:txBody>
          <a:bodyPr wrap="square" rtlCol="0" anchor="t"/>
          <a:lstStyle/>
          <a:p>
            <a:pPr algn="l" indent="0" marL="0">
              <a:lnSpc>
                <a:spcPts val="1200"/>
              </a:lnSpc>
              <a:buNone/>
            </a:pPr>
            <a:r>
              <a:rPr lang="en-US" sz="1000" dirty="0">
                <a:solidFill>
                  <a:srgbClr val="000000"/>
                </a:solidFill>
                <a:latin typeface="Plus Jakarta Sans" pitchFamily="34" charset="0"/>
                <a:ea typeface="Plus Jakarta Sans" pitchFamily="34" charset="-122"/>
                <a:cs typeface="Plus Jakarta Sans" pitchFamily="34" charset="-120"/>
              </a:rPr>
              <a:t>Potential for government overreach and restrictions on individual freedoms, as the state plays a significant role in economic and social life.</a:t>
            </a:r>
            <a:endParaRPr lang="en-US" sz="1000" dirty="0"/>
          </a:p>
        </p:txBody>
      </p:sp>
      <p:pic>
        <p:nvPicPr>
          <p:cNvPr id="26" name="Image 13" descr="https://djgurnpwsdoqjscwqbsj.supabase.co/storage/v1/object/public/presentation-templates-data/yellow%20checkmark.png">    </p:cNvPr>
          <p:cNvPicPr>
            <a:picLocks noChangeAspect="1"/>
          </p:cNvPicPr>
          <p:nvPr/>
        </p:nvPicPr>
        <p:blipFill>
          <a:blip r:embed="rId15"/>
          <a:stretch>
            <a:fillRect/>
          </a:stretch>
        </p:blipFill>
        <p:spPr>
          <a:xfrm>
            <a:off x="4754880" y="3909060"/>
            <a:ext cx="219456" cy="20574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274320" y="0"/>
            <a:ext cx="8229600" cy="914400"/>
          </a:xfrm>
          <a:prstGeom prst="rect">
            <a:avLst/>
          </a:prstGeom>
          <a:noFill/>
          <a:ln/>
        </p:spPr>
        <p:txBody>
          <a:bodyPr wrap="square" rtlCol="0" anchor="ctr"/>
          <a:lstStyle/>
          <a:p>
            <a:pPr algn="l" indent="0" marL="0">
              <a:lnSpc>
                <a:spcPts val="2700"/>
              </a:lnSpc>
              <a:buNone/>
            </a:pPr>
            <a:r>
              <a:rPr lang="en-US" sz="3000" b="1" dirty="0">
                <a:solidFill>
                  <a:srgbClr val="000000"/>
                </a:solidFill>
              </a:rPr>
              <a:t>Socialism: A Balanced View</a:t>
            </a:r>
            <a:endParaRPr lang="en-US" sz="3000" dirty="0"/>
          </a:p>
        </p:txBody>
      </p:sp>
      <p:sp>
        <p:nvSpPr>
          <p:cNvPr id="3" name="Shape 1"/>
          <p:cNvSpPr/>
          <p:nvPr/>
        </p:nvSpPr>
        <p:spPr>
          <a:xfrm>
            <a:off x="274320" y="1080135"/>
            <a:ext cx="4023360" cy="411480"/>
          </a:xfrm>
          <a:prstGeom prst="roundRect">
            <a:avLst/>
          </a:prstGeom>
          <a:solidFill>
            <a:srgbClr val="F9EFDC"/>
          </a:solidFill>
          <a:ln/>
        </p:spPr>
      </p:sp>
      <p:sp>
        <p:nvSpPr>
          <p:cNvPr id="4" name="Text 2"/>
          <p:cNvSpPr/>
          <p:nvPr/>
        </p:nvSpPr>
        <p:spPr>
          <a:xfrm>
            <a:off x="274320" y="1080135"/>
            <a:ext cx="3474720" cy="411480"/>
          </a:xfrm>
          <a:prstGeom prst="rect">
            <a:avLst/>
          </a:prstGeom>
          <a:noFill/>
          <a:ln/>
        </p:spPr>
        <p:txBody>
          <a:bodyPr wrap="square" rtlCol="0" anchor="ctr"/>
          <a:lstStyle/>
          <a:p>
            <a:pPr algn="l" indent="0" marL="0">
              <a:buNone/>
            </a:pPr>
            <a:r>
              <a:rPr lang="en-US" sz="2000" b="1" dirty="0">
                <a:solidFill>
                  <a:srgbClr val="000000"/>
                </a:solidFill>
                <a:latin typeface="Plus Jakarta Sans" pitchFamily="34" charset="0"/>
                <a:ea typeface="Plus Jakarta Sans" pitchFamily="34" charset="-122"/>
                <a:cs typeface="Plus Jakarta Sans" pitchFamily="34" charset="-120"/>
              </a:rPr>
              <a:t>The Upsides</a:t>
            </a:r>
            <a:endParaRPr lang="en-US" sz="2000" dirty="0"/>
          </a:p>
        </p:txBody>
      </p:sp>
      <p:pic>
        <p:nvPicPr>
          <p:cNvPr id="5" name="Image 0" descr="https://djgurnpwsdoqjscwqbsj.supabase.co/storage/v1/object/public/presentation-templates-data/ThumbsUp_green.png">    </p:cNvPr>
          <p:cNvPicPr>
            <a:picLocks noChangeAspect="1"/>
          </p:cNvPicPr>
          <p:nvPr/>
        </p:nvPicPr>
        <p:blipFill>
          <a:blip r:embed="rId2"/>
          <a:stretch>
            <a:fillRect/>
          </a:stretch>
        </p:blipFill>
        <p:spPr>
          <a:xfrm>
            <a:off x="3840480" y="1131570"/>
            <a:ext cx="320040" cy="334328"/>
          </a:xfrm>
          <a:prstGeom prst="rect">
            <a:avLst/>
          </a:prstGeom>
        </p:spPr>
      </p:pic>
      <p:pic>
        <p:nvPicPr>
          <p:cNvPr id="6" name="Image 1" descr="https://djgurnpwsdoqjscwqbsj.supabase.co/storage/v1/object/public/presentation-templates-data/section16_pros.png">    </p:cNvPr>
          <p:cNvPicPr>
            <a:picLocks noChangeAspect="1"/>
          </p:cNvPicPr>
          <p:nvPr/>
        </p:nvPicPr>
        <p:blipFill>
          <a:blip r:embed="rId3"/>
          <a:stretch>
            <a:fillRect/>
          </a:stretch>
        </p:blipFill>
        <p:spPr>
          <a:xfrm>
            <a:off x="274320" y="1594485"/>
            <a:ext cx="4023360" cy="771525"/>
          </a:xfrm>
          <a:prstGeom prst="rect">
            <a:avLst/>
          </a:prstGeom>
        </p:spPr>
      </p:pic>
      <p:sp>
        <p:nvSpPr>
          <p:cNvPr id="7" name="Text 3"/>
          <p:cNvSpPr/>
          <p:nvPr/>
        </p:nvSpPr>
        <p:spPr>
          <a:xfrm>
            <a:off x="640080" y="1671638"/>
            <a:ext cx="3657600" cy="685800"/>
          </a:xfrm>
          <a:prstGeom prst="rect">
            <a:avLst/>
          </a:prstGeom>
          <a:noFill/>
          <a:ln/>
        </p:spPr>
        <p:txBody>
          <a:bodyPr wrap="square" rtlCol="0" anchor="t"/>
          <a:lstStyle/>
          <a:p>
            <a:pPr algn="l" indent="0" marL="0">
              <a:lnSpc>
                <a:spcPts val="1200"/>
              </a:lnSpc>
              <a:buNone/>
            </a:pPr>
            <a:r>
              <a:rPr lang="en-US" sz="1000" dirty="0">
                <a:solidFill>
                  <a:srgbClr val="000000"/>
                </a:solidFill>
                <a:latin typeface="Plus Jakarta Sans" pitchFamily="34" charset="0"/>
                <a:ea typeface="Plus Jakarta Sans" pitchFamily="34" charset="-122"/>
                <a:cs typeface="Plus Jakarta Sans" pitchFamily="34" charset="-120"/>
              </a:rPr>
              <a:t>Focus on social welfare often leads to stronger community bonds and greater emphasis on collective responsibility for the well-being of all citizens.</a:t>
            </a:r>
            <a:endParaRPr lang="en-US" sz="1000" dirty="0"/>
          </a:p>
        </p:txBody>
      </p:sp>
      <p:pic>
        <p:nvPicPr>
          <p:cNvPr id="8" name="Image 2" descr="https://djgurnpwsdoqjscwqbsj.supabase.co/storage/v1/object/public/presentation-templates-data/Checkmark.png">    </p:cNvPr>
          <p:cNvPicPr>
            <a:picLocks noChangeAspect="1"/>
          </p:cNvPicPr>
          <p:nvPr/>
        </p:nvPicPr>
        <p:blipFill>
          <a:blip r:embed="rId4"/>
          <a:stretch>
            <a:fillRect/>
          </a:stretch>
        </p:blipFill>
        <p:spPr>
          <a:xfrm>
            <a:off x="365760" y="1851660"/>
            <a:ext cx="219456" cy="205740"/>
          </a:xfrm>
          <a:prstGeom prst="rect">
            <a:avLst/>
          </a:prstGeom>
        </p:spPr>
      </p:pic>
      <p:sp>
        <p:nvSpPr>
          <p:cNvPr id="9" name="Shape 4"/>
          <p:cNvSpPr/>
          <p:nvPr/>
        </p:nvSpPr>
        <p:spPr>
          <a:xfrm>
            <a:off x="4663440" y="1080135"/>
            <a:ext cx="4023360" cy="411480"/>
          </a:xfrm>
          <a:prstGeom prst="roundRect">
            <a:avLst/>
          </a:prstGeom>
          <a:solidFill>
            <a:srgbClr val="F9EFDC"/>
          </a:solidFill>
          <a:ln/>
        </p:spPr>
      </p:sp>
      <p:sp>
        <p:nvSpPr>
          <p:cNvPr id="10" name="Text 5"/>
          <p:cNvSpPr/>
          <p:nvPr/>
        </p:nvSpPr>
        <p:spPr>
          <a:xfrm>
            <a:off x="4663440" y="1080135"/>
            <a:ext cx="3474720" cy="411480"/>
          </a:xfrm>
          <a:prstGeom prst="rect">
            <a:avLst/>
          </a:prstGeom>
          <a:noFill/>
          <a:ln/>
        </p:spPr>
        <p:txBody>
          <a:bodyPr wrap="square" rtlCol="0" anchor="ctr"/>
          <a:lstStyle/>
          <a:p>
            <a:pPr algn="l" indent="0" marL="0">
              <a:buNone/>
            </a:pPr>
            <a:r>
              <a:rPr lang="en-US" sz="2000" b="1" dirty="0">
                <a:solidFill>
                  <a:srgbClr val="000000"/>
                </a:solidFill>
                <a:latin typeface="Plus Jakarta Sans" pitchFamily="34" charset="0"/>
                <a:ea typeface="Plus Jakarta Sans" pitchFamily="34" charset="-122"/>
                <a:cs typeface="Plus Jakarta Sans" pitchFamily="34" charset="-120"/>
              </a:rPr>
              <a:t>The Downsides</a:t>
            </a:r>
            <a:endParaRPr lang="en-US" sz="2000" dirty="0"/>
          </a:p>
        </p:txBody>
      </p:sp>
      <p:pic>
        <p:nvPicPr>
          <p:cNvPr id="11" name="Image 3" descr="https://djgurnpwsdoqjscwqbsj.supabase.co/storage/v1/object/public/presentation-templates-data/thumbdown_red.png">    </p:cNvPr>
          <p:cNvPicPr>
            <a:picLocks noChangeAspect="1"/>
          </p:cNvPicPr>
          <p:nvPr/>
        </p:nvPicPr>
        <p:blipFill>
          <a:blip r:embed="rId5"/>
          <a:stretch>
            <a:fillRect/>
          </a:stretch>
        </p:blipFill>
        <p:spPr>
          <a:xfrm>
            <a:off x="8229600" y="1183005"/>
            <a:ext cx="274320" cy="257175"/>
          </a:xfrm>
          <a:prstGeom prst="rect">
            <a:avLst/>
          </a:prstGeom>
        </p:spPr>
      </p:pic>
      <p:pic>
        <p:nvPicPr>
          <p:cNvPr id="12" name="Image 4" descr="https://djgurnpwsdoqjscwqbsj.supabase.co/storage/v1/object/public/presentation-templates-data/section16_consbox.png">    </p:cNvPr>
          <p:cNvPicPr>
            <a:picLocks noChangeAspect="1"/>
          </p:cNvPicPr>
          <p:nvPr/>
        </p:nvPicPr>
        <p:blipFill>
          <a:blip r:embed="rId6"/>
          <a:stretch>
            <a:fillRect/>
          </a:stretch>
        </p:blipFill>
        <p:spPr>
          <a:xfrm>
            <a:off x="4663440" y="1594485"/>
            <a:ext cx="4023360" cy="771525"/>
          </a:xfrm>
          <a:prstGeom prst="rect">
            <a:avLst/>
          </a:prstGeom>
        </p:spPr>
      </p:pic>
      <p:sp>
        <p:nvSpPr>
          <p:cNvPr id="13" name="Text 6"/>
          <p:cNvSpPr/>
          <p:nvPr/>
        </p:nvSpPr>
        <p:spPr>
          <a:xfrm>
            <a:off x="5029200" y="1671638"/>
            <a:ext cx="3657600" cy="685800"/>
          </a:xfrm>
          <a:prstGeom prst="rect">
            <a:avLst/>
          </a:prstGeom>
          <a:noFill/>
          <a:ln/>
        </p:spPr>
        <p:txBody>
          <a:bodyPr wrap="square" rtlCol="0" anchor="t"/>
          <a:lstStyle/>
          <a:p>
            <a:pPr algn="l" indent="0" marL="0">
              <a:lnSpc>
                <a:spcPts val="1200"/>
              </a:lnSpc>
              <a:buNone/>
            </a:pPr>
            <a:r>
              <a:rPr lang="en-US" sz="1000" dirty="0">
                <a:solidFill>
                  <a:srgbClr val="000000"/>
                </a:solidFill>
                <a:latin typeface="Plus Jakarta Sans" pitchFamily="34" charset="0"/>
                <a:ea typeface="Plus Jakarta Sans" pitchFamily="34" charset="-122"/>
                <a:cs typeface="Plus Jakarta Sans" pitchFamily="34" charset="-120"/>
              </a:rPr>
              <a:t>Lack of competition can lead to lower quality goods and services as businesses have less motivation to innovate and improve their offerings.</a:t>
            </a:r>
            <a:endParaRPr lang="en-US" sz="1000" dirty="0"/>
          </a:p>
        </p:txBody>
      </p:sp>
      <p:pic>
        <p:nvPicPr>
          <p:cNvPr id="14" name="Image 5" descr="https://djgurnpwsdoqjscwqbsj.supabase.co/storage/v1/object/public/presentation-templates-data/yellow%20checkmark.png">    </p:cNvPr>
          <p:cNvPicPr>
            <a:picLocks noChangeAspect="1"/>
          </p:cNvPicPr>
          <p:nvPr/>
        </p:nvPicPr>
        <p:blipFill>
          <a:blip r:embed="rId7"/>
          <a:stretch>
            <a:fillRect/>
          </a:stretch>
        </p:blipFill>
        <p:spPr>
          <a:xfrm>
            <a:off x="4754880" y="1851660"/>
            <a:ext cx="219456" cy="20574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274320" y="514350"/>
            <a:ext cx="8229600" cy="457200"/>
          </a:xfrm>
          <a:prstGeom prst="rect">
            <a:avLst/>
          </a:prstGeom>
          <a:noFill/>
          <a:ln/>
        </p:spPr>
        <p:txBody>
          <a:bodyPr wrap="square" rtlCol="0" anchor="b"/>
          <a:lstStyle/>
          <a:p>
            <a:pPr indent="0" marL="0">
              <a:buNone/>
            </a:pPr>
            <a:r>
              <a:rPr lang="en-US" sz="3000" b="1" dirty="0">
                <a:solidFill>
                  <a:srgbClr val="000000"/>
                </a:solidFill>
                <a:latin typeface="Plus Jakarta Sans" pitchFamily="34" charset="0"/>
                <a:ea typeface="Plus Jakarta Sans" pitchFamily="34" charset="-122"/>
                <a:cs typeface="Plus Jakarta Sans" pitchFamily="34" charset="-120"/>
              </a:rPr>
              <a:t>Mixed Economy: Best of Both?</a:t>
            </a:r>
            <a:endParaRPr lang="en-US" sz="3000" dirty="0"/>
          </a:p>
        </p:txBody>
      </p:sp>
      <p:sp>
        <p:nvSpPr>
          <p:cNvPr id="3" name="Shape 1"/>
          <p:cNvSpPr/>
          <p:nvPr/>
        </p:nvSpPr>
        <p:spPr>
          <a:xfrm>
            <a:off x="548640" y="1285875"/>
            <a:ext cx="45720" cy="3857625"/>
          </a:xfrm>
          <a:prstGeom prst="rect">
            <a:avLst/>
          </a:prstGeom>
          <a:solidFill>
            <a:srgbClr val="000000"/>
          </a:solidFill>
          <a:ln/>
        </p:spPr>
      </p:sp>
      <p:sp>
        <p:nvSpPr>
          <p:cNvPr id="4" name="Shape 2"/>
          <p:cNvSpPr/>
          <p:nvPr/>
        </p:nvSpPr>
        <p:spPr>
          <a:xfrm>
            <a:off x="530352" y="1285875"/>
            <a:ext cx="82296" cy="82296"/>
          </a:xfrm>
          <a:prstGeom prst="ellipse">
            <a:avLst/>
          </a:prstGeom>
          <a:solidFill>
            <a:srgbClr val="FFFFFF"/>
          </a:solidFill>
          <a:ln w="12700">
            <a:solidFill>
              <a:srgbClr val="000000"/>
            </a:solidFill>
            <a:prstDash val="solid"/>
          </a:ln>
        </p:spPr>
      </p:sp>
      <p:pic>
        <p:nvPicPr>
          <p:cNvPr id="5" name="Image 0" descr="https://djgurnpwsdoqjscwqbsj.supabase.co/storage/v1/object/public/presentation-templates-data/section16_arrowbox.png">    </p:cNvPr>
          <p:cNvPicPr>
            <a:picLocks noChangeAspect="1"/>
          </p:cNvPicPr>
          <p:nvPr/>
        </p:nvPicPr>
        <p:blipFill>
          <a:blip r:embed="rId2"/>
          <a:stretch>
            <a:fillRect/>
          </a:stretch>
        </p:blipFill>
        <p:spPr>
          <a:xfrm>
            <a:off x="731520" y="1414463"/>
            <a:ext cx="1463040" cy="438912"/>
          </a:xfrm>
          <a:prstGeom prst="rect">
            <a:avLst/>
          </a:prstGeom>
        </p:spPr>
      </p:pic>
      <p:sp>
        <p:nvSpPr>
          <p:cNvPr id="6" name="Text 3"/>
          <p:cNvSpPr/>
          <p:nvPr/>
        </p:nvSpPr>
        <p:spPr>
          <a:xfrm>
            <a:off x="822960" y="1414463"/>
            <a:ext cx="1463040" cy="438912"/>
          </a:xfrm>
          <a:prstGeom prst="rect">
            <a:avLst/>
          </a:prstGeom>
          <a:noFill/>
          <a:ln/>
        </p:spPr>
        <p:txBody>
          <a:bodyPr wrap="square" rtlCol="0" anchor="ctr"/>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1949</a:t>
            </a:r>
            <a:endParaRPr lang="en-US" sz="1500" dirty="0"/>
          </a:p>
        </p:txBody>
      </p:sp>
      <p:sp>
        <p:nvSpPr>
          <p:cNvPr id="7" name="Text 4"/>
          <p:cNvSpPr/>
          <p:nvPr/>
        </p:nvSpPr>
        <p:spPr>
          <a:xfrm>
            <a:off x="2286000" y="1347597"/>
            <a:ext cx="1828800" cy="365760"/>
          </a:xfrm>
          <a:prstGeom prst="rect">
            <a:avLst/>
          </a:prstGeom>
          <a:noFill/>
          <a:ln/>
        </p:spPr>
        <p:txBody>
          <a:bodyPr wrap="square" rtlCol="0" anchor="t"/>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German Model Emerges</a:t>
            </a:r>
            <a:endParaRPr lang="en-US" sz="1500" dirty="0"/>
          </a:p>
        </p:txBody>
      </p:sp>
      <p:sp>
        <p:nvSpPr>
          <p:cNvPr id="8" name="Text 5"/>
          <p:cNvSpPr/>
          <p:nvPr/>
        </p:nvSpPr>
        <p:spPr>
          <a:xfrm>
            <a:off x="4114800" y="1347597"/>
            <a:ext cx="4846320" cy="457200"/>
          </a:xfrm>
          <a:prstGeom prst="rect">
            <a:avLst/>
          </a:prstGeom>
          <a:noFill/>
          <a:ln/>
        </p:spPr>
        <p:txBody>
          <a:bodyPr wrap="square" rtlCol="0" anchor="t"/>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Post-World War II Germany adopted a social market economy, blending free markets with social safety nets. This 'Ordoliberalism' aimed for competition within a framework of strong social protections and government oversight, creating a stable and prosperous system.</a:t>
            </a:r>
            <a:endParaRPr lang="en-US" sz="1000" dirty="0"/>
          </a:p>
        </p:txBody>
      </p:sp>
      <p:sp>
        <p:nvSpPr>
          <p:cNvPr id="9" name="Shape 6"/>
          <p:cNvSpPr/>
          <p:nvPr/>
        </p:nvSpPr>
        <p:spPr>
          <a:xfrm>
            <a:off x="530352" y="2160270"/>
            <a:ext cx="82296" cy="82296"/>
          </a:xfrm>
          <a:prstGeom prst="ellipse">
            <a:avLst/>
          </a:prstGeom>
          <a:solidFill>
            <a:srgbClr val="FFFFFF"/>
          </a:solidFill>
          <a:ln w="12700">
            <a:solidFill>
              <a:srgbClr val="000000"/>
            </a:solidFill>
            <a:prstDash val="solid"/>
          </a:ln>
        </p:spPr>
      </p:sp>
      <p:pic>
        <p:nvPicPr>
          <p:cNvPr id="10" name="Image 1" descr="https://djgurnpwsdoqjscwqbsj.supabase.co/storage/v1/object/public/presentation-templates-data/section16_arrowbox.png">    </p:cNvPr>
          <p:cNvPicPr>
            <a:picLocks noChangeAspect="1"/>
          </p:cNvPicPr>
          <p:nvPr/>
        </p:nvPicPr>
        <p:blipFill>
          <a:blip r:embed="rId3"/>
          <a:stretch>
            <a:fillRect/>
          </a:stretch>
        </p:blipFill>
        <p:spPr>
          <a:xfrm>
            <a:off x="731520" y="2288858"/>
            <a:ext cx="1463040" cy="438912"/>
          </a:xfrm>
          <a:prstGeom prst="rect">
            <a:avLst/>
          </a:prstGeom>
        </p:spPr>
      </p:pic>
      <p:sp>
        <p:nvSpPr>
          <p:cNvPr id="11" name="Text 7"/>
          <p:cNvSpPr/>
          <p:nvPr/>
        </p:nvSpPr>
        <p:spPr>
          <a:xfrm>
            <a:off x="822960" y="2288858"/>
            <a:ext cx="1463040" cy="438912"/>
          </a:xfrm>
          <a:prstGeom prst="rect">
            <a:avLst/>
          </a:prstGeom>
          <a:noFill/>
          <a:ln/>
        </p:spPr>
        <p:txBody>
          <a:bodyPr wrap="square" rtlCol="0" anchor="ctr"/>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1970s</a:t>
            </a:r>
            <a:endParaRPr lang="en-US" sz="1500" dirty="0"/>
          </a:p>
        </p:txBody>
      </p:sp>
      <p:sp>
        <p:nvSpPr>
          <p:cNvPr id="12" name="Text 8"/>
          <p:cNvSpPr/>
          <p:nvPr/>
        </p:nvSpPr>
        <p:spPr>
          <a:xfrm>
            <a:off x="2286000" y="2221992"/>
            <a:ext cx="1828800" cy="365760"/>
          </a:xfrm>
          <a:prstGeom prst="rect">
            <a:avLst/>
          </a:prstGeom>
          <a:noFill/>
          <a:ln/>
        </p:spPr>
        <p:txBody>
          <a:bodyPr wrap="square" rtlCol="0" anchor="t"/>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Sweden's Welfare State</a:t>
            </a:r>
            <a:endParaRPr lang="en-US" sz="1500" dirty="0"/>
          </a:p>
        </p:txBody>
      </p:sp>
      <p:sp>
        <p:nvSpPr>
          <p:cNvPr id="13" name="Text 9"/>
          <p:cNvSpPr/>
          <p:nvPr/>
        </p:nvSpPr>
        <p:spPr>
          <a:xfrm>
            <a:off x="4114800" y="2221992"/>
            <a:ext cx="4846320" cy="457200"/>
          </a:xfrm>
          <a:prstGeom prst="rect">
            <a:avLst/>
          </a:prstGeom>
          <a:noFill/>
          <a:ln/>
        </p:spPr>
        <p:txBody>
          <a:bodyPr wrap="square" rtlCol="0" anchor="t"/>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Sweden developed a comprehensive welfare state with high taxes funding universal healthcare, education, and social security. This model emphasized income equality and social well-being but faced challenges related to economic competitiveness and government spending as the global economy shifted.</a:t>
            </a:r>
            <a:endParaRPr lang="en-US" sz="1000" dirty="0"/>
          </a:p>
        </p:txBody>
      </p:sp>
      <p:sp>
        <p:nvSpPr>
          <p:cNvPr id="14" name="Shape 10"/>
          <p:cNvSpPr/>
          <p:nvPr/>
        </p:nvSpPr>
        <p:spPr>
          <a:xfrm>
            <a:off x="530352" y="3034665"/>
            <a:ext cx="82296" cy="82296"/>
          </a:xfrm>
          <a:prstGeom prst="ellipse">
            <a:avLst/>
          </a:prstGeom>
          <a:solidFill>
            <a:srgbClr val="FFFFFF"/>
          </a:solidFill>
          <a:ln w="12700">
            <a:solidFill>
              <a:srgbClr val="000000"/>
            </a:solidFill>
            <a:prstDash val="solid"/>
          </a:ln>
        </p:spPr>
      </p:sp>
      <p:pic>
        <p:nvPicPr>
          <p:cNvPr id="15" name="Image 2" descr="https://djgurnpwsdoqjscwqbsj.supabase.co/storage/v1/object/public/presentation-templates-data/section16_arrowbox.png">    </p:cNvPr>
          <p:cNvPicPr>
            <a:picLocks noChangeAspect="1"/>
          </p:cNvPicPr>
          <p:nvPr/>
        </p:nvPicPr>
        <p:blipFill>
          <a:blip r:embed="rId4"/>
          <a:stretch>
            <a:fillRect/>
          </a:stretch>
        </p:blipFill>
        <p:spPr>
          <a:xfrm>
            <a:off x="731520" y="3163253"/>
            <a:ext cx="1463040" cy="438912"/>
          </a:xfrm>
          <a:prstGeom prst="rect">
            <a:avLst/>
          </a:prstGeom>
        </p:spPr>
      </p:pic>
      <p:sp>
        <p:nvSpPr>
          <p:cNvPr id="16" name="Text 11"/>
          <p:cNvSpPr/>
          <p:nvPr/>
        </p:nvSpPr>
        <p:spPr>
          <a:xfrm>
            <a:off x="822960" y="3163253"/>
            <a:ext cx="1463040" cy="438912"/>
          </a:xfrm>
          <a:prstGeom prst="rect">
            <a:avLst/>
          </a:prstGeom>
          <a:noFill/>
          <a:ln/>
        </p:spPr>
        <p:txBody>
          <a:bodyPr wrap="square" rtlCol="0" anchor="ctr"/>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1980s</a:t>
            </a:r>
            <a:endParaRPr lang="en-US" sz="1500" dirty="0"/>
          </a:p>
        </p:txBody>
      </p:sp>
      <p:sp>
        <p:nvSpPr>
          <p:cNvPr id="17" name="Text 12"/>
          <p:cNvSpPr/>
          <p:nvPr/>
        </p:nvSpPr>
        <p:spPr>
          <a:xfrm>
            <a:off x="2286000" y="3096387"/>
            <a:ext cx="1828800" cy="365760"/>
          </a:xfrm>
          <a:prstGeom prst="rect">
            <a:avLst/>
          </a:prstGeom>
          <a:noFill/>
          <a:ln/>
        </p:spPr>
        <p:txBody>
          <a:bodyPr wrap="square" rtlCol="0" anchor="t"/>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China's Reforms Begin</a:t>
            </a:r>
            <a:endParaRPr lang="en-US" sz="1500" dirty="0"/>
          </a:p>
        </p:txBody>
      </p:sp>
      <p:sp>
        <p:nvSpPr>
          <p:cNvPr id="18" name="Text 13"/>
          <p:cNvSpPr/>
          <p:nvPr/>
        </p:nvSpPr>
        <p:spPr>
          <a:xfrm>
            <a:off x="4114800" y="3096387"/>
            <a:ext cx="4846320" cy="457200"/>
          </a:xfrm>
          <a:prstGeom prst="rect">
            <a:avLst/>
          </a:prstGeom>
          <a:noFill/>
          <a:ln/>
        </p:spPr>
        <p:txBody>
          <a:bodyPr wrap="square" rtlCol="0" anchor="t"/>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China initiated economic reforms, introducing market mechanisms while maintaining state control. This involved opening up to foreign investment, creating special economic zones, and allowing private enterprise to flourish alongside state-owned enterprises, leading to rapid economic growth.</a:t>
            </a:r>
            <a:endParaRPr lang="en-US" sz="1000" dirty="0"/>
          </a:p>
        </p:txBody>
      </p:sp>
      <p:sp>
        <p:nvSpPr>
          <p:cNvPr id="19" name="Shape 14"/>
          <p:cNvSpPr/>
          <p:nvPr/>
        </p:nvSpPr>
        <p:spPr>
          <a:xfrm>
            <a:off x="530352" y="3909060"/>
            <a:ext cx="82296" cy="82296"/>
          </a:xfrm>
          <a:prstGeom prst="ellipse">
            <a:avLst/>
          </a:prstGeom>
          <a:solidFill>
            <a:srgbClr val="FFFFFF"/>
          </a:solidFill>
          <a:ln w="12700">
            <a:solidFill>
              <a:srgbClr val="000000"/>
            </a:solidFill>
            <a:prstDash val="solid"/>
          </a:ln>
        </p:spPr>
      </p:sp>
      <p:pic>
        <p:nvPicPr>
          <p:cNvPr id="20" name="Image 3" descr="https://djgurnpwsdoqjscwqbsj.supabase.co/storage/v1/object/public/presentation-templates-data/section16_arrowbox.png">    </p:cNvPr>
          <p:cNvPicPr>
            <a:picLocks noChangeAspect="1"/>
          </p:cNvPicPr>
          <p:nvPr/>
        </p:nvPicPr>
        <p:blipFill>
          <a:blip r:embed="rId5"/>
          <a:stretch>
            <a:fillRect/>
          </a:stretch>
        </p:blipFill>
        <p:spPr>
          <a:xfrm>
            <a:off x="731520" y="4037648"/>
            <a:ext cx="1463040" cy="438912"/>
          </a:xfrm>
          <a:prstGeom prst="rect">
            <a:avLst/>
          </a:prstGeom>
        </p:spPr>
      </p:pic>
      <p:sp>
        <p:nvSpPr>
          <p:cNvPr id="21" name="Text 15"/>
          <p:cNvSpPr/>
          <p:nvPr/>
        </p:nvSpPr>
        <p:spPr>
          <a:xfrm>
            <a:off x="822960" y="4037648"/>
            <a:ext cx="1463040" cy="438912"/>
          </a:xfrm>
          <a:prstGeom prst="rect">
            <a:avLst/>
          </a:prstGeom>
          <a:noFill/>
          <a:ln/>
        </p:spPr>
        <p:txBody>
          <a:bodyPr wrap="square" rtlCol="0" anchor="ctr"/>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2008</a:t>
            </a:r>
            <a:endParaRPr lang="en-US" sz="1500" dirty="0"/>
          </a:p>
        </p:txBody>
      </p:sp>
      <p:sp>
        <p:nvSpPr>
          <p:cNvPr id="22" name="Text 16"/>
          <p:cNvSpPr/>
          <p:nvPr/>
        </p:nvSpPr>
        <p:spPr>
          <a:xfrm>
            <a:off x="2286000" y="3970782"/>
            <a:ext cx="1828800" cy="365760"/>
          </a:xfrm>
          <a:prstGeom prst="rect">
            <a:avLst/>
          </a:prstGeom>
          <a:noFill/>
          <a:ln/>
        </p:spPr>
        <p:txBody>
          <a:bodyPr wrap="square" rtlCol="0" anchor="t"/>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Financial Crisis Impact</a:t>
            </a:r>
            <a:endParaRPr lang="en-US" sz="1500" dirty="0"/>
          </a:p>
        </p:txBody>
      </p:sp>
      <p:sp>
        <p:nvSpPr>
          <p:cNvPr id="23" name="Text 17"/>
          <p:cNvSpPr/>
          <p:nvPr/>
        </p:nvSpPr>
        <p:spPr>
          <a:xfrm>
            <a:off x="4114800" y="3970782"/>
            <a:ext cx="4846320" cy="457200"/>
          </a:xfrm>
          <a:prstGeom prst="rect">
            <a:avLst/>
          </a:prstGeom>
          <a:noFill/>
          <a:ln/>
        </p:spPr>
        <p:txBody>
          <a:bodyPr wrap="square" rtlCol="0" anchor="t"/>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The global financial crisis highlighted the need for government intervention in mixed economies. Governments worldwide implemented bailout packages, stimulus measures, and stricter financial regulations to stabilize markets and prevent economic collapse, demonstrating the ongoing role of the state.</a:t>
            </a:r>
            <a:endParaRPr lang="en-US" sz="1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274320" y="514350"/>
            <a:ext cx="8229600" cy="457200"/>
          </a:xfrm>
          <a:prstGeom prst="rect">
            <a:avLst/>
          </a:prstGeom>
          <a:noFill/>
          <a:ln/>
        </p:spPr>
        <p:txBody>
          <a:bodyPr wrap="square" rtlCol="0" anchor="b"/>
          <a:lstStyle/>
          <a:p>
            <a:pPr indent="0" marL="0">
              <a:buNone/>
            </a:pPr>
            <a:r>
              <a:rPr lang="en-US" sz="3000" b="1" dirty="0">
                <a:solidFill>
                  <a:srgbClr val="000000"/>
                </a:solidFill>
                <a:latin typeface="Plus Jakarta Sans" pitchFamily="34" charset="0"/>
                <a:ea typeface="Plus Jakarta Sans" pitchFamily="34" charset="-122"/>
                <a:cs typeface="Plus Jakarta Sans" pitchFamily="34" charset="-120"/>
              </a:rPr>
              <a:t>Mixed Economy: Best of Both?</a:t>
            </a:r>
            <a:endParaRPr lang="en-US" sz="3000" dirty="0"/>
          </a:p>
        </p:txBody>
      </p:sp>
      <p:sp>
        <p:nvSpPr>
          <p:cNvPr id="3" name="Shape 1"/>
          <p:cNvSpPr/>
          <p:nvPr/>
        </p:nvSpPr>
        <p:spPr>
          <a:xfrm>
            <a:off x="548640" y="1285875"/>
            <a:ext cx="45720" cy="3857625"/>
          </a:xfrm>
          <a:prstGeom prst="rect">
            <a:avLst/>
          </a:prstGeom>
          <a:solidFill>
            <a:srgbClr val="000000"/>
          </a:solidFill>
          <a:ln/>
        </p:spPr>
      </p:sp>
      <p:sp>
        <p:nvSpPr>
          <p:cNvPr id="4" name="Shape 2"/>
          <p:cNvSpPr/>
          <p:nvPr/>
        </p:nvSpPr>
        <p:spPr>
          <a:xfrm>
            <a:off x="530352" y="1285875"/>
            <a:ext cx="82296" cy="82296"/>
          </a:xfrm>
          <a:prstGeom prst="ellipse">
            <a:avLst/>
          </a:prstGeom>
          <a:solidFill>
            <a:srgbClr val="FFFFFF"/>
          </a:solidFill>
          <a:ln w="12700">
            <a:solidFill>
              <a:srgbClr val="000000"/>
            </a:solidFill>
            <a:prstDash val="solid"/>
          </a:ln>
        </p:spPr>
      </p:sp>
      <p:pic>
        <p:nvPicPr>
          <p:cNvPr id="5" name="Image 0" descr="https://djgurnpwsdoqjscwqbsj.supabase.co/storage/v1/object/public/presentation-templates-data/section16_arrowbox.png">    </p:cNvPr>
          <p:cNvPicPr>
            <a:picLocks noChangeAspect="1"/>
          </p:cNvPicPr>
          <p:nvPr/>
        </p:nvPicPr>
        <p:blipFill>
          <a:blip r:embed="rId2"/>
          <a:stretch>
            <a:fillRect/>
          </a:stretch>
        </p:blipFill>
        <p:spPr>
          <a:xfrm>
            <a:off x="731520" y="1414463"/>
            <a:ext cx="1463040" cy="438912"/>
          </a:xfrm>
          <a:prstGeom prst="rect">
            <a:avLst/>
          </a:prstGeom>
        </p:spPr>
      </p:pic>
      <p:sp>
        <p:nvSpPr>
          <p:cNvPr id="6" name="Text 3"/>
          <p:cNvSpPr/>
          <p:nvPr/>
        </p:nvSpPr>
        <p:spPr>
          <a:xfrm>
            <a:off x="822960" y="1414463"/>
            <a:ext cx="1463040" cy="438912"/>
          </a:xfrm>
          <a:prstGeom prst="rect">
            <a:avLst/>
          </a:prstGeom>
          <a:noFill/>
          <a:ln/>
        </p:spPr>
        <p:txBody>
          <a:bodyPr wrap="square" rtlCol="0" anchor="ctr"/>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2020</a:t>
            </a:r>
            <a:endParaRPr lang="en-US" sz="1500" dirty="0"/>
          </a:p>
        </p:txBody>
      </p:sp>
      <p:sp>
        <p:nvSpPr>
          <p:cNvPr id="7" name="Text 4"/>
          <p:cNvSpPr/>
          <p:nvPr/>
        </p:nvSpPr>
        <p:spPr>
          <a:xfrm>
            <a:off x="2286000" y="1347597"/>
            <a:ext cx="1828800" cy="365760"/>
          </a:xfrm>
          <a:prstGeom prst="rect">
            <a:avLst/>
          </a:prstGeom>
          <a:noFill/>
          <a:ln/>
        </p:spPr>
        <p:txBody>
          <a:bodyPr wrap="square" rtlCol="0" anchor="t"/>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Pandemic Response</a:t>
            </a:r>
            <a:endParaRPr lang="en-US" sz="1500" dirty="0"/>
          </a:p>
        </p:txBody>
      </p:sp>
      <p:sp>
        <p:nvSpPr>
          <p:cNvPr id="8" name="Text 5"/>
          <p:cNvSpPr/>
          <p:nvPr/>
        </p:nvSpPr>
        <p:spPr>
          <a:xfrm>
            <a:off x="4114800" y="1347597"/>
            <a:ext cx="4846320" cy="457200"/>
          </a:xfrm>
          <a:prstGeom prst="rect">
            <a:avLst/>
          </a:prstGeom>
          <a:noFill/>
          <a:ln/>
        </p:spPr>
        <p:txBody>
          <a:bodyPr wrap="square" rtlCol="0" anchor="t"/>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The COVID-19 pandemic saw unprecedented government intervention in mixed economies, including massive fiscal stimulus, unemployment benefits, and healthcare spending. This underscored the crucial role of the state in providing social safety nets and managing crises in the 21st century.</a:t>
            </a:r>
            <a:endParaRPr lang="en-US" sz="1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274320" y="0"/>
            <a:ext cx="8229600" cy="914400"/>
          </a:xfrm>
          <a:prstGeom prst="rect">
            <a:avLst/>
          </a:prstGeom>
          <a:noFill/>
          <a:ln/>
        </p:spPr>
        <p:txBody>
          <a:bodyPr wrap="square" rtlCol="0" anchor="ctr"/>
          <a:lstStyle/>
          <a:p>
            <a:pPr algn="l" indent="0" marL="0">
              <a:lnSpc>
                <a:spcPts val="2700"/>
              </a:lnSpc>
              <a:buNone/>
            </a:pPr>
            <a:r>
              <a:rPr lang="en-US" sz="3000" b="1" dirty="0">
                <a:solidFill>
                  <a:srgbClr val="000000"/>
                </a:solidFill>
              </a:rPr>
              <a:t>Mixed Economy: Best of Both Worlds?</a:t>
            </a:r>
            <a:endParaRPr lang="en-US" sz="3000" dirty="0"/>
          </a:p>
        </p:txBody>
      </p:sp>
      <p:sp>
        <p:nvSpPr>
          <p:cNvPr id="3" name="Shape 1"/>
          <p:cNvSpPr/>
          <p:nvPr/>
        </p:nvSpPr>
        <p:spPr>
          <a:xfrm>
            <a:off x="274320" y="1080135"/>
            <a:ext cx="4023360" cy="411480"/>
          </a:xfrm>
          <a:prstGeom prst="roundRect">
            <a:avLst/>
          </a:prstGeom>
          <a:solidFill>
            <a:srgbClr val="F9EFDC"/>
          </a:solidFill>
          <a:ln/>
        </p:spPr>
      </p:sp>
      <p:sp>
        <p:nvSpPr>
          <p:cNvPr id="4" name="Text 2"/>
          <p:cNvSpPr/>
          <p:nvPr/>
        </p:nvSpPr>
        <p:spPr>
          <a:xfrm>
            <a:off x="274320" y="1080135"/>
            <a:ext cx="3474720" cy="411480"/>
          </a:xfrm>
          <a:prstGeom prst="rect">
            <a:avLst/>
          </a:prstGeom>
          <a:noFill/>
          <a:ln/>
        </p:spPr>
        <p:txBody>
          <a:bodyPr wrap="square" rtlCol="0" anchor="ctr"/>
          <a:lstStyle/>
          <a:p>
            <a:pPr algn="l" indent="0" marL="0">
              <a:buNone/>
            </a:pPr>
            <a:r>
              <a:rPr lang="en-US" sz="2000" b="1" dirty="0">
                <a:solidFill>
                  <a:srgbClr val="000000"/>
                </a:solidFill>
                <a:latin typeface="Plus Jakarta Sans" pitchFamily="34" charset="0"/>
                <a:ea typeface="Plus Jakarta Sans" pitchFamily="34" charset="-122"/>
                <a:cs typeface="Plus Jakarta Sans" pitchFamily="34" charset="-120"/>
              </a:rPr>
              <a:t>Pros: Balancing Act</a:t>
            </a:r>
            <a:endParaRPr lang="en-US" sz="2000" dirty="0"/>
          </a:p>
        </p:txBody>
      </p:sp>
      <p:pic>
        <p:nvPicPr>
          <p:cNvPr id="5" name="Image 0" descr="https://djgurnpwsdoqjscwqbsj.supabase.co/storage/v1/object/public/presentation-templates-data/ThumbsUp_green.png">    </p:cNvPr>
          <p:cNvPicPr>
            <a:picLocks noChangeAspect="1"/>
          </p:cNvPicPr>
          <p:nvPr/>
        </p:nvPicPr>
        <p:blipFill>
          <a:blip r:embed="rId2"/>
          <a:stretch>
            <a:fillRect/>
          </a:stretch>
        </p:blipFill>
        <p:spPr>
          <a:xfrm>
            <a:off x="3840480" y="1131570"/>
            <a:ext cx="320040" cy="334328"/>
          </a:xfrm>
          <a:prstGeom prst="rect">
            <a:avLst/>
          </a:prstGeom>
        </p:spPr>
      </p:pic>
      <p:pic>
        <p:nvPicPr>
          <p:cNvPr id="6" name="Image 1" descr="https://djgurnpwsdoqjscwqbsj.supabase.co/storage/v1/object/public/presentation-templates-data/section16_pros.png">    </p:cNvPr>
          <p:cNvPicPr>
            <a:picLocks noChangeAspect="1"/>
          </p:cNvPicPr>
          <p:nvPr/>
        </p:nvPicPr>
        <p:blipFill>
          <a:blip r:embed="rId3"/>
          <a:stretch>
            <a:fillRect/>
          </a:stretch>
        </p:blipFill>
        <p:spPr>
          <a:xfrm>
            <a:off x="274320" y="1594485"/>
            <a:ext cx="4023360" cy="771525"/>
          </a:xfrm>
          <a:prstGeom prst="rect">
            <a:avLst/>
          </a:prstGeom>
        </p:spPr>
      </p:pic>
      <p:sp>
        <p:nvSpPr>
          <p:cNvPr id="7" name="Text 3"/>
          <p:cNvSpPr/>
          <p:nvPr/>
        </p:nvSpPr>
        <p:spPr>
          <a:xfrm>
            <a:off x="640080" y="1671638"/>
            <a:ext cx="3657600" cy="685800"/>
          </a:xfrm>
          <a:prstGeom prst="rect">
            <a:avLst/>
          </a:prstGeom>
          <a:noFill/>
          <a:ln/>
        </p:spPr>
        <p:txBody>
          <a:bodyPr wrap="square" rtlCol="0" anchor="t"/>
          <a:lstStyle/>
          <a:p>
            <a:pPr algn="l" indent="0" marL="0">
              <a:lnSpc>
                <a:spcPts val="1200"/>
              </a:lnSpc>
              <a:buNone/>
            </a:pPr>
            <a:r>
              <a:rPr lang="en-US" sz="1000" dirty="0">
                <a:solidFill>
                  <a:srgbClr val="000000"/>
                </a:solidFill>
                <a:latin typeface="Plus Jakarta Sans" pitchFamily="34" charset="0"/>
                <a:ea typeface="Plus Jakarta Sans" pitchFamily="34" charset="-122"/>
                <a:cs typeface="Plus Jakarta Sans" pitchFamily="34" charset="-120"/>
              </a:rPr>
              <a:t>Provides economic stability by incorporating elements of both free markets and government planning, reducing drastic fluctuations.</a:t>
            </a:r>
            <a:endParaRPr lang="en-US" sz="1000" dirty="0"/>
          </a:p>
        </p:txBody>
      </p:sp>
      <p:pic>
        <p:nvPicPr>
          <p:cNvPr id="8" name="Image 2" descr="https://djgurnpwsdoqjscwqbsj.supabase.co/storage/v1/object/public/presentation-templates-data/Checkmark.png">    </p:cNvPr>
          <p:cNvPicPr>
            <a:picLocks noChangeAspect="1"/>
          </p:cNvPicPr>
          <p:nvPr/>
        </p:nvPicPr>
        <p:blipFill>
          <a:blip r:embed="rId4"/>
          <a:stretch>
            <a:fillRect/>
          </a:stretch>
        </p:blipFill>
        <p:spPr>
          <a:xfrm>
            <a:off x="365760" y="1851660"/>
            <a:ext cx="219456" cy="205740"/>
          </a:xfrm>
          <a:prstGeom prst="rect">
            <a:avLst/>
          </a:prstGeom>
        </p:spPr>
      </p:pic>
      <p:pic>
        <p:nvPicPr>
          <p:cNvPr id="9" name="Image 3" descr="https://djgurnpwsdoqjscwqbsj.supabase.co/storage/v1/object/public/presentation-templates-data/section16_pros.png">    </p:cNvPr>
          <p:cNvPicPr>
            <a:picLocks noChangeAspect="1"/>
          </p:cNvPicPr>
          <p:nvPr/>
        </p:nvPicPr>
        <p:blipFill>
          <a:blip r:embed="rId5"/>
          <a:stretch>
            <a:fillRect/>
          </a:stretch>
        </p:blipFill>
        <p:spPr>
          <a:xfrm>
            <a:off x="274320" y="2623185"/>
            <a:ext cx="4023360" cy="771525"/>
          </a:xfrm>
          <a:prstGeom prst="rect">
            <a:avLst/>
          </a:prstGeom>
        </p:spPr>
      </p:pic>
      <p:sp>
        <p:nvSpPr>
          <p:cNvPr id="10" name="Text 4"/>
          <p:cNvSpPr/>
          <p:nvPr/>
        </p:nvSpPr>
        <p:spPr>
          <a:xfrm>
            <a:off x="640080" y="2700338"/>
            <a:ext cx="3657600" cy="685800"/>
          </a:xfrm>
          <a:prstGeom prst="rect">
            <a:avLst/>
          </a:prstGeom>
          <a:noFill/>
          <a:ln/>
        </p:spPr>
        <p:txBody>
          <a:bodyPr wrap="square" rtlCol="0" anchor="t"/>
          <a:lstStyle/>
          <a:p>
            <a:pPr algn="l" indent="0" marL="0">
              <a:lnSpc>
                <a:spcPts val="1200"/>
              </a:lnSpc>
              <a:buNone/>
            </a:pPr>
            <a:r>
              <a:rPr lang="en-US" sz="1000" dirty="0">
                <a:solidFill>
                  <a:srgbClr val="000000"/>
                </a:solidFill>
                <a:latin typeface="Plus Jakarta Sans" pitchFamily="34" charset="0"/>
                <a:ea typeface="Plus Jakarta Sans" pitchFamily="34" charset="-122"/>
                <a:cs typeface="Plus Jakarta Sans" pitchFamily="34" charset="-120"/>
              </a:rPr>
              <a:t>Offers robust social safety nets like unemployment benefits and healthcare, ensuring a basic standard of living for citizens.</a:t>
            </a:r>
            <a:endParaRPr lang="en-US" sz="1000" dirty="0"/>
          </a:p>
        </p:txBody>
      </p:sp>
      <p:pic>
        <p:nvPicPr>
          <p:cNvPr id="11" name="Image 4" descr="https://djgurnpwsdoqjscwqbsj.supabase.co/storage/v1/object/public/presentation-templates-data/Checkmark.png">    </p:cNvPr>
          <p:cNvPicPr>
            <a:picLocks noChangeAspect="1"/>
          </p:cNvPicPr>
          <p:nvPr/>
        </p:nvPicPr>
        <p:blipFill>
          <a:blip r:embed="rId6"/>
          <a:stretch>
            <a:fillRect/>
          </a:stretch>
        </p:blipFill>
        <p:spPr>
          <a:xfrm>
            <a:off x="365760" y="2880360"/>
            <a:ext cx="219456" cy="205740"/>
          </a:xfrm>
          <a:prstGeom prst="rect">
            <a:avLst/>
          </a:prstGeom>
        </p:spPr>
      </p:pic>
      <p:pic>
        <p:nvPicPr>
          <p:cNvPr id="12" name="Image 5" descr="https://djgurnpwsdoqjscwqbsj.supabase.co/storage/v1/object/public/presentation-templates-data/section16_pros.png">    </p:cNvPr>
          <p:cNvPicPr>
            <a:picLocks noChangeAspect="1"/>
          </p:cNvPicPr>
          <p:nvPr/>
        </p:nvPicPr>
        <p:blipFill>
          <a:blip r:embed="rId7"/>
          <a:stretch>
            <a:fillRect/>
          </a:stretch>
        </p:blipFill>
        <p:spPr>
          <a:xfrm>
            <a:off x="274320" y="3651885"/>
            <a:ext cx="4023360" cy="771525"/>
          </a:xfrm>
          <a:prstGeom prst="rect">
            <a:avLst/>
          </a:prstGeom>
        </p:spPr>
      </p:pic>
      <p:sp>
        <p:nvSpPr>
          <p:cNvPr id="13" name="Text 5"/>
          <p:cNvSpPr/>
          <p:nvPr/>
        </p:nvSpPr>
        <p:spPr>
          <a:xfrm>
            <a:off x="640080" y="3729038"/>
            <a:ext cx="3657600" cy="685800"/>
          </a:xfrm>
          <a:prstGeom prst="rect">
            <a:avLst/>
          </a:prstGeom>
          <a:noFill/>
          <a:ln/>
        </p:spPr>
        <p:txBody>
          <a:bodyPr wrap="square" rtlCol="0" anchor="t"/>
          <a:lstStyle/>
          <a:p>
            <a:pPr algn="l" indent="0" marL="0">
              <a:lnSpc>
                <a:spcPts val="1200"/>
              </a:lnSpc>
              <a:buNone/>
            </a:pPr>
            <a:r>
              <a:rPr lang="en-US" sz="1000" dirty="0">
                <a:solidFill>
                  <a:srgbClr val="000000"/>
                </a:solidFill>
                <a:latin typeface="Plus Jakarta Sans" pitchFamily="34" charset="0"/>
                <a:ea typeface="Plus Jakarta Sans" pitchFamily="34" charset="-122"/>
                <a:cs typeface="Plus Jakarta Sans" pitchFamily="34" charset="-120"/>
              </a:rPr>
              <a:t>Encourages innovation and competition in certain sectors while protecting essential services from pure market forces.</a:t>
            </a:r>
            <a:endParaRPr lang="en-US" sz="1000" dirty="0"/>
          </a:p>
        </p:txBody>
      </p:sp>
      <p:pic>
        <p:nvPicPr>
          <p:cNvPr id="14" name="Image 6" descr="https://djgurnpwsdoqjscwqbsj.supabase.co/storage/v1/object/public/presentation-templates-data/Checkmark.png">    </p:cNvPr>
          <p:cNvPicPr>
            <a:picLocks noChangeAspect="1"/>
          </p:cNvPicPr>
          <p:nvPr/>
        </p:nvPicPr>
        <p:blipFill>
          <a:blip r:embed="rId8"/>
          <a:stretch>
            <a:fillRect/>
          </a:stretch>
        </p:blipFill>
        <p:spPr>
          <a:xfrm>
            <a:off x="365760" y="3909060"/>
            <a:ext cx="219456" cy="205740"/>
          </a:xfrm>
          <a:prstGeom prst="rect">
            <a:avLst/>
          </a:prstGeom>
        </p:spPr>
      </p:pic>
      <p:sp>
        <p:nvSpPr>
          <p:cNvPr id="15" name="Shape 6"/>
          <p:cNvSpPr/>
          <p:nvPr/>
        </p:nvSpPr>
        <p:spPr>
          <a:xfrm>
            <a:off x="4663440" y="1080135"/>
            <a:ext cx="4023360" cy="411480"/>
          </a:xfrm>
          <a:prstGeom prst="roundRect">
            <a:avLst/>
          </a:prstGeom>
          <a:solidFill>
            <a:srgbClr val="F9EFDC"/>
          </a:solidFill>
          <a:ln/>
        </p:spPr>
      </p:sp>
      <p:sp>
        <p:nvSpPr>
          <p:cNvPr id="16" name="Text 7"/>
          <p:cNvSpPr/>
          <p:nvPr/>
        </p:nvSpPr>
        <p:spPr>
          <a:xfrm>
            <a:off x="4663440" y="1080135"/>
            <a:ext cx="3474720" cy="411480"/>
          </a:xfrm>
          <a:prstGeom prst="rect">
            <a:avLst/>
          </a:prstGeom>
          <a:noFill/>
          <a:ln/>
        </p:spPr>
        <p:txBody>
          <a:bodyPr wrap="square" rtlCol="0" anchor="ctr"/>
          <a:lstStyle/>
          <a:p>
            <a:pPr algn="l" indent="0" marL="0">
              <a:buNone/>
            </a:pPr>
            <a:r>
              <a:rPr lang="en-US" sz="2000" b="1" dirty="0">
                <a:solidFill>
                  <a:srgbClr val="000000"/>
                </a:solidFill>
                <a:latin typeface="Plus Jakarta Sans" pitchFamily="34" charset="0"/>
                <a:ea typeface="Plus Jakarta Sans" pitchFamily="34" charset="-122"/>
                <a:cs typeface="Plus Jakarta Sans" pitchFamily="34" charset="-120"/>
              </a:rPr>
              <a:t>Cons: Complexities Arise</a:t>
            </a:r>
            <a:endParaRPr lang="en-US" sz="2000" dirty="0"/>
          </a:p>
        </p:txBody>
      </p:sp>
      <p:pic>
        <p:nvPicPr>
          <p:cNvPr id="17" name="Image 7" descr="https://djgurnpwsdoqjscwqbsj.supabase.co/storage/v1/object/public/presentation-templates-data/thumbdown_red.png">    </p:cNvPr>
          <p:cNvPicPr>
            <a:picLocks noChangeAspect="1"/>
          </p:cNvPicPr>
          <p:nvPr/>
        </p:nvPicPr>
        <p:blipFill>
          <a:blip r:embed="rId9"/>
          <a:stretch>
            <a:fillRect/>
          </a:stretch>
        </p:blipFill>
        <p:spPr>
          <a:xfrm>
            <a:off x="8229600" y="1183005"/>
            <a:ext cx="274320" cy="257175"/>
          </a:xfrm>
          <a:prstGeom prst="rect">
            <a:avLst/>
          </a:prstGeom>
        </p:spPr>
      </p:pic>
      <p:pic>
        <p:nvPicPr>
          <p:cNvPr id="18" name="Image 8" descr="https://djgurnpwsdoqjscwqbsj.supabase.co/storage/v1/object/public/presentation-templates-data/section16_consbox.png">    </p:cNvPr>
          <p:cNvPicPr>
            <a:picLocks noChangeAspect="1"/>
          </p:cNvPicPr>
          <p:nvPr/>
        </p:nvPicPr>
        <p:blipFill>
          <a:blip r:embed="rId10"/>
          <a:stretch>
            <a:fillRect/>
          </a:stretch>
        </p:blipFill>
        <p:spPr>
          <a:xfrm>
            <a:off x="4663440" y="1594485"/>
            <a:ext cx="4023360" cy="771525"/>
          </a:xfrm>
          <a:prstGeom prst="rect">
            <a:avLst/>
          </a:prstGeom>
        </p:spPr>
      </p:pic>
      <p:sp>
        <p:nvSpPr>
          <p:cNvPr id="19" name="Text 8"/>
          <p:cNvSpPr/>
          <p:nvPr/>
        </p:nvSpPr>
        <p:spPr>
          <a:xfrm>
            <a:off x="5029200" y="1671638"/>
            <a:ext cx="3657600" cy="685800"/>
          </a:xfrm>
          <a:prstGeom prst="rect">
            <a:avLst/>
          </a:prstGeom>
          <a:noFill/>
          <a:ln/>
        </p:spPr>
        <p:txBody>
          <a:bodyPr wrap="square" rtlCol="0" anchor="t"/>
          <a:lstStyle/>
          <a:p>
            <a:pPr algn="l" indent="0" marL="0">
              <a:lnSpc>
                <a:spcPts val="1200"/>
              </a:lnSpc>
              <a:buNone/>
            </a:pPr>
            <a:r>
              <a:rPr lang="en-US" sz="1000" dirty="0">
                <a:solidFill>
                  <a:srgbClr val="000000"/>
                </a:solidFill>
                <a:latin typeface="Plus Jakarta Sans" pitchFamily="34" charset="0"/>
                <a:ea typeface="Plus Jakarta Sans" pitchFamily="34" charset="-122"/>
                <a:cs typeface="Plus Jakarta Sans" pitchFamily="34" charset="-120"/>
              </a:rPr>
              <a:t>Can lead to excessive bureaucracy and regulatory hurdles, stifling entrepreneurial activity and delaying business growth.</a:t>
            </a:r>
            <a:endParaRPr lang="en-US" sz="1000" dirty="0"/>
          </a:p>
        </p:txBody>
      </p:sp>
      <p:pic>
        <p:nvPicPr>
          <p:cNvPr id="20" name="Image 9" descr="https://djgurnpwsdoqjscwqbsj.supabase.co/storage/v1/object/public/presentation-templates-data/yellow%20checkmark.png">    </p:cNvPr>
          <p:cNvPicPr>
            <a:picLocks noChangeAspect="1"/>
          </p:cNvPicPr>
          <p:nvPr/>
        </p:nvPicPr>
        <p:blipFill>
          <a:blip r:embed="rId11"/>
          <a:stretch>
            <a:fillRect/>
          </a:stretch>
        </p:blipFill>
        <p:spPr>
          <a:xfrm>
            <a:off x="4754880" y="1851660"/>
            <a:ext cx="219456" cy="205740"/>
          </a:xfrm>
          <a:prstGeom prst="rect">
            <a:avLst/>
          </a:prstGeom>
        </p:spPr>
      </p:pic>
      <p:pic>
        <p:nvPicPr>
          <p:cNvPr id="21" name="Image 10" descr="https://djgurnpwsdoqjscwqbsj.supabase.co/storage/v1/object/public/presentation-templates-data/section16_consbox.png">    </p:cNvPr>
          <p:cNvPicPr>
            <a:picLocks noChangeAspect="1"/>
          </p:cNvPicPr>
          <p:nvPr/>
        </p:nvPicPr>
        <p:blipFill>
          <a:blip r:embed="rId12"/>
          <a:stretch>
            <a:fillRect/>
          </a:stretch>
        </p:blipFill>
        <p:spPr>
          <a:xfrm>
            <a:off x="4663440" y="2623185"/>
            <a:ext cx="4023360" cy="771525"/>
          </a:xfrm>
          <a:prstGeom prst="rect">
            <a:avLst/>
          </a:prstGeom>
        </p:spPr>
      </p:pic>
      <p:sp>
        <p:nvSpPr>
          <p:cNvPr id="22" name="Text 9"/>
          <p:cNvSpPr/>
          <p:nvPr/>
        </p:nvSpPr>
        <p:spPr>
          <a:xfrm>
            <a:off x="5029200" y="2700338"/>
            <a:ext cx="3657600" cy="685800"/>
          </a:xfrm>
          <a:prstGeom prst="rect">
            <a:avLst/>
          </a:prstGeom>
          <a:noFill/>
          <a:ln/>
        </p:spPr>
        <p:txBody>
          <a:bodyPr wrap="square" rtlCol="0" anchor="t"/>
          <a:lstStyle/>
          <a:p>
            <a:pPr algn="l" indent="0" marL="0">
              <a:lnSpc>
                <a:spcPts val="1200"/>
              </a:lnSpc>
              <a:buNone/>
            </a:pPr>
            <a:r>
              <a:rPr lang="en-US" sz="1000" dirty="0">
                <a:solidFill>
                  <a:srgbClr val="000000"/>
                </a:solidFill>
                <a:latin typeface="Plus Jakarta Sans" pitchFamily="34" charset="0"/>
                <a:ea typeface="Plus Jakarta Sans" pitchFamily="34" charset="-122"/>
                <a:cs typeface="Plus Jakarta Sans" pitchFamily="34" charset="-120"/>
              </a:rPr>
              <a:t>May result in inefficiencies due to government intervention and the potential for misallocation of resources through subsidies.</a:t>
            </a:r>
            <a:endParaRPr lang="en-US" sz="1000" dirty="0"/>
          </a:p>
        </p:txBody>
      </p:sp>
      <p:pic>
        <p:nvPicPr>
          <p:cNvPr id="23" name="Image 11" descr="https://djgurnpwsdoqjscwqbsj.supabase.co/storage/v1/object/public/presentation-templates-data/yellow%20checkmark.png">    </p:cNvPr>
          <p:cNvPicPr>
            <a:picLocks noChangeAspect="1"/>
          </p:cNvPicPr>
          <p:nvPr/>
        </p:nvPicPr>
        <p:blipFill>
          <a:blip r:embed="rId13"/>
          <a:stretch>
            <a:fillRect/>
          </a:stretch>
        </p:blipFill>
        <p:spPr>
          <a:xfrm>
            <a:off x="4754880" y="2880360"/>
            <a:ext cx="219456" cy="205740"/>
          </a:xfrm>
          <a:prstGeom prst="rect">
            <a:avLst/>
          </a:prstGeom>
        </p:spPr>
      </p:pic>
      <p:pic>
        <p:nvPicPr>
          <p:cNvPr id="24" name="Image 12" descr="https://djgurnpwsdoqjscwqbsj.supabase.co/storage/v1/object/public/presentation-templates-data/section16_consbox.png">    </p:cNvPr>
          <p:cNvPicPr>
            <a:picLocks noChangeAspect="1"/>
          </p:cNvPicPr>
          <p:nvPr/>
        </p:nvPicPr>
        <p:blipFill>
          <a:blip r:embed="rId14"/>
          <a:stretch>
            <a:fillRect/>
          </a:stretch>
        </p:blipFill>
        <p:spPr>
          <a:xfrm>
            <a:off x="4663440" y="3651885"/>
            <a:ext cx="4023360" cy="771525"/>
          </a:xfrm>
          <a:prstGeom prst="rect">
            <a:avLst/>
          </a:prstGeom>
        </p:spPr>
      </p:pic>
      <p:sp>
        <p:nvSpPr>
          <p:cNvPr id="25" name="Text 10"/>
          <p:cNvSpPr/>
          <p:nvPr/>
        </p:nvSpPr>
        <p:spPr>
          <a:xfrm>
            <a:off x="5029200" y="3729038"/>
            <a:ext cx="3657600" cy="685800"/>
          </a:xfrm>
          <a:prstGeom prst="rect">
            <a:avLst/>
          </a:prstGeom>
          <a:noFill/>
          <a:ln/>
        </p:spPr>
        <p:txBody>
          <a:bodyPr wrap="square" rtlCol="0" anchor="t"/>
          <a:lstStyle/>
          <a:p>
            <a:pPr algn="l" indent="0" marL="0">
              <a:lnSpc>
                <a:spcPts val="1200"/>
              </a:lnSpc>
              <a:buNone/>
            </a:pPr>
            <a:r>
              <a:rPr lang="en-US" sz="1000" dirty="0">
                <a:solidFill>
                  <a:srgbClr val="000000"/>
                </a:solidFill>
                <a:latin typeface="Plus Jakarta Sans" pitchFamily="34" charset="0"/>
                <a:ea typeface="Plus Jakarta Sans" pitchFamily="34" charset="-122"/>
                <a:cs typeface="Plus Jakarta Sans" pitchFamily="34" charset="-120"/>
              </a:rPr>
              <a:t>Increased government spending and social programs can lead to higher taxes, potentially disincentivizing investment and work.</a:t>
            </a:r>
            <a:endParaRPr lang="en-US" sz="1000" dirty="0"/>
          </a:p>
        </p:txBody>
      </p:sp>
      <p:pic>
        <p:nvPicPr>
          <p:cNvPr id="26" name="Image 13" descr="https://djgurnpwsdoqjscwqbsj.supabase.co/storage/v1/object/public/presentation-templates-data/yellow%20checkmark.png">    </p:cNvPr>
          <p:cNvPicPr>
            <a:picLocks noChangeAspect="1"/>
          </p:cNvPicPr>
          <p:nvPr/>
        </p:nvPicPr>
        <p:blipFill>
          <a:blip r:embed="rId15"/>
          <a:stretch>
            <a:fillRect/>
          </a:stretch>
        </p:blipFill>
        <p:spPr>
          <a:xfrm>
            <a:off x="4754880" y="3909060"/>
            <a:ext cx="219456" cy="20574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274320" y="360045"/>
            <a:ext cx="8229600" cy="457200"/>
          </a:xfrm>
          <a:prstGeom prst="rect">
            <a:avLst/>
          </a:prstGeom>
          <a:noFill/>
          <a:ln/>
        </p:spPr>
        <p:txBody>
          <a:bodyPr wrap="square" rtlCol="0" anchor="b"/>
          <a:lstStyle/>
          <a:p>
            <a:pPr indent="0" marL="0">
              <a:lnSpc>
                <a:spcPts val="3500"/>
              </a:lnSpc>
              <a:buNone/>
            </a:pPr>
            <a:r>
              <a:rPr lang="en-US" sz="3000" b="1" dirty="0">
                <a:solidFill>
                  <a:srgbClr val="000000"/>
                </a:solidFill>
                <a:latin typeface="Plus Jakarta Sans" pitchFamily="34" charset="0"/>
                <a:ea typeface="Plus Jakarta Sans" pitchFamily="34" charset="-122"/>
                <a:cs typeface="Plus Jakarta Sans" pitchFamily="34" charset="-120"/>
              </a:rPr>
              <a:t>Table of Contents</a:t>
            </a:r>
            <a:endParaRPr lang="en-US" sz="3000" dirty="0"/>
          </a:p>
        </p:txBody>
      </p:sp>
      <p:pic>
        <p:nvPicPr>
          <p:cNvPr id="3" name="Image 0" descr="https://djgurnpwsdoqjscwqbsj.supabase.co/storage/v1/object/public/presentation-templates-data/section16_tableOfCont_box.png">    </p:cNvPr>
          <p:cNvPicPr>
            <a:picLocks noChangeAspect="1"/>
          </p:cNvPicPr>
          <p:nvPr/>
        </p:nvPicPr>
        <p:blipFill>
          <a:blip r:embed="rId2"/>
          <a:stretch>
            <a:fillRect/>
          </a:stretch>
        </p:blipFill>
        <p:spPr>
          <a:xfrm>
            <a:off x="182880" y="1028700"/>
            <a:ext cx="4206240" cy="514350"/>
          </a:xfrm>
          <a:prstGeom prst="rect">
            <a:avLst/>
          </a:prstGeom>
        </p:spPr>
      </p:pic>
      <p:pic>
        <p:nvPicPr>
          <p:cNvPr id="4" name="Image 1" descr="https://djgurnpwsdoqjscwqbsj.supabase.co/storage/v1/object/public/presentation-templates-data/section16_no_box.png">    </p:cNvPr>
          <p:cNvPicPr>
            <a:picLocks noChangeAspect="1"/>
          </p:cNvPicPr>
          <p:nvPr/>
        </p:nvPicPr>
        <p:blipFill>
          <a:blip r:embed="rId3"/>
          <a:stretch>
            <a:fillRect/>
          </a:stretch>
        </p:blipFill>
        <p:spPr>
          <a:xfrm>
            <a:off x="274320" y="1080135"/>
            <a:ext cx="411480" cy="411480"/>
          </a:xfrm>
          <a:prstGeom prst="rect">
            <a:avLst/>
          </a:prstGeom>
        </p:spPr>
      </p:pic>
      <p:sp>
        <p:nvSpPr>
          <p:cNvPr id="5" name="Text 1"/>
          <p:cNvSpPr/>
          <p:nvPr/>
        </p:nvSpPr>
        <p:spPr>
          <a:xfrm>
            <a:off x="274320" y="1131570"/>
            <a:ext cx="411480" cy="360045"/>
          </a:xfrm>
          <a:prstGeom prst="rect">
            <a:avLst/>
          </a:prstGeom>
          <a:noFill/>
          <a:ln/>
        </p:spPr>
        <p:txBody>
          <a:bodyPr wrap="square" rtlCol="0" anchor="ctr"/>
          <a:lstStyle/>
          <a:p>
            <a:pPr algn="ctr" indent="0" marL="0">
              <a:buNone/>
            </a:pPr>
            <a:r>
              <a:rPr lang="en-US" sz="1300" b="1" dirty="0">
                <a:solidFill>
                  <a:srgbClr val="FFFFFF"/>
                </a:solidFill>
                <a:latin typeface="Plus Jakarta Sans" pitchFamily="34" charset="0"/>
                <a:ea typeface="Plus Jakarta Sans" pitchFamily="34" charset="-122"/>
                <a:cs typeface="Plus Jakarta Sans" pitchFamily="34" charset="-120"/>
              </a:rPr>
              <a:t>01</a:t>
            </a:r>
            <a:endParaRPr lang="en-US" sz="1300" dirty="0"/>
          </a:p>
        </p:txBody>
      </p:sp>
      <p:sp>
        <p:nvSpPr>
          <p:cNvPr id="6" name="Text 2"/>
          <p:cNvSpPr/>
          <p:nvPr/>
        </p:nvSpPr>
        <p:spPr>
          <a:xfrm>
            <a:off x="731520" y="1080135"/>
            <a:ext cx="3017520" cy="411480"/>
          </a:xfrm>
          <a:prstGeom prst="rect">
            <a:avLst/>
          </a:prstGeom>
          <a:noFill/>
          <a:ln/>
        </p:spPr>
        <p:txBody>
          <a:bodyPr wrap="square" rtlCol="0" anchor="ctr"/>
          <a:lstStyle/>
          <a:p>
            <a:pPr algn="l" indent="0" marL="0">
              <a:buNone/>
            </a:pPr>
            <a:r>
              <a:rPr lang="en-US" sz="1300" b="1" dirty="0">
                <a:solidFill>
                  <a:srgbClr val="000000"/>
                </a:solidFill>
                <a:latin typeface="Plus Jakarta Sans" pitchFamily="34" charset="0"/>
                <a:ea typeface="Plus Jakarta Sans" pitchFamily="34" charset="-122"/>
                <a:cs typeface="Plus Jakarta Sans" pitchFamily="34" charset="-120"/>
              </a:rPr>
              <a:t>Economic Systems: A Comprehensive Overview</a:t>
            </a:r>
            <a:endParaRPr lang="en-US" sz="1300" dirty="0"/>
          </a:p>
        </p:txBody>
      </p:sp>
      <p:pic>
        <p:nvPicPr>
          <p:cNvPr id="7" name="Image 2" descr="https://djgurnpwsdoqjscwqbsj.supabase.co/storage/v1/object/public/presentation-templates-data/section16_Button%20Arrow.png">    </p:cNvPr>
          <p:cNvPicPr>
            <a:picLocks noChangeAspect="1"/>
          </p:cNvPicPr>
          <p:nvPr/>
        </p:nvPicPr>
        <p:blipFill>
          <a:blip r:embed="rId4"/>
          <a:stretch>
            <a:fillRect/>
          </a:stretch>
        </p:blipFill>
        <p:spPr>
          <a:xfrm>
            <a:off x="4069080" y="1157288"/>
            <a:ext cx="274320" cy="257175"/>
          </a:xfrm>
          <a:prstGeom prst="rect">
            <a:avLst/>
          </a:prstGeom>
        </p:spPr>
      </p:pic>
      <p:pic>
        <p:nvPicPr>
          <p:cNvPr id="8" name="Image 3" descr="https://djgurnpwsdoqjscwqbsj.supabase.co/storage/v1/object/public/presentation-templates-data/section16_tableOfCont_box.png">    </p:cNvPr>
          <p:cNvPicPr>
            <a:picLocks noChangeAspect="1"/>
          </p:cNvPicPr>
          <p:nvPr/>
        </p:nvPicPr>
        <p:blipFill>
          <a:blip r:embed="rId5"/>
          <a:stretch>
            <a:fillRect/>
          </a:stretch>
        </p:blipFill>
        <p:spPr>
          <a:xfrm>
            <a:off x="4480560" y="1028700"/>
            <a:ext cx="4206240" cy="514350"/>
          </a:xfrm>
          <a:prstGeom prst="rect">
            <a:avLst/>
          </a:prstGeom>
        </p:spPr>
      </p:pic>
      <p:pic>
        <p:nvPicPr>
          <p:cNvPr id="9" name="Image 4" descr="https://djgurnpwsdoqjscwqbsj.supabase.co/storage/v1/object/public/presentation-templates-data/section16_no_box.png">    </p:cNvPr>
          <p:cNvPicPr>
            <a:picLocks noChangeAspect="1"/>
          </p:cNvPicPr>
          <p:nvPr/>
        </p:nvPicPr>
        <p:blipFill>
          <a:blip r:embed="rId6"/>
          <a:stretch>
            <a:fillRect/>
          </a:stretch>
        </p:blipFill>
        <p:spPr>
          <a:xfrm>
            <a:off x="4572000" y="1080135"/>
            <a:ext cx="411480" cy="411480"/>
          </a:xfrm>
          <a:prstGeom prst="rect">
            <a:avLst/>
          </a:prstGeom>
        </p:spPr>
      </p:pic>
      <p:sp>
        <p:nvSpPr>
          <p:cNvPr id="10" name="Text 3"/>
          <p:cNvSpPr/>
          <p:nvPr/>
        </p:nvSpPr>
        <p:spPr>
          <a:xfrm>
            <a:off x="4572000" y="1131570"/>
            <a:ext cx="411480" cy="360045"/>
          </a:xfrm>
          <a:prstGeom prst="rect">
            <a:avLst/>
          </a:prstGeom>
          <a:noFill/>
          <a:ln/>
        </p:spPr>
        <p:txBody>
          <a:bodyPr wrap="square" rtlCol="0" anchor="ctr"/>
          <a:lstStyle/>
          <a:p>
            <a:pPr algn="ctr" indent="0" marL="0">
              <a:buNone/>
            </a:pPr>
            <a:r>
              <a:rPr lang="en-US" sz="1300" b="1" dirty="0">
                <a:solidFill>
                  <a:srgbClr val="FFFFFF"/>
                </a:solidFill>
                <a:latin typeface="Plus Jakarta Sans" pitchFamily="34" charset="0"/>
                <a:ea typeface="Plus Jakarta Sans" pitchFamily="34" charset="-122"/>
                <a:cs typeface="Plus Jakarta Sans" pitchFamily="34" charset="-120"/>
              </a:rPr>
              <a:t>02</a:t>
            </a:r>
            <a:endParaRPr lang="en-US" sz="1300" dirty="0"/>
          </a:p>
        </p:txBody>
      </p:sp>
      <p:sp>
        <p:nvSpPr>
          <p:cNvPr id="11" name="Text 4"/>
          <p:cNvSpPr/>
          <p:nvPr/>
        </p:nvSpPr>
        <p:spPr>
          <a:xfrm>
            <a:off x="5029200" y="1080135"/>
            <a:ext cx="3017520" cy="411480"/>
          </a:xfrm>
          <a:prstGeom prst="rect">
            <a:avLst/>
          </a:prstGeom>
          <a:noFill/>
          <a:ln/>
        </p:spPr>
        <p:txBody>
          <a:bodyPr wrap="square" rtlCol="0" anchor="ctr"/>
          <a:lstStyle/>
          <a:p>
            <a:pPr algn="l" indent="0" marL="0">
              <a:buNone/>
            </a:pPr>
            <a:r>
              <a:rPr lang="en-US" sz="1300" b="1" dirty="0">
                <a:solidFill>
                  <a:srgbClr val="000000"/>
                </a:solidFill>
                <a:latin typeface="Plus Jakarta Sans" pitchFamily="34" charset="0"/>
                <a:ea typeface="Plus Jakarta Sans" pitchFamily="34" charset="-122"/>
                <a:cs typeface="Plus Jakarta Sans" pitchFamily="34" charset="-120"/>
              </a:rPr>
              <a:t>Understanding Economic System Evolution</a:t>
            </a:r>
            <a:endParaRPr lang="en-US" sz="1300" dirty="0"/>
          </a:p>
        </p:txBody>
      </p:sp>
      <p:pic>
        <p:nvPicPr>
          <p:cNvPr id="12" name="Image 5" descr="https://djgurnpwsdoqjscwqbsj.supabase.co/storage/v1/object/public/presentation-templates-data/section16_Button%20Arrow.png">    </p:cNvPr>
          <p:cNvPicPr>
            <a:picLocks noChangeAspect="1"/>
          </p:cNvPicPr>
          <p:nvPr/>
        </p:nvPicPr>
        <p:blipFill>
          <a:blip r:embed="rId7"/>
          <a:stretch>
            <a:fillRect/>
          </a:stretch>
        </p:blipFill>
        <p:spPr>
          <a:xfrm>
            <a:off x="8366760" y="1157288"/>
            <a:ext cx="274320" cy="257175"/>
          </a:xfrm>
          <a:prstGeom prst="rect">
            <a:avLst/>
          </a:prstGeom>
        </p:spPr>
      </p:pic>
      <p:pic>
        <p:nvPicPr>
          <p:cNvPr id="13" name="Image 6" descr="https://djgurnpwsdoqjscwqbsj.supabase.co/storage/v1/object/public/presentation-templates-data/section16_tableOfCont_box.png">    </p:cNvPr>
          <p:cNvPicPr>
            <a:picLocks noChangeAspect="1"/>
          </p:cNvPicPr>
          <p:nvPr/>
        </p:nvPicPr>
        <p:blipFill>
          <a:blip r:embed="rId8"/>
          <a:stretch>
            <a:fillRect/>
          </a:stretch>
        </p:blipFill>
        <p:spPr>
          <a:xfrm>
            <a:off x="182880" y="1748790"/>
            <a:ext cx="4206240" cy="514350"/>
          </a:xfrm>
          <a:prstGeom prst="rect">
            <a:avLst/>
          </a:prstGeom>
        </p:spPr>
      </p:pic>
      <p:pic>
        <p:nvPicPr>
          <p:cNvPr id="14" name="Image 7" descr="https://djgurnpwsdoqjscwqbsj.supabase.co/storage/v1/object/public/presentation-templates-data/section16_no_box.png">    </p:cNvPr>
          <p:cNvPicPr>
            <a:picLocks noChangeAspect="1"/>
          </p:cNvPicPr>
          <p:nvPr/>
        </p:nvPicPr>
        <p:blipFill>
          <a:blip r:embed="rId9"/>
          <a:stretch>
            <a:fillRect/>
          </a:stretch>
        </p:blipFill>
        <p:spPr>
          <a:xfrm>
            <a:off x="274320" y="1800225"/>
            <a:ext cx="411480" cy="411480"/>
          </a:xfrm>
          <a:prstGeom prst="rect">
            <a:avLst/>
          </a:prstGeom>
        </p:spPr>
      </p:pic>
      <p:sp>
        <p:nvSpPr>
          <p:cNvPr id="15" name="Text 5"/>
          <p:cNvSpPr/>
          <p:nvPr/>
        </p:nvSpPr>
        <p:spPr>
          <a:xfrm>
            <a:off x="274320" y="1851660"/>
            <a:ext cx="411480" cy="360045"/>
          </a:xfrm>
          <a:prstGeom prst="rect">
            <a:avLst/>
          </a:prstGeom>
          <a:noFill/>
          <a:ln/>
        </p:spPr>
        <p:txBody>
          <a:bodyPr wrap="square" rtlCol="0" anchor="ctr"/>
          <a:lstStyle/>
          <a:p>
            <a:pPr algn="ctr" indent="0" marL="0">
              <a:buNone/>
            </a:pPr>
            <a:r>
              <a:rPr lang="en-US" sz="1300" b="1" dirty="0">
                <a:solidFill>
                  <a:srgbClr val="FFFFFF"/>
                </a:solidFill>
                <a:latin typeface="Plus Jakarta Sans" pitchFamily="34" charset="0"/>
                <a:ea typeface="Plus Jakarta Sans" pitchFamily="34" charset="-122"/>
                <a:cs typeface="Plus Jakarta Sans" pitchFamily="34" charset="-120"/>
              </a:rPr>
              <a:t>03</a:t>
            </a:r>
            <a:endParaRPr lang="en-US" sz="1300" dirty="0"/>
          </a:p>
        </p:txBody>
      </p:sp>
      <p:sp>
        <p:nvSpPr>
          <p:cNvPr id="16" name="Text 6"/>
          <p:cNvSpPr/>
          <p:nvPr/>
        </p:nvSpPr>
        <p:spPr>
          <a:xfrm>
            <a:off x="731520" y="1800225"/>
            <a:ext cx="3017520" cy="411480"/>
          </a:xfrm>
          <a:prstGeom prst="rect">
            <a:avLst/>
          </a:prstGeom>
          <a:noFill/>
          <a:ln/>
        </p:spPr>
        <p:txBody>
          <a:bodyPr wrap="square" rtlCol="0" anchor="ctr"/>
          <a:lstStyle/>
          <a:p>
            <a:pPr algn="l" indent="0" marL="0">
              <a:buNone/>
            </a:pPr>
            <a:r>
              <a:rPr lang="en-US" sz="1300" b="1" dirty="0">
                <a:solidFill>
                  <a:srgbClr val="000000"/>
                </a:solidFill>
                <a:latin typeface="Plus Jakarta Sans" pitchFamily="34" charset="0"/>
                <a:ea typeface="Plus Jakarta Sans" pitchFamily="34" charset="-122"/>
                <a:cs typeface="Plus Jakarta Sans" pitchFamily="34" charset="-120"/>
              </a:rPr>
              <a:t>Economic Systems: A World View</a:t>
            </a:r>
            <a:endParaRPr lang="en-US" sz="1300" dirty="0"/>
          </a:p>
        </p:txBody>
      </p:sp>
      <p:pic>
        <p:nvPicPr>
          <p:cNvPr id="17" name="Image 8" descr="https://djgurnpwsdoqjscwqbsj.supabase.co/storage/v1/object/public/presentation-templates-data/section16_Button%20Arrow.png">    </p:cNvPr>
          <p:cNvPicPr>
            <a:picLocks noChangeAspect="1"/>
          </p:cNvPicPr>
          <p:nvPr/>
        </p:nvPicPr>
        <p:blipFill>
          <a:blip r:embed="rId10"/>
          <a:stretch>
            <a:fillRect/>
          </a:stretch>
        </p:blipFill>
        <p:spPr>
          <a:xfrm>
            <a:off x="4069080" y="1877378"/>
            <a:ext cx="274320" cy="257175"/>
          </a:xfrm>
          <a:prstGeom prst="rect">
            <a:avLst/>
          </a:prstGeom>
        </p:spPr>
      </p:pic>
      <p:pic>
        <p:nvPicPr>
          <p:cNvPr id="18" name="Image 9" descr="https://djgurnpwsdoqjscwqbsj.supabase.co/storage/v1/object/public/presentation-templates-data/section16_tableOfCont_box.png">    </p:cNvPr>
          <p:cNvPicPr>
            <a:picLocks noChangeAspect="1"/>
          </p:cNvPicPr>
          <p:nvPr/>
        </p:nvPicPr>
        <p:blipFill>
          <a:blip r:embed="rId11"/>
          <a:stretch>
            <a:fillRect/>
          </a:stretch>
        </p:blipFill>
        <p:spPr>
          <a:xfrm>
            <a:off x="4480560" y="1748790"/>
            <a:ext cx="4206240" cy="514350"/>
          </a:xfrm>
          <a:prstGeom prst="rect">
            <a:avLst/>
          </a:prstGeom>
        </p:spPr>
      </p:pic>
      <p:pic>
        <p:nvPicPr>
          <p:cNvPr id="19" name="Image 10" descr="https://djgurnpwsdoqjscwqbsj.supabase.co/storage/v1/object/public/presentation-templates-data/section16_no_box.png">    </p:cNvPr>
          <p:cNvPicPr>
            <a:picLocks noChangeAspect="1"/>
          </p:cNvPicPr>
          <p:nvPr/>
        </p:nvPicPr>
        <p:blipFill>
          <a:blip r:embed="rId12"/>
          <a:stretch>
            <a:fillRect/>
          </a:stretch>
        </p:blipFill>
        <p:spPr>
          <a:xfrm>
            <a:off x="4572000" y="1800225"/>
            <a:ext cx="411480" cy="411480"/>
          </a:xfrm>
          <a:prstGeom prst="rect">
            <a:avLst/>
          </a:prstGeom>
        </p:spPr>
      </p:pic>
      <p:sp>
        <p:nvSpPr>
          <p:cNvPr id="20" name="Text 7"/>
          <p:cNvSpPr/>
          <p:nvPr/>
        </p:nvSpPr>
        <p:spPr>
          <a:xfrm>
            <a:off x="4572000" y="1851660"/>
            <a:ext cx="411480" cy="360045"/>
          </a:xfrm>
          <a:prstGeom prst="rect">
            <a:avLst/>
          </a:prstGeom>
          <a:noFill/>
          <a:ln/>
        </p:spPr>
        <p:txBody>
          <a:bodyPr wrap="square" rtlCol="0" anchor="ctr"/>
          <a:lstStyle/>
          <a:p>
            <a:pPr algn="ctr" indent="0" marL="0">
              <a:buNone/>
            </a:pPr>
            <a:r>
              <a:rPr lang="en-US" sz="1300" b="1" dirty="0">
                <a:solidFill>
                  <a:srgbClr val="FFFFFF"/>
                </a:solidFill>
                <a:latin typeface="Plus Jakarta Sans" pitchFamily="34" charset="0"/>
                <a:ea typeface="Plus Jakarta Sans" pitchFamily="34" charset="-122"/>
                <a:cs typeface="Plus Jakarta Sans" pitchFamily="34" charset="-120"/>
              </a:rPr>
              <a:t>04</a:t>
            </a:r>
            <a:endParaRPr lang="en-US" sz="1300" dirty="0"/>
          </a:p>
        </p:txBody>
      </p:sp>
      <p:sp>
        <p:nvSpPr>
          <p:cNvPr id="21" name="Text 8"/>
          <p:cNvSpPr/>
          <p:nvPr/>
        </p:nvSpPr>
        <p:spPr>
          <a:xfrm>
            <a:off x="5029200" y="1800225"/>
            <a:ext cx="3017520" cy="411480"/>
          </a:xfrm>
          <a:prstGeom prst="rect">
            <a:avLst/>
          </a:prstGeom>
          <a:noFill/>
          <a:ln/>
        </p:spPr>
        <p:txBody>
          <a:bodyPr wrap="square" rtlCol="0" anchor="ctr"/>
          <a:lstStyle/>
          <a:p>
            <a:pPr algn="l" indent="0" marL="0">
              <a:buNone/>
            </a:pPr>
            <a:r>
              <a:rPr lang="en-US" sz="1300" b="1" dirty="0">
                <a:solidFill>
                  <a:srgbClr val="000000"/>
                </a:solidFill>
                <a:latin typeface="Plus Jakarta Sans" pitchFamily="34" charset="0"/>
                <a:ea typeface="Plus Jakarta Sans" pitchFamily="34" charset="-122"/>
                <a:cs typeface="Plus Jakarta Sans" pitchFamily="34" charset="-120"/>
              </a:rPr>
              <a:t>Capitalism: A Timeline of Growth</a:t>
            </a:r>
            <a:endParaRPr lang="en-US" sz="1300" dirty="0"/>
          </a:p>
        </p:txBody>
      </p:sp>
      <p:pic>
        <p:nvPicPr>
          <p:cNvPr id="22" name="Image 11" descr="https://djgurnpwsdoqjscwqbsj.supabase.co/storage/v1/object/public/presentation-templates-data/section16_Button%20Arrow.png">    </p:cNvPr>
          <p:cNvPicPr>
            <a:picLocks noChangeAspect="1"/>
          </p:cNvPicPr>
          <p:nvPr/>
        </p:nvPicPr>
        <p:blipFill>
          <a:blip r:embed="rId13"/>
          <a:stretch>
            <a:fillRect/>
          </a:stretch>
        </p:blipFill>
        <p:spPr>
          <a:xfrm>
            <a:off x="8366760" y="1877378"/>
            <a:ext cx="274320" cy="257175"/>
          </a:xfrm>
          <a:prstGeom prst="rect">
            <a:avLst/>
          </a:prstGeom>
        </p:spPr>
      </p:pic>
      <p:pic>
        <p:nvPicPr>
          <p:cNvPr id="23" name="Image 12" descr="https://djgurnpwsdoqjscwqbsj.supabase.co/storage/v1/object/public/presentation-templates-data/section16_tableOfCont_box.png">    </p:cNvPr>
          <p:cNvPicPr>
            <a:picLocks noChangeAspect="1"/>
          </p:cNvPicPr>
          <p:nvPr/>
        </p:nvPicPr>
        <p:blipFill>
          <a:blip r:embed="rId14"/>
          <a:stretch>
            <a:fillRect/>
          </a:stretch>
        </p:blipFill>
        <p:spPr>
          <a:xfrm>
            <a:off x="182880" y="2468880"/>
            <a:ext cx="4206240" cy="514350"/>
          </a:xfrm>
          <a:prstGeom prst="rect">
            <a:avLst/>
          </a:prstGeom>
        </p:spPr>
      </p:pic>
      <p:pic>
        <p:nvPicPr>
          <p:cNvPr id="24" name="Image 13" descr="https://djgurnpwsdoqjscwqbsj.supabase.co/storage/v1/object/public/presentation-templates-data/section16_no_box.png">    </p:cNvPr>
          <p:cNvPicPr>
            <a:picLocks noChangeAspect="1"/>
          </p:cNvPicPr>
          <p:nvPr/>
        </p:nvPicPr>
        <p:blipFill>
          <a:blip r:embed="rId15"/>
          <a:stretch>
            <a:fillRect/>
          </a:stretch>
        </p:blipFill>
        <p:spPr>
          <a:xfrm>
            <a:off x="274320" y="2520315"/>
            <a:ext cx="411480" cy="411480"/>
          </a:xfrm>
          <a:prstGeom prst="rect">
            <a:avLst/>
          </a:prstGeom>
        </p:spPr>
      </p:pic>
      <p:sp>
        <p:nvSpPr>
          <p:cNvPr id="25" name="Text 9"/>
          <p:cNvSpPr/>
          <p:nvPr/>
        </p:nvSpPr>
        <p:spPr>
          <a:xfrm>
            <a:off x="274320" y="2571750"/>
            <a:ext cx="411480" cy="360045"/>
          </a:xfrm>
          <a:prstGeom prst="rect">
            <a:avLst/>
          </a:prstGeom>
          <a:noFill/>
          <a:ln/>
        </p:spPr>
        <p:txBody>
          <a:bodyPr wrap="square" rtlCol="0" anchor="ctr"/>
          <a:lstStyle/>
          <a:p>
            <a:pPr algn="ctr" indent="0" marL="0">
              <a:buNone/>
            </a:pPr>
            <a:r>
              <a:rPr lang="en-US" sz="1300" b="1" dirty="0">
                <a:solidFill>
                  <a:srgbClr val="FFFFFF"/>
                </a:solidFill>
                <a:latin typeface="Plus Jakarta Sans" pitchFamily="34" charset="0"/>
                <a:ea typeface="Plus Jakarta Sans" pitchFamily="34" charset="-122"/>
                <a:cs typeface="Plus Jakarta Sans" pitchFamily="34" charset="-120"/>
              </a:rPr>
              <a:t>05</a:t>
            </a:r>
            <a:endParaRPr lang="en-US" sz="1300" dirty="0"/>
          </a:p>
        </p:txBody>
      </p:sp>
      <p:sp>
        <p:nvSpPr>
          <p:cNvPr id="26" name="Text 10"/>
          <p:cNvSpPr/>
          <p:nvPr/>
        </p:nvSpPr>
        <p:spPr>
          <a:xfrm>
            <a:off x="731520" y="2520315"/>
            <a:ext cx="3017520" cy="411480"/>
          </a:xfrm>
          <a:prstGeom prst="rect">
            <a:avLst/>
          </a:prstGeom>
          <a:noFill/>
          <a:ln/>
        </p:spPr>
        <p:txBody>
          <a:bodyPr wrap="square" rtlCol="0" anchor="ctr"/>
          <a:lstStyle/>
          <a:p>
            <a:pPr algn="l" indent="0" marL="0">
              <a:buNone/>
            </a:pPr>
            <a:r>
              <a:rPr lang="en-US" sz="1300" b="1" dirty="0">
                <a:solidFill>
                  <a:srgbClr val="000000"/>
                </a:solidFill>
                <a:latin typeface="Plus Jakarta Sans" pitchFamily="34" charset="0"/>
                <a:ea typeface="Plus Jakarta Sans" pitchFamily="34" charset="-122"/>
                <a:cs typeface="Plus Jakarta Sans" pitchFamily="34" charset="-120"/>
              </a:rPr>
              <a:t>Capitalism: The Balancing Act</a:t>
            </a:r>
            <a:endParaRPr lang="en-US" sz="1300" dirty="0"/>
          </a:p>
        </p:txBody>
      </p:sp>
      <p:pic>
        <p:nvPicPr>
          <p:cNvPr id="27" name="Image 14" descr="https://djgurnpwsdoqjscwqbsj.supabase.co/storage/v1/object/public/presentation-templates-data/section16_Button%20Arrow.png">    </p:cNvPr>
          <p:cNvPicPr>
            <a:picLocks noChangeAspect="1"/>
          </p:cNvPicPr>
          <p:nvPr/>
        </p:nvPicPr>
        <p:blipFill>
          <a:blip r:embed="rId16"/>
          <a:stretch>
            <a:fillRect/>
          </a:stretch>
        </p:blipFill>
        <p:spPr>
          <a:xfrm>
            <a:off x="4069080" y="2597468"/>
            <a:ext cx="274320" cy="257175"/>
          </a:xfrm>
          <a:prstGeom prst="rect">
            <a:avLst/>
          </a:prstGeom>
        </p:spPr>
      </p:pic>
      <p:pic>
        <p:nvPicPr>
          <p:cNvPr id="28" name="Image 15" descr="https://djgurnpwsdoqjscwqbsj.supabase.co/storage/v1/object/public/presentation-templates-data/section16_tableOfCont_box.png">    </p:cNvPr>
          <p:cNvPicPr>
            <a:picLocks noChangeAspect="1"/>
          </p:cNvPicPr>
          <p:nvPr/>
        </p:nvPicPr>
        <p:blipFill>
          <a:blip r:embed="rId17"/>
          <a:stretch>
            <a:fillRect/>
          </a:stretch>
        </p:blipFill>
        <p:spPr>
          <a:xfrm>
            <a:off x="4480560" y="2468880"/>
            <a:ext cx="4206240" cy="514350"/>
          </a:xfrm>
          <a:prstGeom prst="rect">
            <a:avLst/>
          </a:prstGeom>
        </p:spPr>
      </p:pic>
      <p:pic>
        <p:nvPicPr>
          <p:cNvPr id="29" name="Image 16" descr="https://djgurnpwsdoqjscwqbsj.supabase.co/storage/v1/object/public/presentation-templates-data/section16_no_box.png">    </p:cNvPr>
          <p:cNvPicPr>
            <a:picLocks noChangeAspect="1"/>
          </p:cNvPicPr>
          <p:nvPr/>
        </p:nvPicPr>
        <p:blipFill>
          <a:blip r:embed="rId18"/>
          <a:stretch>
            <a:fillRect/>
          </a:stretch>
        </p:blipFill>
        <p:spPr>
          <a:xfrm>
            <a:off x="4572000" y="2520315"/>
            <a:ext cx="411480" cy="411480"/>
          </a:xfrm>
          <a:prstGeom prst="rect">
            <a:avLst/>
          </a:prstGeom>
        </p:spPr>
      </p:pic>
      <p:sp>
        <p:nvSpPr>
          <p:cNvPr id="30" name="Text 11"/>
          <p:cNvSpPr/>
          <p:nvPr/>
        </p:nvSpPr>
        <p:spPr>
          <a:xfrm>
            <a:off x="4572000" y="2571750"/>
            <a:ext cx="411480" cy="360045"/>
          </a:xfrm>
          <a:prstGeom prst="rect">
            <a:avLst/>
          </a:prstGeom>
          <a:noFill/>
          <a:ln/>
        </p:spPr>
        <p:txBody>
          <a:bodyPr wrap="square" rtlCol="0" anchor="ctr"/>
          <a:lstStyle/>
          <a:p>
            <a:pPr algn="ctr" indent="0" marL="0">
              <a:buNone/>
            </a:pPr>
            <a:r>
              <a:rPr lang="en-US" sz="1300" b="1" dirty="0">
                <a:solidFill>
                  <a:srgbClr val="FFFFFF"/>
                </a:solidFill>
                <a:latin typeface="Plus Jakarta Sans" pitchFamily="34" charset="0"/>
                <a:ea typeface="Plus Jakarta Sans" pitchFamily="34" charset="-122"/>
                <a:cs typeface="Plus Jakarta Sans" pitchFamily="34" charset="-120"/>
              </a:rPr>
              <a:t>06</a:t>
            </a:r>
            <a:endParaRPr lang="en-US" sz="1300" dirty="0"/>
          </a:p>
        </p:txBody>
      </p:sp>
      <p:sp>
        <p:nvSpPr>
          <p:cNvPr id="31" name="Text 12"/>
          <p:cNvSpPr/>
          <p:nvPr/>
        </p:nvSpPr>
        <p:spPr>
          <a:xfrm>
            <a:off x="5029200" y="2520315"/>
            <a:ext cx="3017520" cy="411480"/>
          </a:xfrm>
          <a:prstGeom prst="rect">
            <a:avLst/>
          </a:prstGeom>
          <a:noFill/>
          <a:ln/>
        </p:spPr>
        <p:txBody>
          <a:bodyPr wrap="square" rtlCol="0" anchor="ctr"/>
          <a:lstStyle/>
          <a:p>
            <a:pPr algn="l" indent="0" marL="0">
              <a:buNone/>
            </a:pPr>
            <a:r>
              <a:rPr lang="en-US" sz="1300" b="1" dirty="0">
                <a:solidFill>
                  <a:srgbClr val="000000"/>
                </a:solidFill>
                <a:latin typeface="Plus Jakarta Sans" pitchFamily="34" charset="0"/>
                <a:ea typeface="Plus Jakarta Sans" pitchFamily="34" charset="-122"/>
                <a:cs typeface="Plus Jakarta Sans" pitchFamily="34" charset="-120"/>
              </a:rPr>
              <a:t>Evolution of Socialism</a:t>
            </a:r>
            <a:endParaRPr lang="en-US" sz="1300" dirty="0"/>
          </a:p>
        </p:txBody>
      </p:sp>
      <p:pic>
        <p:nvPicPr>
          <p:cNvPr id="32" name="Image 17" descr="https://djgurnpwsdoqjscwqbsj.supabase.co/storage/v1/object/public/presentation-templates-data/section16_Button%20Arrow.png">    </p:cNvPr>
          <p:cNvPicPr>
            <a:picLocks noChangeAspect="1"/>
          </p:cNvPicPr>
          <p:nvPr/>
        </p:nvPicPr>
        <p:blipFill>
          <a:blip r:embed="rId19"/>
          <a:stretch>
            <a:fillRect/>
          </a:stretch>
        </p:blipFill>
        <p:spPr>
          <a:xfrm>
            <a:off x="8366760" y="2597468"/>
            <a:ext cx="274320" cy="257175"/>
          </a:xfrm>
          <a:prstGeom prst="rect">
            <a:avLst/>
          </a:prstGeom>
        </p:spPr>
      </p:pic>
      <p:pic>
        <p:nvPicPr>
          <p:cNvPr id="33" name="Image 18" descr="https://djgurnpwsdoqjscwqbsj.supabase.co/storage/v1/object/public/presentation-templates-data/section16_tableOfCont_box.png">    </p:cNvPr>
          <p:cNvPicPr>
            <a:picLocks noChangeAspect="1"/>
          </p:cNvPicPr>
          <p:nvPr/>
        </p:nvPicPr>
        <p:blipFill>
          <a:blip r:embed="rId20"/>
          <a:stretch>
            <a:fillRect/>
          </a:stretch>
        </p:blipFill>
        <p:spPr>
          <a:xfrm>
            <a:off x="182880" y="3188970"/>
            <a:ext cx="4206240" cy="514350"/>
          </a:xfrm>
          <a:prstGeom prst="rect">
            <a:avLst/>
          </a:prstGeom>
        </p:spPr>
      </p:pic>
      <p:pic>
        <p:nvPicPr>
          <p:cNvPr id="34" name="Image 19" descr="https://djgurnpwsdoqjscwqbsj.supabase.co/storage/v1/object/public/presentation-templates-data/section16_no_box.png">    </p:cNvPr>
          <p:cNvPicPr>
            <a:picLocks noChangeAspect="1"/>
          </p:cNvPicPr>
          <p:nvPr/>
        </p:nvPicPr>
        <p:blipFill>
          <a:blip r:embed="rId21"/>
          <a:stretch>
            <a:fillRect/>
          </a:stretch>
        </p:blipFill>
        <p:spPr>
          <a:xfrm>
            <a:off x="274320" y="3240405"/>
            <a:ext cx="411480" cy="411480"/>
          </a:xfrm>
          <a:prstGeom prst="rect">
            <a:avLst/>
          </a:prstGeom>
        </p:spPr>
      </p:pic>
      <p:sp>
        <p:nvSpPr>
          <p:cNvPr id="35" name="Text 13"/>
          <p:cNvSpPr/>
          <p:nvPr/>
        </p:nvSpPr>
        <p:spPr>
          <a:xfrm>
            <a:off x="274320" y="3291840"/>
            <a:ext cx="411480" cy="360045"/>
          </a:xfrm>
          <a:prstGeom prst="rect">
            <a:avLst/>
          </a:prstGeom>
          <a:noFill/>
          <a:ln/>
        </p:spPr>
        <p:txBody>
          <a:bodyPr wrap="square" rtlCol="0" anchor="ctr"/>
          <a:lstStyle/>
          <a:p>
            <a:pPr algn="ctr" indent="0" marL="0">
              <a:buNone/>
            </a:pPr>
            <a:r>
              <a:rPr lang="en-US" sz="1300" b="1" dirty="0">
                <a:solidFill>
                  <a:srgbClr val="FFFFFF"/>
                </a:solidFill>
                <a:latin typeface="Plus Jakarta Sans" pitchFamily="34" charset="0"/>
                <a:ea typeface="Plus Jakarta Sans" pitchFamily="34" charset="-122"/>
                <a:cs typeface="Plus Jakarta Sans" pitchFamily="34" charset="-120"/>
              </a:rPr>
              <a:t>07</a:t>
            </a:r>
            <a:endParaRPr lang="en-US" sz="1300" dirty="0"/>
          </a:p>
        </p:txBody>
      </p:sp>
      <p:sp>
        <p:nvSpPr>
          <p:cNvPr id="36" name="Text 14"/>
          <p:cNvSpPr/>
          <p:nvPr/>
        </p:nvSpPr>
        <p:spPr>
          <a:xfrm>
            <a:off x="731520" y="3240405"/>
            <a:ext cx="3017520" cy="411480"/>
          </a:xfrm>
          <a:prstGeom prst="rect">
            <a:avLst/>
          </a:prstGeom>
          <a:noFill/>
          <a:ln/>
        </p:spPr>
        <p:txBody>
          <a:bodyPr wrap="square" rtlCol="0" anchor="ctr"/>
          <a:lstStyle/>
          <a:p>
            <a:pPr algn="l" indent="0" marL="0">
              <a:buNone/>
            </a:pPr>
            <a:r>
              <a:rPr lang="en-US" sz="1300" b="1" dirty="0">
                <a:solidFill>
                  <a:srgbClr val="000000"/>
                </a:solidFill>
                <a:latin typeface="Plus Jakarta Sans" pitchFamily="34" charset="0"/>
                <a:ea typeface="Plus Jakarta Sans" pitchFamily="34" charset="-122"/>
                <a:cs typeface="Plus Jakarta Sans" pitchFamily="34" charset="-120"/>
              </a:rPr>
              <a:t>Socialism: A Balanced View</a:t>
            </a:r>
            <a:endParaRPr lang="en-US" sz="1300" dirty="0"/>
          </a:p>
        </p:txBody>
      </p:sp>
      <p:pic>
        <p:nvPicPr>
          <p:cNvPr id="37" name="Image 20" descr="https://djgurnpwsdoqjscwqbsj.supabase.co/storage/v1/object/public/presentation-templates-data/section16_Button%20Arrow.png">    </p:cNvPr>
          <p:cNvPicPr>
            <a:picLocks noChangeAspect="1"/>
          </p:cNvPicPr>
          <p:nvPr/>
        </p:nvPicPr>
        <p:blipFill>
          <a:blip r:embed="rId22"/>
          <a:stretch>
            <a:fillRect/>
          </a:stretch>
        </p:blipFill>
        <p:spPr>
          <a:xfrm>
            <a:off x="4069080" y="3317558"/>
            <a:ext cx="274320" cy="257175"/>
          </a:xfrm>
          <a:prstGeom prst="rect">
            <a:avLst/>
          </a:prstGeom>
        </p:spPr>
      </p:pic>
      <p:pic>
        <p:nvPicPr>
          <p:cNvPr id="38" name="Image 21" descr="https://djgurnpwsdoqjscwqbsj.supabase.co/storage/v1/object/public/presentation-templates-data/section16_tableOfCont_box.png">    </p:cNvPr>
          <p:cNvPicPr>
            <a:picLocks noChangeAspect="1"/>
          </p:cNvPicPr>
          <p:nvPr/>
        </p:nvPicPr>
        <p:blipFill>
          <a:blip r:embed="rId23"/>
          <a:stretch>
            <a:fillRect/>
          </a:stretch>
        </p:blipFill>
        <p:spPr>
          <a:xfrm>
            <a:off x="4480560" y="3188970"/>
            <a:ext cx="4206240" cy="514350"/>
          </a:xfrm>
          <a:prstGeom prst="rect">
            <a:avLst/>
          </a:prstGeom>
        </p:spPr>
      </p:pic>
      <p:pic>
        <p:nvPicPr>
          <p:cNvPr id="39" name="Image 22" descr="https://djgurnpwsdoqjscwqbsj.supabase.co/storage/v1/object/public/presentation-templates-data/section16_no_box.png">    </p:cNvPr>
          <p:cNvPicPr>
            <a:picLocks noChangeAspect="1"/>
          </p:cNvPicPr>
          <p:nvPr/>
        </p:nvPicPr>
        <p:blipFill>
          <a:blip r:embed="rId24"/>
          <a:stretch>
            <a:fillRect/>
          </a:stretch>
        </p:blipFill>
        <p:spPr>
          <a:xfrm>
            <a:off x="4572000" y="3240405"/>
            <a:ext cx="411480" cy="411480"/>
          </a:xfrm>
          <a:prstGeom prst="rect">
            <a:avLst/>
          </a:prstGeom>
        </p:spPr>
      </p:pic>
      <p:sp>
        <p:nvSpPr>
          <p:cNvPr id="40" name="Text 15"/>
          <p:cNvSpPr/>
          <p:nvPr/>
        </p:nvSpPr>
        <p:spPr>
          <a:xfrm>
            <a:off x="4572000" y="3291840"/>
            <a:ext cx="411480" cy="360045"/>
          </a:xfrm>
          <a:prstGeom prst="rect">
            <a:avLst/>
          </a:prstGeom>
          <a:noFill/>
          <a:ln/>
        </p:spPr>
        <p:txBody>
          <a:bodyPr wrap="square" rtlCol="0" anchor="ctr"/>
          <a:lstStyle/>
          <a:p>
            <a:pPr algn="ctr" indent="0" marL="0">
              <a:buNone/>
            </a:pPr>
            <a:r>
              <a:rPr lang="en-US" sz="1300" b="1" dirty="0">
                <a:solidFill>
                  <a:srgbClr val="FFFFFF"/>
                </a:solidFill>
                <a:latin typeface="Plus Jakarta Sans" pitchFamily="34" charset="0"/>
                <a:ea typeface="Plus Jakarta Sans" pitchFamily="34" charset="-122"/>
                <a:cs typeface="Plus Jakarta Sans" pitchFamily="34" charset="-120"/>
              </a:rPr>
              <a:t>08</a:t>
            </a:r>
            <a:endParaRPr lang="en-US" sz="1300" dirty="0"/>
          </a:p>
        </p:txBody>
      </p:sp>
      <p:sp>
        <p:nvSpPr>
          <p:cNvPr id="41" name="Text 16"/>
          <p:cNvSpPr/>
          <p:nvPr/>
        </p:nvSpPr>
        <p:spPr>
          <a:xfrm>
            <a:off x="5029200" y="3240405"/>
            <a:ext cx="3017520" cy="411480"/>
          </a:xfrm>
          <a:prstGeom prst="rect">
            <a:avLst/>
          </a:prstGeom>
          <a:noFill/>
          <a:ln/>
        </p:spPr>
        <p:txBody>
          <a:bodyPr wrap="square" rtlCol="0" anchor="ctr"/>
          <a:lstStyle/>
          <a:p>
            <a:pPr algn="l" indent="0" marL="0">
              <a:buNone/>
            </a:pPr>
            <a:r>
              <a:rPr lang="en-US" sz="1300" b="1" dirty="0">
                <a:solidFill>
                  <a:srgbClr val="000000"/>
                </a:solidFill>
                <a:latin typeface="Plus Jakarta Sans" pitchFamily="34" charset="0"/>
                <a:ea typeface="Plus Jakarta Sans" pitchFamily="34" charset="-122"/>
                <a:cs typeface="Plus Jakarta Sans" pitchFamily="34" charset="-120"/>
              </a:rPr>
              <a:t>Mixed Economy: Best of Both?</a:t>
            </a:r>
            <a:endParaRPr lang="en-US" sz="1300" dirty="0"/>
          </a:p>
        </p:txBody>
      </p:sp>
      <p:pic>
        <p:nvPicPr>
          <p:cNvPr id="42" name="Image 23" descr="https://djgurnpwsdoqjscwqbsj.supabase.co/storage/v1/object/public/presentation-templates-data/section16_Button%20Arrow.png">    </p:cNvPr>
          <p:cNvPicPr>
            <a:picLocks noChangeAspect="1"/>
          </p:cNvPicPr>
          <p:nvPr/>
        </p:nvPicPr>
        <p:blipFill>
          <a:blip r:embed="rId25"/>
          <a:stretch>
            <a:fillRect/>
          </a:stretch>
        </p:blipFill>
        <p:spPr>
          <a:xfrm>
            <a:off x="8366760" y="3317558"/>
            <a:ext cx="274320" cy="25717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274320" y="0"/>
            <a:ext cx="8229600" cy="914400"/>
          </a:xfrm>
          <a:prstGeom prst="rect">
            <a:avLst/>
          </a:prstGeom>
          <a:noFill/>
          <a:ln/>
        </p:spPr>
        <p:txBody>
          <a:bodyPr wrap="square" rtlCol="0" anchor="ctr"/>
          <a:lstStyle/>
          <a:p>
            <a:pPr algn="l" indent="0" marL="0">
              <a:lnSpc>
                <a:spcPts val="2700"/>
              </a:lnSpc>
              <a:buNone/>
            </a:pPr>
            <a:r>
              <a:rPr lang="en-US" sz="3000" b="1" dirty="0">
                <a:solidFill>
                  <a:srgbClr val="000000"/>
                </a:solidFill>
              </a:rPr>
              <a:t>Mixed Economy: Best of Both Worlds?</a:t>
            </a:r>
            <a:endParaRPr lang="en-US" sz="3000" dirty="0"/>
          </a:p>
        </p:txBody>
      </p:sp>
      <p:sp>
        <p:nvSpPr>
          <p:cNvPr id="3" name="Shape 1"/>
          <p:cNvSpPr/>
          <p:nvPr/>
        </p:nvSpPr>
        <p:spPr>
          <a:xfrm>
            <a:off x="274320" y="1080135"/>
            <a:ext cx="4023360" cy="411480"/>
          </a:xfrm>
          <a:prstGeom prst="roundRect">
            <a:avLst/>
          </a:prstGeom>
          <a:solidFill>
            <a:srgbClr val="F9EFDC"/>
          </a:solidFill>
          <a:ln/>
        </p:spPr>
      </p:sp>
      <p:sp>
        <p:nvSpPr>
          <p:cNvPr id="4" name="Text 2"/>
          <p:cNvSpPr/>
          <p:nvPr/>
        </p:nvSpPr>
        <p:spPr>
          <a:xfrm>
            <a:off x="274320" y="1080135"/>
            <a:ext cx="3474720" cy="411480"/>
          </a:xfrm>
          <a:prstGeom prst="rect">
            <a:avLst/>
          </a:prstGeom>
          <a:noFill/>
          <a:ln/>
        </p:spPr>
        <p:txBody>
          <a:bodyPr wrap="square" rtlCol="0" anchor="ctr"/>
          <a:lstStyle/>
          <a:p>
            <a:pPr algn="l" indent="0" marL="0">
              <a:buNone/>
            </a:pPr>
            <a:r>
              <a:rPr lang="en-US" sz="2000" b="1" dirty="0">
                <a:solidFill>
                  <a:srgbClr val="000000"/>
                </a:solidFill>
                <a:latin typeface="Plus Jakarta Sans" pitchFamily="34" charset="0"/>
                <a:ea typeface="Plus Jakarta Sans" pitchFamily="34" charset="-122"/>
                <a:cs typeface="Plus Jakarta Sans" pitchFamily="34" charset="-120"/>
              </a:rPr>
              <a:t>Pros: Balancing Act</a:t>
            </a:r>
            <a:endParaRPr lang="en-US" sz="2000" dirty="0"/>
          </a:p>
        </p:txBody>
      </p:sp>
      <p:pic>
        <p:nvPicPr>
          <p:cNvPr id="5" name="Image 0" descr="https://djgurnpwsdoqjscwqbsj.supabase.co/storage/v1/object/public/presentation-templates-data/ThumbsUp_green.png">    </p:cNvPr>
          <p:cNvPicPr>
            <a:picLocks noChangeAspect="1"/>
          </p:cNvPicPr>
          <p:nvPr/>
        </p:nvPicPr>
        <p:blipFill>
          <a:blip r:embed="rId2"/>
          <a:stretch>
            <a:fillRect/>
          </a:stretch>
        </p:blipFill>
        <p:spPr>
          <a:xfrm>
            <a:off x="3840480" y="1131570"/>
            <a:ext cx="320040" cy="334328"/>
          </a:xfrm>
          <a:prstGeom prst="rect">
            <a:avLst/>
          </a:prstGeom>
        </p:spPr>
      </p:pic>
      <p:pic>
        <p:nvPicPr>
          <p:cNvPr id="6" name="Image 1" descr="https://djgurnpwsdoqjscwqbsj.supabase.co/storage/v1/object/public/presentation-templates-data/section16_pros.png">    </p:cNvPr>
          <p:cNvPicPr>
            <a:picLocks noChangeAspect="1"/>
          </p:cNvPicPr>
          <p:nvPr/>
        </p:nvPicPr>
        <p:blipFill>
          <a:blip r:embed="rId3"/>
          <a:stretch>
            <a:fillRect/>
          </a:stretch>
        </p:blipFill>
        <p:spPr>
          <a:xfrm>
            <a:off x="274320" y="1594485"/>
            <a:ext cx="4023360" cy="771525"/>
          </a:xfrm>
          <a:prstGeom prst="rect">
            <a:avLst/>
          </a:prstGeom>
        </p:spPr>
      </p:pic>
      <p:sp>
        <p:nvSpPr>
          <p:cNvPr id="7" name="Text 3"/>
          <p:cNvSpPr/>
          <p:nvPr/>
        </p:nvSpPr>
        <p:spPr>
          <a:xfrm>
            <a:off x="640080" y="1671638"/>
            <a:ext cx="3657600" cy="685800"/>
          </a:xfrm>
          <a:prstGeom prst="rect">
            <a:avLst/>
          </a:prstGeom>
          <a:noFill/>
          <a:ln/>
        </p:spPr>
        <p:txBody>
          <a:bodyPr wrap="square" rtlCol="0" anchor="t"/>
          <a:lstStyle/>
          <a:p>
            <a:pPr algn="l" indent="0" marL="0">
              <a:lnSpc>
                <a:spcPts val="1200"/>
              </a:lnSpc>
              <a:buNone/>
            </a:pPr>
            <a:r>
              <a:rPr lang="en-US" sz="1000" dirty="0">
                <a:solidFill>
                  <a:srgbClr val="000000"/>
                </a:solidFill>
                <a:latin typeface="Plus Jakarta Sans" pitchFamily="34" charset="0"/>
                <a:ea typeface="Plus Jakarta Sans" pitchFamily="34" charset="-122"/>
                <a:cs typeface="Plus Jakarta Sans" pitchFamily="34" charset="-120"/>
              </a:rPr>
              <a:t>Helps address income inequality through progressive taxation and wealth redistribution programs, promoting social equity.</a:t>
            </a:r>
            <a:endParaRPr lang="en-US" sz="1000" dirty="0"/>
          </a:p>
        </p:txBody>
      </p:sp>
      <p:pic>
        <p:nvPicPr>
          <p:cNvPr id="8" name="Image 2" descr="https://djgurnpwsdoqjscwqbsj.supabase.co/storage/v1/object/public/presentation-templates-data/Checkmark.png">    </p:cNvPr>
          <p:cNvPicPr>
            <a:picLocks noChangeAspect="1"/>
          </p:cNvPicPr>
          <p:nvPr/>
        </p:nvPicPr>
        <p:blipFill>
          <a:blip r:embed="rId4"/>
          <a:stretch>
            <a:fillRect/>
          </a:stretch>
        </p:blipFill>
        <p:spPr>
          <a:xfrm>
            <a:off x="365760" y="1851660"/>
            <a:ext cx="219456" cy="205740"/>
          </a:xfrm>
          <a:prstGeom prst="rect">
            <a:avLst/>
          </a:prstGeom>
        </p:spPr>
      </p:pic>
      <p:sp>
        <p:nvSpPr>
          <p:cNvPr id="9" name="Shape 4"/>
          <p:cNvSpPr/>
          <p:nvPr/>
        </p:nvSpPr>
        <p:spPr>
          <a:xfrm>
            <a:off x="4663440" y="1080135"/>
            <a:ext cx="4023360" cy="411480"/>
          </a:xfrm>
          <a:prstGeom prst="roundRect">
            <a:avLst/>
          </a:prstGeom>
          <a:solidFill>
            <a:srgbClr val="F9EFDC"/>
          </a:solidFill>
          <a:ln/>
        </p:spPr>
      </p:sp>
      <p:sp>
        <p:nvSpPr>
          <p:cNvPr id="10" name="Text 5"/>
          <p:cNvSpPr/>
          <p:nvPr/>
        </p:nvSpPr>
        <p:spPr>
          <a:xfrm>
            <a:off x="4663440" y="1080135"/>
            <a:ext cx="3474720" cy="411480"/>
          </a:xfrm>
          <a:prstGeom prst="rect">
            <a:avLst/>
          </a:prstGeom>
          <a:noFill/>
          <a:ln/>
        </p:spPr>
        <p:txBody>
          <a:bodyPr wrap="square" rtlCol="0" anchor="ctr"/>
          <a:lstStyle/>
          <a:p>
            <a:pPr algn="l" indent="0" marL="0">
              <a:buNone/>
            </a:pPr>
            <a:r>
              <a:rPr lang="en-US" sz="2000" b="1" dirty="0">
                <a:solidFill>
                  <a:srgbClr val="000000"/>
                </a:solidFill>
                <a:latin typeface="Plus Jakarta Sans" pitchFamily="34" charset="0"/>
                <a:ea typeface="Plus Jakarta Sans" pitchFamily="34" charset="-122"/>
                <a:cs typeface="Plus Jakarta Sans" pitchFamily="34" charset="-120"/>
              </a:rPr>
              <a:t>Cons: Complexities Arise</a:t>
            </a:r>
            <a:endParaRPr lang="en-US" sz="2000" dirty="0"/>
          </a:p>
        </p:txBody>
      </p:sp>
      <p:pic>
        <p:nvPicPr>
          <p:cNvPr id="11" name="Image 3" descr="https://djgurnpwsdoqjscwqbsj.supabase.co/storage/v1/object/public/presentation-templates-data/thumbdown_red.png">    </p:cNvPr>
          <p:cNvPicPr>
            <a:picLocks noChangeAspect="1"/>
          </p:cNvPicPr>
          <p:nvPr/>
        </p:nvPicPr>
        <p:blipFill>
          <a:blip r:embed="rId5"/>
          <a:stretch>
            <a:fillRect/>
          </a:stretch>
        </p:blipFill>
        <p:spPr>
          <a:xfrm>
            <a:off x="8229600" y="1183005"/>
            <a:ext cx="274320" cy="257175"/>
          </a:xfrm>
          <a:prstGeom prst="rect">
            <a:avLst/>
          </a:prstGeom>
        </p:spPr>
      </p:pic>
      <p:pic>
        <p:nvPicPr>
          <p:cNvPr id="12" name="Image 4" descr="https://djgurnpwsdoqjscwqbsj.supabase.co/storage/v1/object/public/presentation-templates-data/section16_consbox.png">    </p:cNvPr>
          <p:cNvPicPr>
            <a:picLocks noChangeAspect="1"/>
          </p:cNvPicPr>
          <p:nvPr/>
        </p:nvPicPr>
        <p:blipFill>
          <a:blip r:embed="rId6"/>
          <a:stretch>
            <a:fillRect/>
          </a:stretch>
        </p:blipFill>
        <p:spPr>
          <a:xfrm>
            <a:off x="4663440" y="1594485"/>
            <a:ext cx="4023360" cy="771525"/>
          </a:xfrm>
          <a:prstGeom prst="rect">
            <a:avLst/>
          </a:prstGeom>
        </p:spPr>
      </p:pic>
      <p:sp>
        <p:nvSpPr>
          <p:cNvPr id="13" name="Text 6"/>
          <p:cNvSpPr/>
          <p:nvPr/>
        </p:nvSpPr>
        <p:spPr>
          <a:xfrm>
            <a:off x="5029200" y="1671638"/>
            <a:ext cx="3657600" cy="685800"/>
          </a:xfrm>
          <a:prstGeom prst="rect">
            <a:avLst/>
          </a:prstGeom>
          <a:noFill/>
          <a:ln/>
        </p:spPr>
        <p:txBody>
          <a:bodyPr wrap="square" rtlCol="0" anchor="t"/>
          <a:lstStyle/>
          <a:p>
            <a:pPr algn="l" indent="0" marL="0">
              <a:lnSpc>
                <a:spcPts val="1200"/>
              </a:lnSpc>
              <a:buNone/>
            </a:pPr>
            <a:r>
              <a:rPr lang="en-US" sz="1000" dirty="0">
                <a:solidFill>
                  <a:srgbClr val="000000"/>
                </a:solidFill>
                <a:latin typeface="Plus Jakarta Sans" pitchFamily="34" charset="0"/>
                <a:ea typeface="Plus Jakarta Sans" pitchFamily="34" charset="-122"/>
                <a:cs typeface="Plus Jakarta Sans" pitchFamily="34" charset="-120"/>
              </a:rPr>
              <a:t>Balancing competing interests and navigating complex regulations can create uncertainty for businesses and investors alike.</a:t>
            </a:r>
            <a:endParaRPr lang="en-US" sz="1000" dirty="0"/>
          </a:p>
        </p:txBody>
      </p:sp>
      <p:pic>
        <p:nvPicPr>
          <p:cNvPr id="14" name="Image 5" descr="https://djgurnpwsdoqjscwqbsj.supabase.co/storage/v1/object/public/presentation-templates-data/yellow%20checkmark.png">    </p:cNvPr>
          <p:cNvPicPr>
            <a:picLocks noChangeAspect="1"/>
          </p:cNvPicPr>
          <p:nvPr/>
        </p:nvPicPr>
        <p:blipFill>
          <a:blip r:embed="rId7"/>
          <a:stretch>
            <a:fillRect/>
          </a:stretch>
        </p:blipFill>
        <p:spPr>
          <a:xfrm>
            <a:off x="4754880" y="1851660"/>
            <a:ext cx="219456" cy="20574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 21">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274320" y="514350"/>
            <a:ext cx="8229600" cy="457200"/>
          </a:xfrm>
          <a:prstGeom prst="rect">
            <a:avLst/>
          </a:prstGeom>
          <a:noFill/>
          <a:ln/>
        </p:spPr>
        <p:txBody>
          <a:bodyPr wrap="square" rtlCol="0" anchor="b"/>
          <a:lstStyle/>
          <a:p>
            <a:pPr indent="0" marL="0">
              <a:buNone/>
            </a:pPr>
            <a:r>
              <a:rPr lang="en-US" sz="3000" b="1" dirty="0">
                <a:solidFill>
                  <a:srgbClr val="000000"/>
                </a:solidFill>
                <a:latin typeface="Plus Jakarta Sans" pitchFamily="34" charset="0"/>
                <a:ea typeface="Plus Jakarta Sans" pitchFamily="34" charset="-122"/>
                <a:cs typeface="Plus Jakarta Sans" pitchFamily="34" charset="-120"/>
              </a:rPr>
              <a:t>Systems Recap &amp; Quiz</a:t>
            </a:r>
            <a:endParaRPr lang="en-US" sz="3000" dirty="0"/>
          </a:p>
        </p:txBody>
      </p:sp>
      <p:sp>
        <p:nvSpPr>
          <p:cNvPr id="3" name="Shape 1"/>
          <p:cNvSpPr/>
          <p:nvPr/>
        </p:nvSpPr>
        <p:spPr>
          <a:xfrm>
            <a:off x="548640" y="1285875"/>
            <a:ext cx="45720" cy="3857625"/>
          </a:xfrm>
          <a:prstGeom prst="rect">
            <a:avLst/>
          </a:prstGeom>
          <a:solidFill>
            <a:srgbClr val="000000"/>
          </a:solidFill>
          <a:ln/>
        </p:spPr>
      </p:sp>
      <p:sp>
        <p:nvSpPr>
          <p:cNvPr id="4" name="Shape 2"/>
          <p:cNvSpPr/>
          <p:nvPr/>
        </p:nvSpPr>
        <p:spPr>
          <a:xfrm>
            <a:off x="530352" y="1285875"/>
            <a:ext cx="82296" cy="82296"/>
          </a:xfrm>
          <a:prstGeom prst="ellipse">
            <a:avLst/>
          </a:prstGeom>
          <a:solidFill>
            <a:srgbClr val="FFFFFF"/>
          </a:solidFill>
          <a:ln w="12700">
            <a:solidFill>
              <a:srgbClr val="000000"/>
            </a:solidFill>
            <a:prstDash val="solid"/>
          </a:ln>
        </p:spPr>
      </p:sp>
      <p:pic>
        <p:nvPicPr>
          <p:cNvPr id="5" name="Image 0" descr="https://djgurnpwsdoqjscwqbsj.supabase.co/storage/v1/object/public/presentation-templates-data/section16_arrowbox.png">    </p:cNvPr>
          <p:cNvPicPr>
            <a:picLocks noChangeAspect="1"/>
          </p:cNvPicPr>
          <p:nvPr/>
        </p:nvPicPr>
        <p:blipFill>
          <a:blip r:embed="rId2"/>
          <a:stretch>
            <a:fillRect/>
          </a:stretch>
        </p:blipFill>
        <p:spPr>
          <a:xfrm>
            <a:off x="731520" y="1414463"/>
            <a:ext cx="1463040" cy="438912"/>
          </a:xfrm>
          <a:prstGeom prst="rect">
            <a:avLst/>
          </a:prstGeom>
        </p:spPr>
      </p:pic>
      <p:sp>
        <p:nvSpPr>
          <p:cNvPr id="6" name="Text 3"/>
          <p:cNvSpPr/>
          <p:nvPr/>
        </p:nvSpPr>
        <p:spPr>
          <a:xfrm>
            <a:off x="822960" y="1414463"/>
            <a:ext cx="1463040" cy="438912"/>
          </a:xfrm>
          <a:prstGeom prst="rect">
            <a:avLst/>
          </a:prstGeom>
          <a:noFill/>
          <a:ln/>
        </p:spPr>
        <p:txBody>
          <a:bodyPr wrap="square" rtlCol="0" anchor="ctr"/>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1776</a:t>
            </a:r>
            <a:endParaRPr lang="en-US" sz="1500" dirty="0"/>
          </a:p>
        </p:txBody>
      </p:sp>
      <p:sp>
        <p:nvSpPr>
          <p:cNvPr id="7" name="Text 4"/>
          <p:cNvSpPr/>
          <p:nvPr/>
        </p:nvSpPr>
        <p:spPr>
          <a:xfrm>
            <a:off x="2286000" y="1347597"/>
            <a:ext cx="1828800" cy="365760"/>
          </a:xfrm>
          <a:prstGeom prst="rect">
            <a:avLst/>
          </a:prstGeom>
          <a:noFill/>
          <a:ln/>
        </p:spPr>
        <p:txBody>
          <a:bodyPr wrap="square" rtlCol="0" anchor="t"/>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Invisible Hand Emerges</a:t>
            </a:r>
            <a:endParaRPr lang="en-US" sz="1500" dirty="0"/>
          </a:p>
        </p:txBody>
      </p:sp>
      <p:sp>
        <p:nvSpPr>
          <p:cNvPr id="8" name="Text 5"/>
          <p:cNvSpPr/>
          <p:nvPr/>
        </p:nvSpPr>
        <p:spPr>
          <a:xfrm>
            <a:off x="4114800" y="1347597"/>
            <a:ext cx="4846320" cy="457200"/>
          </a:xfrm>
          <a:prstGeom prst="rect">
            <a:avLst/>
          </a:prstGeom>
          <a:noFill/>
          <a:ln/>
        </p:spPr>
        <p:txBody>
          <a:bodyPr wrap="square" rtlCol="0" anchor="t"/>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Adam Smith's 'Wealth of Nations' introduces the concept of the invisible hand, shaping free market ideology. This laid the foundation for laissez-faire economics, influencing policy debates for centuries to come. Focus shifted to individual economic freedom and limited government intervention.</a:t>
            </a:r>
            <a:endParaRPr lang="en-US" sz="1000" dirty="0"/>
          </a:p>
        </p:txBody>
      </p:sp>
      <p:sp>
        <p:nvSpPr>
          <p:cNvPr id="9" name="Shape 6"/>
          <p:cNvSpPr/>
          <p:nvPr/>
        </p:nvSpPr>
        <p:spPr>
          <a:xfrm>
            <a:off x="530352" y="2160270"/>
            <a:ext cx="82296" cy="82296"/>
          </a:xfrm>
          <a:prstGeom prst="ellipse">
            <a:avLst/>
          </a:prstGeom>
          <a:solidFill>
            <a:srgbClr val="FFFFFF"/>
          </a:solidFill>
          <a:ln w="12700">
            <a:solidFill>
              <a:srgbClr val="000000"/>
            </a:solidFill>
            <a:prstDash val="solid"/>
          </a:ln>
        </p:spPr>
      </p:sp>
      <p:pic>
        <p:nvPicPr>
          <p:cNvPr id="10" name="Image 1" descr="https://djgurnpwsdoqjscwqbsj.supabase.co/storage/v1/object/public/presentation-templates-data/section16_arrowbox.png">    </p:cNvPr>
          <p:cNvPicPr>
            <a:picLocks noChangeAspect="1"/>
          </p:cNvPicPr>
          <p:nvPr/>
        </p:nvPicPr>
        <p:blipFill>
          <a:blip r:embed="rId3"/>
          <a:stretch>
            <a:fillRect/>
          </a:stretch>
        </p:blipFill>
        <p:spPr>
          <a:xfrm>
            <a:off x="731520" y="2288858"/>
            <a:ext cx="1463040" cy="438912"/>
          </a:xfrm>
          <a:prstGeom prst="rect">
            <a:avLst/>
          </a:prstGeom>
        </p:spPr>
      </p:pic>
      <p:sp>
        <p:nvSpPr>
          <p:cNvPr id="11" name="Text 7"/>
          <p:cNvSpPr/>
          <p:nvPr/>
        </p:nvSpPr>
        <p:spPr>
          <a:xfrm>
            <a:off x="822960" y="2288858"/>
            <a:ext cx="1463040" cy="438912"/>
          </a:xfrm>
          <a:prstGeom prst="rect">
            <a:avLst/>
          </a:prstGeom>
          <a:noFill/>
          <a:ln/>
        </p:spPr>
        <p:txBody>
          <a:bodyPr wrap="square" rtlCol="0" anchor="ctr"/>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1848</a:t>
            </a:r>
            <a:endParaRPr lang="en-US" sz="1500" dirty="0"/>
          </a:p>
        </p:txBody>
      </p:sp>
      <p:sp>
        <p:nvSpPr>
          <p:cNvPr id="12" name="Text 8"/>
          <p:cNvSpPr/>
          <p:nvPr/>
        </p:nvSpPr>
        <p:spPr>
          <a:xfrm>
            <a:off x="2286000" y="2221992"/>
            <a:ext cx="1828800" cy="365760"/>
          </a:xfrm>
          <a:prstGeom prst="rect">
            <a:avLst/>
          </a:prstGeom>
          <a:noFill/>
          <a:ln/>
        </p:spPr>
        <p:txBody>
          <a:bodyPr wrap="square" rtlCol="0" anchor="t"/>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Marxist Theory Arises</a:t>
            </a:r>
            <a:endParaRPr lang="en-US" sz="1500" dirty="0"/>
          </a:p>
        </p:txBody>
      </p:sp>
      <p:sp>
        <p:nvSpPr>
          <p:cNvPr id="13" name="Text 9"/>
          <p:cNvSpPr/>
          <p:nvPr/>
        </p:nvSpPr>
        <p:spPr>
          <a:xfrm>
            <a:off x="4114800" y="2221992"/>
            <a:ext cx="4846320" cy="457200"/>
          </a:xfrm>
          <a:prstGeom prst="rect">
            <a:avLst/>
          </a:prstGeom>
          <a:noFill/>
          <a:ln/>
        </p:spPr>
        <p:txBody>
          <a:bodyPr wrap="square" rtlCol="0" anchor="t"/>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Karl Marx and Friedrich Engels publish 'The Communist Manifesto,' critiquing capitalism and advocating for a classless, communist society. This ignited socialist movements worldwide, challenging prevailing economic structures and sparking revolutions in various countries across the globe.</a:t>
            </a:r>
            <a:endParaRPr lang="en-US" sz="1000" dirty="0"/>
          </a:p>
        </p:txBody>
      </p:sp>
      <p:sp>
        <p:nvSpPr>
          <p:cNvPr id="14" name="Shape 10"/>
          <p:cNvSpPr/>
          <p:nvPr/>
        </p:nvSpPr>
        <p:spPr>
          <a:xfrm>
            <a:off x="530352" y="3034665"/>
            <a:ext cx="82296" cy="82296"/>
          </a:xfrm>
          <a:prstGeom prst="ellipse">
            <a:avLst/>
          </a:prstGeom>
          <a:solidFill>
            <a:srgbClr val="FFFFFF"/>
          </a:solidFill>
          <a:ln w="12700">
            <a:solidFill>
              <a:srgbClr val="000000"/>
            </a:solidFill>
            <a:prstDash val="solid"/>
          </a:ln>
        </p:spPr>
      </p:sp>
      <p:pic>
        <p:nvPicPr>
          <p:cNvPr id="15" name="Image 2" descr="https://djgurnpwsdoqjscwqbsj.supabase.co/storage/v1/object/public/presentation-templates-data/section16_arrowbox.png">    </p:cNvPr>
          <p:cNvPicPr>
            <a:picLocks noChangeAspect="1"/>
          </p:cNvPicPr>
          <p:nvPr/>
        </p:nvPicPr>
        <p:blipFill>
          <a:blip r:embed="rId4"/>
          <a:stretch>
            <a:fillRect/>
          </a:stretch>
        </p:blipFill>
        <p:spPr>
          <a:xfrm>
            <a:off x="731520" y="3163253"/>
            <a:ext cx="1463040" cy="438912"/>
          </a:xfrm>
          <a:prstGeom prst="rect">
            <a:avLst/>
          </a:prstGeom>
        </p:spPr>
      </p:pic>
      <p:sp>
        <p:nvSpPr>
          <p:cNvPr id="16" name="Text 11"/>
          <p:cNvSpPr/>
          <p:nvPr/>
        </p:nvSpPr>
        <p:spPr>
          <a:xfrm>
            <a:off x="822960" y="3163253"/>
            <a:ext cx="1463040" cy="438912"/>
          </a:xfrm>
          <a:prstGeom prst="rect">
            <a:avLst/>
          </a:prstGeom>
          <a:noFill/>
          <a:ln/>
        </p:spPr>
        <p:txBody>
          <a:bodyPr wrap="square" rtlCol="0" anchor="ctr"/>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1929</a:t>
            </a:r>
            <a:endParaRPr lang="en-US" sz="1500" dirty="0"/>
          </a:p>
        </p:txBody>
      </p:sp>
      <p:sp>
        <p:nvSpPr>
          <p:cNvPr id="17" name="Text 12"/>
          <p:cNvSpPr/>
          <p:nvPr/>
        </p:nvSpPr>
        <p:spPr>
          <a:xfrm>
            <a:off x="2286000" y="3096387"/>
            <a:ext cx="1828800" cy="365760"/>
          </a:xfrm>
          <a:prstGeom prst="rect">
            <a:avLst/>
          </a:prstGeom>
          <a:noFill/>
          <a:ln/>
        </p:spPr>
        <p:txBody>
          <a:bodyPr wrap="square" rtlCol="0" anchor="t"/>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The Great Depression</a:t>
            </a:r>
            <a:endParaRPr lang="en-US" sz="1500" dirty="0"/>
          </a:p>
        </p:txBody>
      </p:sp>
      <p:sp>
        <p:nvSpPr>
          <p:cNvPr id="18" name="Text 13"/>
          <p:cNvSpPr/>
          <p:nvPr/>
        </p:nvSpPr>
        <p:spPr>
          <a:xfrm>
            <a:off x="4114800" y="3096387"/>
            <a:ext cx="4846320" cy="457200"/>
          </a:xfrm>
          <a:prstGeom prst="rect">
            <a:avLst/>
          </a:prstGeom>
          <a:noFill/>
          <a:ln/>
        </p:spPr>
        <p:txBody>
          <a:bodyPr wrap="square" rtlCol="0" anchor="t"/>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The Wall Street crash triggers a global economic crisis, revealing the vulnerabilities of unregulated capitalism. Governments worldwide adopted interventionist policies, including Keynesian economics, to stimulate demand and stabilize markets. This era redefined economic thinking.</a:t>
            </a:r>
            <a:endParaRPr lang="en-US" sz="1000" dirty="0"/>
          </a:p>
        </p:txBody>
      </p:sp>
      <p:sp>
        <p:nvSpPr>
          <p:cNvPr id="19" name="Shape 14"/>
          <p:cNvSpPr/>
          <p:nvPr/>
        </p:nvSpPr>
        <p:spPr>
          <a:xfrm>
            <a:off x="530352" y="3909060"/>
            <a:ext cx="82296" cy="82296"/>
          </a:xfrm>
          <a:prstGeom prst="ellipse">
            <a:avLst/>
          </a:prstGeom>
          <a:solidFill>
            <a:srgbClr val="FFFFFF"/>
          </a:solidFill>
          <a:ln w="12700">
            <a:solidFill>
              <a:srgbClr val="000000"/>
            </a:solidFill>
            <a:prstDash val="solid"/>
          </a:ln>
        </p:spPr>
      </p:sp>
      <p:pic>
        <p:nvPicPr>
          <p:cNvPr id="20" name="Image 3" descr="https://djgurnpwsdoqjscwqbsj.supabase.co/storage/v1/object/public/presentation-templates-data/section16_arrowbox.png">    </p:cNvPr>
          <p:cNvPicPr>
            <a:picLocks noChangeAspect="1"/>
          </p:cNvPicPr>
          <p:nvPr/>
        </p:nvPicPr>
        <p:blipFill>
          <a:blip r:embed="rId5"/>
          <a:stretch>
            <a:fillRect/>
          </a:stretch>
        </p:blipFill>
        <p:spPr>
          <a:xfrm>
            <a:off x="731520" y="4037648"/>
            <a:ext cx="1463040" cy="438912"/>
          </a:xfrm>
          <a:prstGeom prst="rect">
            <a:avLst/>
          </a:prstGeom>
        </p:spPr>
      </p:pic>
      <p:sp>
        <p:nvSpPr>
          <p:cNvPr id="21" name="Text 15"/>
          <p:cNvSpPr/>
          <p:nvPr/>
        </p:nvSpPr>
        <p:spPr>
          <a:xfrm>
            <a:off x="822960" y="4037648"/>
            <a:ext cx="1463040" cy="438912"/>
          </a:xfrm>
          <a:prstGeom prst="rect">
            <a:avLst/>
          </a:prstGeom>
          <a:noFill/>
          <a:ln/>
        </p:spPr>
        <p:txBody>
          <a:bodyPr wrap="square" rtlCol="0" anchor="ctr"/>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1980s</a:t>
            </a:r>
            <a:endParaRPr lang="en-US" sz="1500" dirty="0"/>
          </a:p>
        </p:txBody>
      </p:sp>
      <p:sp>
        <p:nvSpPr>
          <p:cNvPr id="22" name="Text 16"/>
          <p:cNvSpPr/>
          <p:nvPr/>
        </p:nvSpPr>
        <p:spPr>
          <a:xfrm>
            <a:off x="2286000" y="3970782"/>
            <a:ext cx="1828800" cy="365760"/>
          </a:xfrm>
          <a:prstGeom prst="rect">
            <a:avLst/>
          </a:prstGeom>
          <a:noFill/>
          <a:ln/>
        </p:spPr>
        <p:txBody>
          <a:bodyPr wrap="square" rtlCol="0" anchor="t"/>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Neoliberalism Takes Hold</a:t>
            </a:r>
            <a:endParaRPr lang="en-US" sz="1500" dirty="0"/>
          </a:p>
        </p:txBody>
      </p:sp>
      <p:sp>
        <p:nvSpPr>
          <p:cNvPr id="23" name="Text 17"/>
          <p:cNvSpPr/>
          <p:nvPr/>
        </p:nvSpPr>
        <p:spPr>
          <a:xfrm>
            <a:off x="4114800" y="3970782"/>
            <a:ext cx="4846320" cy="457200"/>
          </a:xfrm>
          <a:prstGeom prst="rect">
            <a:avLst/>
          </a:prstGeom>
          <a:noFill/>
          <a:ln/>
        </p:spPr>
        <p:txBody>
          <a:bodyPr wrap="square" rtlCol="0" anchor="t"/>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Margaret Thatcher and Ronald Reagan champion neoliberal policies: deregulation, privatization, and free trade. This era saw a shift toward market-oriented reforms, impacting global economies and fostering debates about wealth distribution and social welfare programs worldwide.</a:t>
            </a:r>
            <a:endParaRPr lang="en-US" sz="1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274320" y="360045"/>
            <a:ext cx="8229600" cy="457200"/>
          </a:xfrm>
          <a:prstGeom prst="rect">
            <a:avLst/>
          </a:prstGeom>
          <a:noFill/>
          <a:ln/>
        </p:spPr>
        <p:txBody>
          <a:bodyPr wrap="square" rtlCol="0" anchor="b"/>
          <a:lstStyle/>
          <a:p>
            <a:pPr indent="0" marL="0">
              <a:lnSpc>
                <a:spcPts val="3500"/>
              </a:lnSpc>
              <a:buNone/>
            </a:pPr>
            <a:r>
              <a:rPr lang="en-US" sz="3000" b="1" dirty="0">
                <a:solidFill>
                  <a:srgbClr val="000000"/>
                </a:solidFill>
                <a:latin typeface="Plus Jakarta Sans" pitchFamily="34" charset="0"/>
                <a:ea typeface="Plus Jakarta Sans" pitchFamily="34" charset="-122"/>
                <a:cs typeface="Plus Jakarta Sans" pitchFamily="34" charset="-120"/>
              </a:rPr>
              <a:t>Table of Contents</a:t>
            </a:r>
            <a:endParaRPr lang="en-US" sz="3000" dirty="0"/>
          </a:p>
        </p:txBody>
      </p:sp>
      <p:pic>
        <p:nvPicPr>
          <p:cNvPr id="3" name="Image 0" descr="https://djgurnpwsdoqjscwqbsj.supabase.co/storage/v1/object/public/presentation-templates-data/section16_tableOfCont_box.png">    </p:cNvPr>
          <p:cNvPicPr>
            <a:picLocks noChangeAspect="1"/>
          </p:cNvPicPr>
          <p:nvPr/>
        </p:nvPicPr>
        <p:blipFill>
          <a:blip r:embed="rId2"/>
          <a:stretch>
            <a:fillRect/>
          </a:stretch>
        </p:blipFill>
        <p:spPr>
          <a:xfrm>
            <a:off x="182880" y="1028700"/>
            <a:ext cx="4206240" cy="514350"/>
          </a:xfrm>
          <a:prstGeom prst="rect">
            <a:avLst/>
          </a:prstGeom>
        </p:spPr>
      </p:pic>
      <p:pic>
        <p:nvPicPr>
          <p:cNvPr id="4" name="Image 1" descr="https://djgurnpwsdoqjscwqbsj.supabase.co/storage/v1/object/public/presentation-templates-data/section16_no_box.png">    </p:cNvPr>
          <p:cNvPicPr>
            <a:picLocks noChangeAspect="1"/>
          </p:cNvPicPr>
          <p:nvPr/>
        </p:nvPicPr>
        <p:blipFill>
          <a:blip r:embed="rId3"/>
          <a:stretch>
            <a:fillRect/>
          </a:stretch>
        </p:blipFill>
        <p:spPr>
          <a:xfrm>
            <a:off x="274320" y="1080135"/>
            <a:ext cx="411480" cy="411480"/>
          </a:xfrm>
          <a:prstGeom prst="rect">
            <a:avLst/>
          </a:prstGeom>
        </p:spPr>
      </p:pic>
      <p:sp>
        <p:nvSpPr>
          <p:cNvPr id="5" name="Text 1"/>
          <p:cNvSpPr/>
          <p:nvPr/>
        </p:nvSpPr>
        <p:spPr>
          <a:xfrm>
            <a:off x="274320" y="1131570"/>
            <a:ext cx="411480" cy="360045"/>
          </a:xfrm>
          <a:prstGeom prst="rect">
            <a:avLst/>
          </a:prstGeom>
          <a:noFill/>
          <a:ln/>
        </p:spPr>
        <p:txBody>
          <a:bodyPr wrap="square" rtlCol="0" anchor="ctr"/>
          <a:lstStyle/>
          <a:p>
            <a:pPr algn="ctr" indent="0" marL="0">
              <a:buNone/>
            </a:pPr>
            <a:r>
              <a:rPr lang="en-US" sz="1300" b="1" dirty="0">
                <a:solidFill>
                  <a:srgbClr val="FFFFFF"/>
                </a:solidFill>
                <a:latin typeface="Plus Jakarta Sans" pitchFamily="34" charset="0"/>
                <a:ea typeface="Plus Jakarta Sans" pitchFamily="34" charset="-122"/>
                <a:cs typeface="Plus Jakarta Sans" pitchFamily="34" charset="-120"/>
              </a:rPr>
              <a:t>09</a:t>
            </a:r>
            <a:endParaRPr lang="en-US" sz="1300" dirty="0"/>
          </a:p>
        </p:txBody>
      </p:sp>
      <p:sp>
        <p:nvSpPr>
          <p:cNvPr id="6" name="Text 2"/>
          <p:cNvSpPr/>
          <p:nvPr/>
        </p:nvSpPr>
        <p:spPr>
          <a:xfrm>
            <a:off x="731520" y="1080135"/>
            <a:ext cx="3017520" cy="411480"/>
          </a:xfrm>
          <a:prstGeom prst="rect">
            <a:avLst/>
          </a:prstGeom>
          <a:noFill/>
          <a:ln/>
        </p:spPr>
        <p:txBody>
          <a:bodyPr wrap="square" rtlCol="0" anchor="ctr"/>
          <a:lstStyle/>
          <a:p>
            <a:pPr algn="l" indent="0" marL="0">
              <a:buNone/>
            </a:pPr>
            <a:r>
              <a:rPr lang="en-US" sz="1300" b="1" dirty="0">
                <a:solidFill>
                  <a:srgbClr val="000000"/>
                </a:solidFill>
                <a:latin typeface="Plus Jakarta Sans" pitchFamily="34" charset="0"/>
                <a:ea typeface="Plus Jakarta Sans" pitchFamily="34" charset="-122"/>
                <a:cs typeface="Plus Jakarta Sans" pitchFamily="34" charset="-120"/>
              </a:rPr>
              <a:t>Mixed Economy: Best of Both Worlds?</a:t>
            </a:r>
            <a:endParaRPr lang="en-US" sz="1300" dirty="0"/>
          </a:p>
        </p:txBody>
      </p:sp>
      <p:pic>
        <p:nvPicPr>
          <p:cNvPr id="7" name="Image 2" descr="https://djgurnpwsdoqjscwqbsj.supabase.co/storage/v1/object/public/presentation-templates-data/section16_Button%20Arrow.png">    </p:cNvPr>
          <p:cNvPicPr>
            <a:picLocks noChangeAspect="1"/>
          </p:cNvPicPr>
          <p:nvPr/>
        </p:nvPicPr>
        <p:blipFill>
          <a:blip r:embed="rId4"/>
          <a:stretch>
            <a:fillRect/>
          </a:stretch>
        </p:blipFill>
        <p:spPr>
          <a:xfrm>
            <a:off x="4069080" y="1157288"/>
            <a:ext cx="274320" cy="257175"/>
          </a:xfrm>
          <a:prstGeom prst="rect">
            <a:avLst/>
          </a:prstGeom>
        </p:spPr>
      </p:pic>
      <p:pic>
        <p:nvPicPr>
          <p:cNvPr id="8" name="Image 3" descr="https://djgurnpwsdoqjscwqbsj.supabase.co/storage/v1/object/public/presentation-templates-data/section16_tableOfCont_box.png">    </p:cNvPr>
          <p:cNvPicPr>
            <a:picLocks noChangeAspect="1"/>
          </p:cNvPicPr>
          <p:nvPr/>
        </p:nvPicPr>
        <p:blipFill>
          <a:blip r:embed="rId5"/>
          <a:stretch>
            <a:fillRect/>
          </a:stretch>
        </p:blipFill>
        <p:spPr>
          <a:xfrm>
            <a:off x="4480560" y="1028700"/>
            <a:ext cx="4206240" cy="514350"/>
          </a:xfrm>
          <a:prstGeom prst="rect">
            <a:avLst/>
          </a:prstGeom>
        </p:spPr>
      </p:pic>
      <p:pic>
        <p:nvPicPr>
          <p:cNvPr id="9" name="Image 4" descr="https://djgurnpwsdoqjscwqbsj.supabase.co/storage/v1/object/public/presentation-templates-data/section16_no_box.png">    </p:cNvPr>
          <p:cNvPicPr>
            <a:picLocks noChangeAspect="1"/>
          </p:cNvPicPr>
          <p:nvPr/>
        </p:nvPicPr>
        <p:blipFill>
          <a:blip r:embed="rId6"/>
          <a:stretch>
            <a:fillRect/>
          </a:stretch>
        </p:blipFill>
        <p:spPr>
          <a:xfrm>
            <a:off x="4572000" y="1080135"/>
            <a:ext cx="411480" cy="411480"/>
          </a:xfrm>
          <a:prstGeom prst="rect">
            <a:avLst/>
          </a:prstGeom>
        </p:spPr>
      </p:pic>
      <p:sp>
        <p:nvSpPr>
          <p:cNvPr id="10" name="Text 3"/>
          <p:cNvSpPr/>
          <p:nvPr/>
        </p:nvSpPr>
        <p:spPr>
          <a:xfrm>
            <a:off x="4572000" y="1131570"/>
            <a:ext cx="411480" cy="360045"/>
          </a:xfrm>
          <a:prstGeom prst="rect">
            <a:avLst/>
          </a:prstGeom>
          <a:noFill/>
          <a:ln/>
        </p:spPr>
        <p:txBody>
          <a:bodyPr wrap="square" rtlCol="0" anchor="ctr"/>
          <a:lstStyle/>
          <a:p>
            <a:pPr algn="ctr" indent="0" marL="0">
              <a:buNone/>
            </a:pPr>
            <a:r>
              <a:rPr lang="en-US" sz="1300" b="1" dirty="0">
                <a:solidFill>
                  <a:srgbClr val="FFFFFF"/>
                </a:solidFill>
                <a:latin typeface="Plus Jakarta Sans" pitchFamily="34" charset="0"/>
                <a:ea typeface="Plus Jakarta Sans" pitchFamily="34" charset="-122"/>
                <a:cs typeface="Plus Jakarta Sans" pitchFamily="34" charset="-120"/>
              </a:rPr>
              <a:t>10</a:t>
            </a:r>
            <a:endParaRPr lang="en-US" sz="1300" dirty="0"/>
          </a:p>
        </p:txBody>
      </p:sp>
      <p:sp>
        <p:nvSpPr>
          <p:cNvPr id="11" name="Text 4"/>
          <p:cNvSpPr/>
          <p:nvPr/>
        </p:nvSpPr>
        <p:spPr>
          <a:xfrm>
            <a:off x="5029200" y="1080135"/>
            <a:ext cx="3017520" cy="411480"/>
          </a:xfrm>
          <a:prstGeom prst="rect">
            <a:avLst/>
          </a:prstGeom>
          <a:noFill/>
          <a:ln/>
        </p:spPr>
        <p:txBody>
          <a:bodyPr wrap="square" rtlCol="0" anchor="ctr"/>
          <a:lstStyle/>
          <a:p>
            <a:pPr algn="l" indent="0" marL="0">
              <a:buNone/>
            </a:pPr>
            <a:r>
              <a:rPr lang="en-US" sz="1300" b="1" dirty="0">
                <a:solidFill>
                  <a:srgbClr val="000000"/>
                </a:solidFill>
                <a:latin typeface="Plus Jakarta Sans" pitchFamily="34" charset="0"/>
                <a:ea typeface="Plus Jakarta Sans" pitchFamily="34" charset="-122"/>
                <a:cs typeface="Plus Jakarta Sans" pitchFamily="34" charset="-120"/>
              </a:rPr>
              <a:t>Systems Recap &amp; Quiz</a:t>
            </a:r>
            <a:endParaRPr lang="en-US" sz="1300" dirty="0"/>
          </a:p>
        </p:txBody>
      </p:sp>
      <p:pic>
        <p:nvPicPr>
          <p:cNvPr id="12" name="Image 5" descr="https://djgurnpwsdoqjscwqbsj.supabase.co/storage/v1/object/public/presentation-templates-data/section16_Button%20Arrow.png">    </p:cNvPr>
          <p:cNvPicPr>
            <a:picLocks noChangeAspect="1"/>
          </p:cNvPicPr>
          <p:nvPr/>
        </p:nvPicPr>
        <p:blipFill>
          <a:blip r:embed="rId7"/>
          <a:stretch>
            <a:fillRect/>
          </a:stretch>
        </p:blipFill>
        <p:spPr>
          <a:xfrm>
            <a:off x="8366760" y="1157288"/>
            <a:ext cx="274320" cy="25717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457200" y="257175"/>
            <a:ext cx="5943600" cy="914400"/>
          </a:xfrm>
          <a:prstGeom prst="rect">
            <a:avLst/>
          </a:prstGeom>
          <a:noFill/>
          <a:ln/>
        </p:spPr>
        <p:txBody>
          <a:bodyPr wrap="square" rtlCol="0" anchor="ctr"/>
          <a:lstStyle/>
          <a:p>
            <a:pPr algn="l" indent="0" marL="0">
              <a:buNone/>
            </a:pPr>
            <a:r>
              <a:rPr lang="en-US" sz="3000" b="1" dirty="0">
                <a:solidFill>
                  <a:srgbClr val="000000"/>
                </a:solidFill>
                <a:latin typeface="Plus Jakarta Sans" pitchFamily="34" charset="0"/>
                <a:ea typeface="Plus Jakarta Sans" pitchFamily="34" charset="-122"/>
                <a:cs typeface="Plus Jakarta Sans" pitchFamily="34" charset="-120"/>
              </a:rPr>
              <a:t>Economic Systems: A Comprehensive Overview</a:t>
            </a:r>
            <a:endParaRPr lang="en-US" sz="3000" dirty="0"/>
          </a:p>
        </p:txBody>
      </p:sp>
      <p:pic>
        <p:nvPicPr>
          <p:cNvPr id="3" name="Image 0" descr="https://djgurnpwsdoqjscwqbsj.supabase.co/storage/v1/object/public/presentation-templates-data/section16_slide3_box.png">    </p:cNvPr>
          <p:cNvPicPr>
            <a:picLocks noChangeAspect="1"/>
          </p:cNvPicPr>
          <p:nvPr/>
        </p:nvPicPr>
        <p:blipFill>
          <a:blip r:embed="rId2"/>
          <a:stretch>
            <a:fillRect/>
          </a:stretch>
        </p:blipFill>
        <p:spPr>
          <a:xfrm>
            <a:off x="457200" y="1183005"/>
            <a:ext cx="5486400" cy="617220"/>
          </a:xfrm>
          <a:prstGeom prst="rect">
            <a:avLst/>
          </a:prstGeom>
        </p:spPr>
      </p:pic>
      <p:sp>
        <p:nvSpPr>
          <p:cNvPr id="4" name="Text 1"/>
          <p:cNvSpPr/>
          <p:nvPr/>
        </p:nvSpPr>
        <p:spPr>
          <a:xfrm>
            <a:off x="640080" y="1028700"/>
            <a:ext cx="5029200" cy="914400"/>
          </a:xfrm>
          <a:prstGeom prst="rect">
            <a:avLst/>
          </a:prstGeom>
          <a:noFill/>
          <a:ln/>
        </p:spPr>
        <p:txBody>
          <a:bodyPr wrap="square" rtlCol="0" anchor="ctr"/>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Economic systems define resource allocation, production, and distribution within a society. They shape societal structures and influence individual opportunities.</a:t>
            </a:r>
            <a:endParaRPr lang="en-US" sz="1000" dirty="0"/>
          </a:p>
        </p:txBody>
      </p:sp>
      <p:pic>
        <p:nvPicPr>
          <p:cNvPr id="5" name="Image 1" descr="https://djgurnpwsdoqjscwqbsj.supabase.co/storage/v1/object/public/presentation-templates-data/section16_slide3_box.png">    </p:cNvPr>
          <p:cNvPicPr>
            <a:picLocks noChangeAspect="1"/>
          </p:cNvPicPr>
          <p:nvPr/>
        </p:nvPicPr>
        <p:blipFill>
          <a:blip r:embed="rId3"/>
          <a:stretch>
            <a:fillRect/>
          </a:stretch>
        </p:blipFill>
        <p:spPr>
          <a:xfrm>
            <a:off x="457200" y="1954530"/>
            <a:ext cx="5486400" cy="617220"/>
          </a:xfrm>
          <a:prstGeom prst="rect">
            <a:avLst/>
          </a:prstGeom>
        </p:spPr>
      </p:pic>
      <p:sp>
        <p:nvSpPr>
          <p:cNvPr id="6" name="Text 2"/>
          <p:cNvSpPr/>
          <p:nvPr/>
        </p:nvSpPr>
        <p:spPr>
          <a:xfrm>
            <a:off x="640080" y="1800225"/>
            <a:ext cx="5029200" cy="914400"/>
          </a:xfrm>
          <a:prstGeom prst="rect">
            <a:avLst/>
          </a:prstGeom>
          <a:noFill/>
          <a:ln/>
        </p:spPr>
        <p:txBody>
          <a:bodyPr wrap="square" rtlCol="0" anchor="ctr"/>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Capitalism emphasizes private ownership, free markets, and profit maximization. Competition drives innovation and efficiency, fostering economic growth possibilities.</a:t>
            </a:r>
            <a:endParaRPr lang="en-US" sz="1000" dirty="0"/>
          </a:p>
        </p:txBody>
      </p:sp>
      <p:pic>
        <p:nvPicPr>
          <p:cNvPr id="7" name="Image 2" descr="https://djgurnpwsdoqjscwqbsj.supabase.co/storage/v1/object/public/presentation-templates-data/section16_slide3_box.png">    </p:cNvPr>
          <p:cNvPicPr>
            <a:picLocks noChangeAspect="1"/>
          </p:cNvPicPr>
          <p:nvPr/>
        </p:nvPicPr>
        <p:blipFill>
          <a:blip r:embed="rId4"/>
          <a:stretch>
            <a:fillRect/>
          </a:stretch>
        </p:blipFill>
        <p:spPr>
          <a:xfrm>
            <a:off x="457200" y="2726055"/>
            <a:ext cx="5486400" cy="617220"/>
          </a:xfrm>
          <a:prstGeom prst="rect">
            <a:avLst/>
          </a:prstGeom>
        </p:spPr>
      </p:pic>
      <p:sp>
        <p:nvSpPr>
          <p:cNvPr id="8" name="Text 3"/>
          <p:cNvSpPr/>
          <p:nvPr/>
        </p:nvSpPr>
        <p:spPr>
          <a:xfrm>
            <a:off x="640080" y="2571750"/>
            <a:ext cx="5029200" cy="914400"/>
          </a:xfrm>
          <a:prstGeom prst="rect">
            <a:avLst/>
          </a:prstGeom>
          <a:noFill/>
          <a:ln/>
        </p:spPr>
        <p:txBody>
          <a:bodyPr wrap="square" rtlCol="0" anchor="ctr"/>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Socialism prioritizes social ownership and equitable resource distribution. It aims to reduce inequality and provide essential services for all citizens.</a:t>
            </a:r>
            <a:endParaRPr lang="en-US" sz="1000" dirty="0"/>
          </a:p>
        </p:txBody>
      </p:sp>
      <p:pic>
        <p:nvPicPr>
          <p:cNvPr id="9" name="Image 3" descr="https://djgurnpwsdoqjscwqbsj.supabase.co/storage/v1/object/public/presentation-templates-data/section16_slide3_box.png">    </p:cNvPr>
          <p:cNvPicPr>
            <a:picLocks noChangeAspect="1"/>
          </p:cNvPicPr>
          <p:nvPr/>
        </p:nvPicPr>
        <p:blipFill>
          <a:blip r:embed="rId5"/>
          <a:stretch>
            <a:fillRect/>
          </a:stretch>
        </p:blipFill>
        <p:spPr>
          <a:xfrm>
            <a:off x="457200" y="3497580"/>
            <a:ext cx="5486400" cy="617220"/>
          </a:xfrm>
          <a:prstGeom prst="rect">
            <a:avLst/>
          </a:prstGeom>
        </p:spPr>
      </p:pic>
      <p:sp>
        <p:nvSpPr>
          <p:cNvPr id="10" name="Text 4"/>
          <p:cNvSpPr/>
          <p:nvPr/>
        </p:nvSpPr>
        <p:spPr>
          <a:xfrm>
            <a:off x="640080" y="3343275"/>
            <a:ext cx="5029200" cy="914400"/>
          </a:xfrm>
          <a:prstGeom prst="rect">
            <a:avLst/>
          </a:prstGeom>
          <a:noFill/>
          <a:ln/>
        </p:spPr>
        <p:txBody>
          <a:bodyPr wrap="square" rtlCol="0" anchor="ctr"/>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Communism envisions a classless society with collective ownership. Resources are distributed based on need, aiming for complete social and economic equality.</a:t>
            </a:r>
            <a:endParaRPr lang="en-US" sz="1000" dirty="0"/>
          </a:p>
        </p:txBody>
      </p:sp>
      <p:pic>
        <p:nvPicPr>
          <p:cNvPr id="11" name="Image 4" descr="https://images.pexels.com/photos/33149394/pexels-photo-33149394.jpeg?auto=compress&amp;cs=tinysrgb&amp;fit=crop&amp;h=1200&amp;w=800">    </p:cNvPr>
          <p:cNvPicPr>
            <a:picLocks noChangeAspect="1"/>
          </p:cNvPicPr>
          <p:nvPr/>
        </p:nvPicPr>
        <p:blipFill>
          <a:blip r:embed="rId6"/>
          <a:stretch>
            <a:fillRect/>
          </a:stretch>
        </p:blipFill>
        <p:spPr>
          <a:xfrm>
            <a:off x="6583680" y="1285875"/>
            <a:ext cx="2286000" cy="3086100"/>
          </a:xfrm>
          <a:prstGeom prst="rect">
            <a:avLst/>
          </a:prstGeom>
        </p:spPr>
      </p:pic>
      <p:sp>
        <p:nvSpPr>
          <p:cNvPr id="12" name="Text 5"/>
          <p:cNvSpPr/>
          <p:nvPr/>
        </p:nvSpPr>
        <p:spPr>
          <a:xfrm>
            <a:off x="6858000" y="3857625"/>
            <a:ext cx="1828800" cy="457200"/>
          </a:xfrm>
          <a:prstGeom prst="rect">
            <a:avLst/>
          </a:prstGeom>
          <a:noFill/>
          <a:ln/>
        </p:spPr>
        <p:txBody>
          <a:bodyPr wrap="square" rtlCol="0" anchor="ctr"/>
          <a:lstStyle/>
          <a:p>
            <a:pPr indent="0" marL="0">
              <a:buNone/>
            </a:pPr>
            <a:r>
              <a:rPr lang="en-US" sz="800" u="sng" dirty="0">
                <a:solidFill>
                  <a:srgbClr val="FFFFFF"/>
                </a:solidFill>
                <a:hlinkClick r:id="rId7" invalidUrl="" action="" tgtFrame="" tooltip="Pexel" history="1" highlightClick="0" endSnd="0">
                  <a:extLst>
                    <a:ext uri="{A12FA001-AC4F-418D-AE19-62706E023703}">
                      <ahyp:hlinkClr xmlns:ahyp="http://schemas.microsoft.com/office/drawing/2018/hyperlinkcolor" val="tx"/>
                    </a:ext>
                  </a:extLst>
                </a:hlinkClick>
              </a:rPr>
              <a:t>Photo by Pexels</a:t>
            </a:r>
            <a:endParaRPr lang="en-US" sz="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457200" y="257175"/>
            <a:ext cx="5943600" cy="914400"/>
          </a:xfrm>
          <a:prstGeom prst="rect">
            <a:avLst/>
          </a:prstGeom>
          <a:noFill/>
          <a:ln/>
        </p:spPr>
        <p:txBody>
          <a:bodyPr wrap="square" rtlCol="0" anchor="ctr"/>
          <a:lstStyle/>
          <a:p>
            <a:pPr algn="l" indent="0" marL="0">
              <a:buNone/>
            </a:pPr>
            <a:r>
              <a:rPr lang="en-US" sz="3000" b="1" dirty="0">
                <a:solidFill>
                  <a:srgbClr val="000000"/>
                </a:solidFill>
                <a:latin typeface="Plus Jakarta Sans" pitchFamily="34" charset="0"/>
                <a:ea typeface="Plus Jakarta Sans" pitchFamily="34" charset="-122"/>
                <a:cs typeface="Plus Jakarta Sans" pitchFamily="34" charset="-120"/>
              </a:rPr>
              <a:t>Economic Systems: A Comprehensive Overview</a:t>
            </a:r>
            <a:endParaRPr lang="en-US" sz="3000" dirty="0"/>
          </a:p>
        </p:txBody>
      </p:sp>
      <p:pic>
        <p:nvPicPr>
          <p:cNvPr id="3" name="Image 0" descr="https://djgurnpwsdoqjscwqbsj.supabase.co/storage/v1/object/public/presentation-templates-data/section16_slide3_box.png">    </p:cNvPr>
          <p:cNvPicPr>
            <a:picLocks noChangeAspect="1"/>
          </p:cNvPicPr>
          <p:nvPr/>
        </p:nvPicPr>
        <p:blipFill>
          <a:blip r:embed="rId2"/>
          <a:stretch>
            <a:fillRect/>
          </a:stretch>
        </p:blipFill>
        <p:spPr>
          <a:xfrm>
            <a:off x="457200" y="1183005"/>
            <a:ext cx="5486400" cy="617220"/>
          </a:xfrm>
          <a:prstGeom prst="rect">
            <a:avLst/>
          </a:prstGeom>
        </p:spPr>
      </p:pic>
      <p:sp>
        <p:nvSpPr>
          <p:cNvPr id="4" name="Text 1"/>
          <p:cNvSpPr/>
          <p:nvPr/>
        </p:nvSpPr>
        <p:spPr>
          <a:xfrm>
            <a:off x="640080" y="1028700"/>
            <a:ext cx="5029200" cy="914400"/>
          </a:xfrm>
          <a:prstGeom prst="rect">
            <a:avLst/>
          </a:prstGeom>
          <a:noFill/>
          <a:ln/>
        </p:spPr>
        <p:txBody>
          <a:bodyPr wrap="square" rtlCol="0" anchor="ctr"/>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Most economies blend elements of different systems. Governments regulate markets and provide social safety nets, balancing efficiency and equity.</a:t>
            </a:r>
            <a:endParaRPr lang="en-US" sz="1000" dirty="0"/>
          </a:p>
        </p:txBody>
      </p:sp>
      <p:pic>
        <p:nvPicPr>
          <p:cNvPr id="5" name="Image 1" descr="https://images.pexels.com/photos/33149394/pexels-photo-33149394.jpeg?auto=compress&amp;cs=tinysrgb&amp;fit=crop&amp;h=1200&amp;w=800">    </p:cNvPr>
          <p:cNvPicPr>
            <a:picLocks noChangeAspect="1"/>
          </p:cNvPicPr>
          <p:nvPr/>
        </p:nvPicPr>
        <p:blipFill>
          <a:blip r:embed="rId3"/>
          <a:stretch>
            <a:fillRect/>
          </a:stretch>
        </p:blipFill>
        <p:spPr>
          <a:xfrm>
            <a:off x="6583680" y="1285875"/>
            <a:ext cx="2286000" cy="3086100"/>
          </a:xfrm>
          <a:prstGeom prst="rect">
            <a:avLst/>
          </a:prstGeom>
        </p:spPr>
      </p:pic>
      <p:sp>
        <p:nvSpPr>
          <p:cNvPr id="6" name="Text 2"/>
          <p:cNvSpPr/>
          <p:nvPr/>
        </p:nvSpPr>
        <p:spPr>
          <a:xfrm>
            <a:off x="6858000" y="3857625"/>
            <a:ext cx="1828800" cy="457200"/>
          </a:xfrm>
          <a:prstGeom prst="rect">
            <a:avLst/>
          </a:prstGeom>
          <a:noFill/>
          <a:ln/>
        </p:spPr>
        <p:txBody>
          <a:bodyPr wrap="square" rtlCol="0" anchor="ctr"/>
          <a:lstStyle/>
          <a:p>
            <a:pPr indent="0" marL="0">
              <a:buNone/>
            </a:pPr>
            <a:r>
              <a:rPr lang="en-US" sz="800" u="sng" dirty="0">
                <a:solidFill>
                  <a:srgbClr val="FFFFFF"/>
                </a:solidFill>
                <a:hlinkClick r:id="rId4" invalidUrl="" action="" tgtFrame="" tooltip="Pexel" history="1" highlightClick="0" endSnd="0">
                  <a:extLst>
                    <a:ext uri="{A12FA001-AC4F-418D-AE19-62706E023703}">
                      <ahyp:hlinkClr xmlns:ahyp="http://schemas.microsoft.com/office/drawing/2018/hyperlinkcolor" val="tx"/>
                    </a:ext>
                  </a:extLst>
                </a:hlinkClick>
              </a:rPr>
              <a:t>Photo by Pexels</a:t>
            </a:r>
            <a:endParaRPr lang="en-US" sz="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274320" y="514350"/>
            <a:ext cx="8229600" cy="457200"/>
          </a:xfrm>
          <a:prstGeom prst="rect">
            <a:avLst/>
          </a:prstGeom>
          <a:noFill/>
          <a:ln/>
        </p:spPr>
        <p:txBody>
          <a:bodyPr wrap="square" rtlCol="0" anchor="b"/>
          <a:lstStyle/>
          <a:p>
            <a:pPr indent="0" marL="0">
              <a:buNone/>
            </a:pPr>
            <a:r>
              <a:rPr lang="en-US" sz="3000" b="1" dirty="0">
                <a:solidFill>
                  <a:srgbClr val="000000"/>
                </a:solidFill>
                <a:latin typeface="Plus Jakarta Sans" pitchFamily="34" charset="0"/>
                <a:ea typeface="Plus Jakarta Sans" pitchFamily="34" charset="-122"/>
                <a:cs typeface="Plus Jakarta Sans" pitchFamily="34" charset="-120"/>
              </a:rPr>
              <a:t>Understanding Economic System Evolution</a:t>
            </a:r>
            <a:endParaRPr lang="en-US" sz="3000" dirty="0"/>
          </a:p>
        </p:txBody>
      </p:sp>
      <p:sp>
        <p:nvSpPr>
          <p:cNvPr id="3" name="Shape 1"/>
          <p:cNvSpPr/>
          <p:nvPr/>
        </p:nvSpPr>
        <p:spPr>
          <a:xfrm>
            <a:off x="548640" y="1285875"/>
            <a:ext cx="45720" cy="3857625"/>
          </a:xfrm>
          <a:prstGeom prst="rect">
            <a:avLst/>
          </a:prstGeom>
          <a:solidFill>
            <a:srgbClr val="000000"/>
          </a:solidFill>
          <a:ln/>
        </p:spPr>
      </p:sp>
      <p:sp>
        <p:nvSpPr>
          <p:cNvPr id="4" name="Shape 2"/>
          <p:cNvSpPr/>
          <p:nvPr/>
        </p:nvSpPr>
        <p:spPr>
          <a:xfrm>
            <a:off x="530352" y="1285875"/>
            <a:ext cx="82296" cy="82296"/>
          </a:xfrm>
          <a:prstGeom prst="ellipse">
            <a:avLst/>
          </a:prstGeom>
          <a:solidFill>
            <a:srgbClr val="FFFFFF"/>
          </a:solidFill>
          <a:ln w="12700">
            <a:solidFill>
              <a:srgbClr val="000000"/>
            </a:solidFill>
            <a:prstDash val="solid"/>
          </a:ln>
        </p:spPr>
      </p:sp>
      <p:pic>
        <p:nvPicPr>
          <p:cNvPr id="5" name="Image 0" descr="https://djgurnpwsdoqjscwqbsj.supabase.co/storage/v1/object/public/presentation-templates-data/section16_arrowbox.png">    </p:cNvPr>
          <p:cNvPicPr>
            <a:picLocks noChangeAspect="1"/>
          </p:cNvPicPr>
          <p:nvPr/>
        </p:nvPicPr>
        <p:blipFill>
          <a:blip r:embed="rId2"/>
          <a:stretch>
            <a:fillRect/>
          </a:stretch>
        </p:blipFill>
        <p:spPr>
          <a:xfrm>
            <a:off x="731520" y="1414463"/>
            <a:ext cx="1463040" cy="438912"/>
          </a:xfrm>
          <a:prstGeom prst="rect">
            <a:avLst/>
          </a:prstGeom>
        </p:spPr>
      </p:pic>
      <p:sp>
        <p:nvSpPr>
          <p:cNvPr id="6" name="Text 3"/>
          <p:cNvSpPr/>
          <p:nvPr/>
        </p:nvSpPr>
        <p:spPr>
          <a:xfrm>
            <a:off x="822960" y="1414463"/>
            <a:ext cx="1463040" cy="438912"/>
          </a:xfrm>
          <a:prstGeom prst="rect">
            <a:avLst/>
          </a:prstGeom>
          <a:noFill/>
          <a:ln/>
        </p:spPr>
        <p:txBody>
          <a:bodyPr wrap="square" rtlCol="0" anchor="ctr"/>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1776</a:t>
            </a:r>
            <a:endParaRPr lang="en-US" sz="1500" dirty="0"/>
          </a:p>
        </p:txBody>
      </p:sp>
      <p:sp>
        <p:nvSpPr>
          <p:cNvPr id="7" name="Text 4"/>
          <p:cNvSpPr/>
          <p:nvPr/>
        </p:nvSpPr>
        <p:spPr>
          <a:xfrm>
            <a:off x="2286000" y="1347597"/>
            <a:ext cx="1828800" cy="365760"/>
          </a:xfrm>
          <a:prstGeom prst="rect">
            <a:avLst/>
          </a:prstGeom>
          <a:noFill/>
          <a:ln/>
        </p:spPr>
        <p:txBody>
          <a:bodyPr wrap="square" rtlCol="0" anchor="t"/>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Wealth of Nations</a:t>
            </a:r>
            <a:endParaRPr lang="en-US" sz="1500" dirty="0"/>
          </a:p>
        </p:txBody>
      </p:sp>
      <p:sp>
        <p:nvSpPr>
          <p:cNvPr id="8" name="Text 5"/>
          <p:cNvSpPr/>
          <p:nvPr/>
        </p:nvSpPr>
        <p:spPr>
          <a:xfrm>
            <a:off x="4114800" y="1347597"/>
            <a:ext cx="4846320" cy="457200"/>
          </a:xfrm>
          <a:prstGeom prst="rect">
            <a:avLst/>
          </a:prstGeom>
          <a:noFill/>
          <a:ln/>
        </p:spPr>
        <p:txBody>
          <a:bodyPr wrap="square" rtlCol="0" anchor="t"/>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Adam Smith's 'The Wealth of Nations' advocated for free markets and specialization, laying the foundation for modern capitalist thought and challenging mercantilist policies prevalent at the time. It emphasized the 'invisible hand' of self-interest.</a:t>
            </a:r>
            <a:endParaRPr lang="en-US" sz="1000" dirty="0"/>
          </a:p>
        </p:txBody>
      </p:sp>
      <p:sp>
        <p:nvSpPr>
          <p:cNvPr id="9" name="Shape 6"/>
          <p:cNvSpPr/>
          <p:nvPr/>
        </p:nvSpPr>
        <p:spPr>
          <a:xfrm>
            <a:off x="530352" y="2160270"/>
            <a:ext cx="82296" cy="82296"/>
          </a:xfrm>
          <a:prstGeom prst="ellipse">
            <a:avLst/>
          </a:prstGeom>
          <a:solidFill>
            <a:srgbClr val="FFFFFF"/>
          </a:solidFill>
          <a:ln w="12700">
            <a:solidFill>
              <a:srgbClr val="000000"/>
            </a:solidFill>
            <a:prstDash val="solid"/>
          </a:ln>
        </p:spPr>
      </p:sp>
      <p:pic>
        <p:nvPicPr>
          <p:cNvPr id="10" name="Image 1" descr="https://djgurnpwsdoqjscwqbsj.supabase.co/storage/v1/object/public/presentation-templates-data/section16_arrowbox.png">    </p:cNvPr>
          <p:cNvPicPr>
            <a:picLocks noChangeAspect="1"/>
          </p:cNvPicPr>
          <p:nvPr/>
        </p:nvPicPr>
        <p:blipFill>
          <a:blip r:embed="rId3"/>
          <a:stretch>
            <a:fillRect/>
          </a:stretch>
        </p:blipFill>
        <p:spPr>
          <a:xfrm>
            <a:off x="731520" y="2288858"/>
            <a:ext cx="1463040" cy="438912"/>
          </a:xfrm>
          <a:prstGeom prst="rect">
            <a:avLst/>
          </a:prstGeom>
        </p:spPr>
      </p:pic>
      <p:sp>
        <p:nvSpPr>
          <p:cNvPr id="11" name="Text 7"/>
          <p:cNvSpPr/>
          <p:nvPr/>
        </p:nvSpPr>
        <p:spPr>
          <a:xfrm>
            <a:off x="822960" y="2288858"/>
            <a:ext cx="1463040" cy="438912"/>
          </a:xfrm>
          <a:prstGeom prst="rect">
            <a:avLst/>
          </a:prstGeom>
          <a:noFill/>
          <a:ln/>
        </p:spPr>
        <p:txBody>
          <a:bodyPr wrap="square" rtlCol="0" anchor="ctr"/>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1917</a:t>
            </a:r>
            <a:endParaRPr lang="en-US" sz="1500" dirty="0"/>
          </a:p>
        </p:txBody>
      </p:sp>
      <p:sp>
        <p:nvSpPr>
          <p:cNvPr id="12" name="Text 8"/>
          <p:cNvSpPr/>
          <p:nvPr/>
        </p:nvSpPr>
        <p:spPr>
          <a:xfrm>
            <a:off x="2286000" y="2221992"/>
            <a:ext cx="1828800" cy="365760"/>
          </a:xfrm>
          <a:prstGeom prst="rect">
            <a:avLst/>
          </a:prstGeom>
          <a:noFill/>
          <a:ln/>
        </p:spPr>
        <p:txBody>
          <a:bodyPr wrap="square" rtlCol="0" anchor="t"/>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Soviet Command Economy</a:t>
            </a:r>
            <a:endParaRPr lang="en-US" sz="1500" dirty="0"/>
          </a:p>
        </p:txBody>
      </p:sp>
      <p:sp>
        <p:nvSpPr>
          <p:cNvPr id="13" name="Text 9"/>
          <p:cNvSpPr/>
          <p:nvPr/>
        </p:nvSpPr>
        <p:spPr>
          <a:xfrm>
            <a:off x="4114800" y="2221992"/>
            <a:ext cx="4846320" cy="457200"/>
          </a:xfrm>
          <a:prstGeom prst="rect">
            <a:avLst/>
          </a:prstGeom>
          <a:noFill/>
          <a:ln/>
        </p:spPr>
        <p:txBody>
          <a:bodyPr wrap="square" rtlCol="0" anchor="t"/>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The Bolshevik Revolution established a centrally planned economy in Russia. The state controlled production, distribution, and pricing, aiming to eliminate private property and create a classless society. Collectivization of agriculture was a key feature.</a:t>
            </a:r>
            <a:endParaRPr lang="en-US" sz="1000" dirty="0"/>
          </a:p>
        </p:txBody>
      </p:sp>
      <p:sp>
        <p:nvSpPr>
          <p:cNvPr id="14" name="Shape 10"/>
          <p:cNvSpPr/>
          <p:nvPr/>
        </p:nvSpPr>
        <p:spPr>
          <a:xfrm>
            <a:off x="530352" y="3034665"/>
            <a:ext cx="82296" cy="82296"/>
          </a:xfrm>
          <a:prstGeom prst="ellipse">
            <a:avLst/>
          </a:prstGeom>
          <a:solidFill>
            <a:srgbClr val="FFFFFF"/>
          </a:solidFill>
          <a:ln w="12700">
            <a:solidFill>
              <a:srgbClr val="000000"/>
            </a:solidFill>
            <a:prstDash val="solid"/>
          </a:ln>
        </p:spPr>
      </p:sp>
      <p:pic>
        <p:nvPicPr>
          <p:cNvPr id="15" name="Image 2" descr="https://djgurnpwsdoqjscwqbsj.supabase.co/storage/v1/object/public/presentation-templates-data/section16_arrowbox.png">    </p:cNvPr>
          <p:cNvPicPr>
            <a:picLocks noChangeAspect="1"/>
          </p:cNvPicPr>
          <p:nvPr/>
        </p:nvPicPr>
        <p:blipFill>
          <a:blip r:embed="rId4"/>
          <a:stretch>
            <a:fillRect/>
          </a:stretch>
        </p:blipFill>
        <p:spPr>
          <a:xfrm>
            <a:off x="731520" y="3163253"/>
            <a:ext cx="1463040" cy="438912"/>
          </a:xfrm>
          <a:prstGeom prst="rect">
            <a:avLst/>
          </a:prstGeom>
        </p:spPr>
      </p:pic>
      <p:sp>
        <p:nvSpPr>
          <p:cNvPr id="16" name="Text 11"/>
          <p:cNvSpPr/>
          <p:nvPr/>
        </p:nvSpPr>
        <p:spPr>
          <a:xfrm>
            <a:off x="822960" y="3163253"/>
            <a:ext cx="1463040" cy="438912"/>
          </a:xfrm>
          <a:prstGeom prst="rect">
            <a:avLst/>
          </a:prstGeom>
          <a:noFill/>
          <a:ln/>
        </p:spPr>
        <p:txBody>
          <a:bodyPr wrap="square" rtlCol="0" anchor="ctr"/>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1944</a:t>
            </a:r>
            <a:endParaRPr lang="en-US" sz="1500" dirty="0"/>
          </a:p>
        </p:txBody>
      </p:sp>
      <p:sp>
        <p:nvSpPr>
          <p:cNvPr id="17" name="Text 12"/>
          <p:cNvSpPr/>
          <p:nvPr/>
        </p:nvSpPr>
        <p:spPr>
          <a:xfrm>
            <a:off x="2286000" y="3096387"/>
            <a:ext cx="1828800" cy="365760"/>
          </a:xfrm>
          <a:prstGeom prst="rect">
            <a:avLst/>
          </a:prstGeom>
          <a:noFill/>
          <a:ln/>
        </p:spPr>
        <p:txBody>
          <a:bodyPr wrap="square" rtlCol="0" anchor="t"/>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Bretton Woods Agreement</a:t>
            </a:r>
            <a:endParaRPr lang="en-US" sz="1500" dirty="0"/>
          </a:p>
        </p:txBody>
      </p:sp>
      <p:sp>
        <p:nvSpPr>
          <p:cNvPr id="18" name="Text 13"/>
          <p:cNvSpPr/>
          <p:nvPr/>
        </p:nvSpPr>
        <p:spPr>
          <a:xfrm>
            <a:off x="4114800" y="3096387"/>
            <a:ext cx="4846320" cy="457200"/>
          </a:xfrm>
          <a:prstGeom prst="rect">
            <a:avLst/>
          </a:prstGeom>
          <a:noFill/>
          <a:ln/>
        </p:spPr>
        <p:txBody>
          <a:bodyPr wrap="square" rtlCol="0" anchor="t"/>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This agreement established the International Monetary Fund (IMF) and the World Bank, shaping the post-World War II global economic order. It aimed to promote international monetary cooperation and facilitate trade and investment, fostering stability.</a:t>
            </a:r>
            <a:endParaRPr lang="en-US" sz="1000" dirty="0"/>
          </a:p>
        </p:txBody>
      </p:sp>
      <p:sp>
        <p:nvSpPr>
          <p:cNvPr id="19" name="Shape 14"/>
          <p:cNvSpPr/>
          <p:nvPr/>
        </p:nvSpPr>
        <p:spPr>
          <a:xfrm>
            <a:off x="530352" y="3909060"/>
            <a:ext cx="82296" cy="82296"/>
          </a:xfrm>
          <a:prstGeom prst="ellipse">
            <a:avLst/>
          </a:prstGeom>
          <a:solidFill>
            <a:srgbClr val="FFFFFF"/>
          </a:solidFill>
          <a:ln w="12700">
            <a:solidFill>
              <a:srgbClr val="000000"/>
            </a:solidFill>
            <a:prstDash val="solid"/>
          </a:ln>
        </p:spPr>
      </p:sp>
      <p:pic>
        <p:nvPicPr>
          <p:cNvPr id="20" name="Image 3" descr="https://djgurnpwsdoqjscwqbsj.supabase.co/storage/v1/object/public/presentation-templates-data/section16_arrowbox.png">    </p:cNvPr>
          <p:cNvPicPr>
            <a:picLocks noChangeAspect="1"/>
          </p:cNvPicPr>
          <p:nvPr/>
        </p:nvPicPr>
        <p:blipFill>
          <a:blip r:embed="rId5"/>
          <a:stretch>
            <a:fillRect/>
          </a:stretch>
        </p:blipFill>
        <p:spPr>
          <a:xfrm>
            <a:off x="731520" y="4037648"/>
            <a:ext cx="1463040" cy="438912"/>
          </a:xfrm>
          <a:prstGeom prst="rect">
            <a:avLst/>
          </a:prstGeom>
        </p:spPr>
      </p:pic>
      <p:sp>
        <p:nvSpPr>
          <p:cNvPr id="21" name="Text 15"/>
          <p:cNvSpPr/>
          <p:nvPr/>
        </p:nvSpPr>
        <p:spPr>
          <a:xfrm>
            <a:off x="822960" y="4037648"/>
            <a:ext cx="1463040" cy="438912"/>
          </a:xfrm>
          <a:prstGeom prst="rect">
            <a:avLst/>
          </a:prstGeom>
          <a:noFill/>
          <a:ln/>
        </p:spPr>
        <p:txBody>
          <a:bodyPr wrap="square" rtlCol="0" anchor="ctr"/>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1980s</a:t>
            </a:r>
            <a:endParaRPr lang="en-US" sz="1500" dirty="0"/>
          </a:p>
        </p:txBody>
      </p:sp>
      <p:sp>
        <p:nvSpPr>
          <p:cNvPr id="22" name="Text 16"/>
          <p:cNvSpPr/>
          <p:nvPr/>
        </p:nvSpPr>
        <p:spPr>
          <a:xfrm>
            <a:off x="2286000" y="3970782"/>
            <a:ext cx="1828800" cy="365760"/>
          </a:xfrm>
          <a:prstGeom prst="rect">
            <a:avLst/>
          </a:prstGeom>
          <a:noFill/>
          <a:ln/>
        </p:spPr>
        <p:txBody>
          <a:bodyPr wrap="square" rtlCol="0" anchor="t"/>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Market Liberalization Surge</a:t>
            </a:r>
            <a:endParaRPr lang="en-US" sz="1500" dirty="0"/>
          </a:p>
        </p:txBody>
      </p:sp>
      <p:sp>
        <p:nvSpPr>
          <p:cNvPr id="23" name="Text 17"/>
          <p:cNvSpPr/>
          <p:nvPr/>
        </p:nvSpPr>
        <p:spPr>
          <a:xfrm>
            <a:off x="4114800" y="3970782"/>
            <a:ext cx="4846320" cy="457200"/>
          </a:xfrm>
          <a:prstGeom prst="rect">
            <a:avLst/>
          </a:prstGeom>
          <a:noFill/>
          <a:ln/>
        </p:spPr>
        <p:txBody>
          <a:bodyPr wrap="square" rtlCol="0" anchor="t"/>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Many countries adopted market-oriented reforms, reducing state control and promoting privatization. Deregulation and trade liberalization became widespread, driven by the perceived failures of centrally planned economies and the success of market-based ones.</a:t>
            </a:r>
            <a:endParaRPr lang="en-US" sz="1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274320" y="514350"/>
            <a:ext cx="8229600" cy="457200"/>
          </a:xfrm>
          <a:prstGeom prst="rect">
            <a:avLst/>
          </a:prstGeom>
          <a:noFill/>
          <a:ln/>
        </p:spPr>
        <p:txBody>
          <a:bodyPr wrap="square" rtlCol="0" anchor="b"/>
          <a:lstStyle/>
          <a:p>
            <a:pPr indent="0" marL="0">
              <a:buNone/>
            </a:pPr>
            <a:r>
              <a:rPr lang="en-US" sz="3000" b="1" dirty="0">
                <a:solidFill>
                  <a:srgbClr val="000000"/>
                </a:solidFill>
                <a:latin typeface="Plus Jakarta Sans" pitchFamily="34" charset="0"/>
                <a:ea typeface="Plus Jakarta Sans" pitchFamily="34" charset="-122"/>
                <a:cs typeface="Plus Jakarta Sans" pitchFamily="34" charset="-120"/>
              </a:rPr>
              <a:t>Understanding Economic System Evolution</a:t>
            </a:r>
            <a:endParaRPr lang="en-US" sz="3000" dirty="0"/>
          </a:p>
        </p:txBody>
      </p:sp>
      <p:sp>
        <p:nvSpPr>
          <p:cNvPr id="3" name="Shape 1"/>
          <p:cNvSpPr/>
          <p:nvPr/>
        </p:nvSpPr>
        <p:spPr>
          <a:xfrm>
            <a:off x="548640" y="1285875"/>
            <a:ext cx="45720" cy="3857625"/>
          </a:xfrm>
          <a:prstGeom prst="rect">
            <a:avLst/>
          </a:prstGeom>
          <a:solidFill>
            <a:srgbClr val="000000"/>
          </a:solidFill>
          <a:ln/>
        </p:spPr>
      </p:sp>
      <p:sp>
        <p:nvSpPr>
          <p:cNvPr id="4" name="Shape 2"/>
          <p:cNvSpPr/>
          <p:nvPr/>
        </p:nvSpPr>
        <p:spPr>
          <a:xfrm>
            <a:off x="530352" y="1285875"/>
            <a:ext cx="82296" cy="82296"/>
          </a:xfrm>
          <a:prstGeom prst="ellipse">
            <a:avLst/>
          </a:prstGeom>
          <a:solidFill>
            <a:srgbClr val="FFFFFF"/>
          </a:solidFill>
          <a:ln w="12700">
            <a:solidFill>
              <a:srgbClr val="000000"/>
            </a:solidFill>
            <a:prstDash val="solid"/>
          </a:ln>
        </p:spPr>
      </p:sp>
      <p:pic>
        <p:nvPicPr>
          <p:cNvPr id="5" name="Image 0" descr="https://djgurnpwsdoqjscwqbsj.supabase.co/storage/v1/object/public/presentation-templates-data/section16_arrowbox.png">    </p:cNvPr>
          <p:cNvPicPr>
            <a:picLocks noChangeAspect="1"/>
          </p:cNvPicPr>
          <p:nvPr/>
        </p:nvPicPr>
        <p:blipFill>
          <a:blip r:embed="rId2"/>
          <a:stretch>
            <a:fillRect/>
          </a:stretch>
        </p:blipFill>
        <p:spPr>
          <a:xfrm>
            <a:off x="731520" y="1414463"/>
            <a:ext cx="1463040" cy="438912"/>
          </a:xfrm>
          <a:prstGeom prst="rect">
            <a:avLst/>
          </a:prstGeom>
        </p:spPr>
      </p:pic>
      <p:sp>
        <p:nvSpPr>
          <p:cNvPr id="6" name="Text 3"/>
          <p:cNvSpPr/>
          <p:nvPr/>
        </p:nvSpPr>
        <p:spPr>
          <a:xfrm>
            <a:off x="822960" y="1414463"/>
            <a:ext cx="1463040" cy="438912"/>
          </a:xfrm>
          <a:prstGeom prst="rect">
            <a:avLst/>
          </a:prstGeom>
          <a:noFill/>
          <a:ln/>
        </p:spPr>
        <p:txBody>
          <a:bodyPr wrap="square" rtlCol="0" anchor="ctr"/>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2008</a:t>
            </a:r>
            <a:endParaRPr lang="en-US" sz="1500" dirty="0"/>
          </a:p>
        </p:txBody>
      </p:sp>
      <p:sp>
        <p:nvSpPr>
          <p:cNvPr id="7" name="Text 4"/>
          <p:cNvSpPr/>
          <p:nvPr/>
        </p:nvSpPr>
        <p:spPr>
          <a:xfrm>
            <a:off x="2286000" y="1347597"/>
            <a:ext cx="1828800" cy="365760"/>
          </a:xfrm>
          <a:prstGeom prst="rect">
            <a:avLst/>
          </a:prstGeom>
          <a:noFill/>
          <a:ln/>
        </p:spPr>
        <p:txBody>
          <a:bodyPr wrap="square" rtlCol="0" anchor="t"/>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Global Financial Crisis</a:t>
            </a:r>
            <a:endParaRPr lang="en-US" sz="1500" dirty="0"/>
          </a:p>
        </p:txBody>
      </p:sp>
      <p:sp>
        <p:nvSpPr>
          <p:cNvPr id="8" name="Text 5"/>
          <p:cNvSpPr/>
          <p:nvPr/>
        </p:nvSpPr>
        <p:spPr>
          <a:xfrm>
            <a:off x="4114800" y="1347597"/>
            <a:ext cx="4846320" cy="457200"/>
          </a:xfrm>
          <a:prstGeom prst="rect">
            <a:avLst/>
          </a:prstGeom>
          <a:noFill/>
          <a:ln/>
        </p:spPr>
        <p:txBody>
          <a:bodyPr wrap="square" rtlCol="0" anchor="t"/>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The crisis exposed vulnerabilities in financial systems and led to increased regulation. It prompted debates about the role of government intervention and the need for greater financial stability. Quantitative easing became a common monetary policy.</a:t>
            </a:r>
            <a:endParaRPr lang="en-US" sz="1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274320" y="257175"/>
            <a:ext cx="5486400" cy="914400"/>
          </a:xfrm>
          <a:prstGeom prst="rect">
            <a:avLst/>
          </a:prstGeom>
          <a:noFill/>
          <a:ln/>
        </p:spPr>
        <p:txBody>
          <a:bodyPr wrap="square" rtlCol="0" anchor="b"/>
          <a:lstStyle/>
          <a:p>
            <a:pPr indent="0" marL="0">
              <a:buNone/>
            </a:pPr>
            <a:r>
              <a:rPr lang="en-US" sz="3000" b="1" dirty="0">
                <a:solidFill>
                  <a:srgbClr val="000000"/>
                </a:solidFill>
                <a:latin typeface="Plus Jakarta Sans" pitchFamily="34" charset="0"/>
                <a:ea typeface="Plus Jakarta Sans" pitchFamily="34" charset="-122"/>
                <a:cs typeface="Plus Jakarta Sans" pitchFamily="34" charset="-120"/>
              </a:rPr>
              <a:t>Economic Systems: A World View</a:t>
            </a:r>
            <a:endParaRPr lang="en-US" sz="3000" dirty="0"/>
          </a:p>
        </p:txBody>
      </p:sp>
      <p:sp>
        <p:nvSpPr>
          <p:cNvPr id="3" name="Text 1"/>
          <p:cNvSpPr/>
          <p:nvPr/>
        </p:nvSpPr>
        <p:spPr>
          <a:xfrm>
            <a:off x="274320" y="1285875"/>
            <a:ext cx="4572000" cy="914400"/>
          </a:xfrm>
          <a:prstGeom prst="rect">
            <a:avLst/>
          </a:prstGeom>
          <a:noFill/>
          <a:ln/>
        </p:spPr>
        <p:txBody>
          <a:bodyPr wrap="square" rtlCol="0" anchor="t"/>
          <a:lstStyle/>
          <a:p>
            <a:pPr indent="0" marL="0">
              <a:buNone/>
            </a:pPr>
            <a:r>
              <a:rPr lang="en-US" sz="1200" dirty="0">
                <a:solidFill>
                  <a:srgbClr val="000000"/>
                </a:solidFill>
                <a:latin typeface="Plus Jakarta Sans" pitchFamily="34" charset="0"/>
                <a:ea typeface="Plus Jakarta Sans" pitchFamily="34" charset="-122"/>
                <a:cs typeface="Plus Jakarta Sans" pitchFamily="34" charset="-120"/>
              </a:rPr>
              <a:t>Exploring the core economic systems: Capitalism, Socialism, and Mixed economies. Understanding their characteristics and interactions in the modern world.</a:t>
            </a:r>
            <a:endParaRPr lang="en-US" sz="1200" dirty="0"/>
          </a:p>
        </p:txBody>
      </p:sp>
      <p:sp>
        <p:nvSpPr>
          <p:cNvPr id="4" name="Shape 2"/>
          <p:cNvSpPr/>
          <p:nvPr/>
        </p:nvSpPr>
        <p:spPr>
          <a:xfrm>
            <a:off x="274320" y="2314575"/>
            <a:ext cx="548640" cy="514350"/>
          </a:xfrm>
          <a:prstGeom prst="ellipse">
            <a:avLst/>
          </a:prstGeom>
          <a:solidFill>
            <a:srgbClr val="F9EFDC"/>
          </a:solidFill>
          <a:ln/>
        </p:spPr>
      </p:sp>
      <p:sp>
        <p:nvSpPr>
          <p:cNvPr id="5" name="Text 3"/>
          <p:cNvSpPr/>
          <p:nvPr/>
        </p:nvSpPr>
        <p:spPr>
          <a:xfrm>
            <a:off x="365760" y="2443163"/>
            <a:ext cx="457200" cy="228600"/>
          </a:xfrm>
          <a:prstGeom prst="rect">
            <a:avLst/>
          </a:prstGeom>
          <a:noFill/>
          <a:ln/>
        </p:spPr>
        <p:txBody>
          <a:bodyPr wrap="square" rtlCol="0" anchor="ctr"/>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01</a:t>
            </a:r>
            <a:endParaRPr lang="en-US" sz="1500" dirty="0"/>
          </a:p>
        </p:txBody>
      </p:sp>
      <p:sp>
        <p:nvSpPr>
          <p:cNvPr id="6" name="Text 4"/>
          <p:cNvSpPr/>
          <p:nvPr/>
        </p:nvSpPr>
        <p:spPr>
          <a:xfrm>
            <a:off x="914400" y="2314575"/>
            <a:ext cx="4572000" cy="228600"/>
          </a:xfrm>
          <a:prstGeom prst="rect">
            <a:avLst/>
          </a:prstGeom>
          <a:noFill/>
          <a:ln/>
        </p:spPr>
        <p:txBody>
          <a:bodyPr wrap="square" rtlCol="0" anchor="ctr"/>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Capitalism Defined</a:t>
            </a:r>
            <a:endParaRPr lang="en-US" sz="1500" dirty="0"/>
          </a:p>
        </p:txBody>
      </p:sp>
      <p:sp>
        <p:nvSpPr>
          <p:cNvPr id="7" name="Text 5"/>
          <p:cNvSpPr/>
          <p:nvPr/>
        </p:nvSpPr>
        <p:spPr>
          <a:xfrm>
            <a:off x="914400" y="2571750"/>
            <a:ext cx="4572000" cy="457200"/>
          </a:xfrm>
          <a:prstGeom prst="rect">
            <a:avLst/>
          </a:prstGeom>
          <a:noFill/>
          <a:ln/>
        </p:spPr>
        <p:txBody>
          <a:bodyPr wrap="square" rtlCol="0" anchor="t"/>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Private ownership drives production; free markets allocate resources. Competition is key, fostering innovation and consumer choice within a capitalist system.</a:t>
            </a:r>
            <a:endParaRPr lang="en-US" sz="1000" dirty="0"/>
          </a:p>
        </p:txBody>
      </p:sp>
      <p:sp>
        <p:nvSpPr>
          <p:cNvPr id="8" name="Shape 6"/>
          <p:cNvSpPr/>
          <p:nvPr/>
        </p:nvSpPr>
        <p:spPr>
          <a:xfrm>
            <a:off x="274320" y="3086100"/>
            <a:ext cx="548640" cy="514350"/>
          </a:xfrm>
          <a:prstGeom prst="ellipse">
            <a:avLst/>
          </a:prstGeom>
          <a:solidFill>
            <a:srgbClr val="F9EFDC"/>
          </a:solidFill>
          <a:ln/>
        </p:spPr>
      </p:sp>
      <p:sp>
        <p:nvSpPr>
          <p:cNvPr id="9" name="Text 7"/>
          <p:cNvSpPr/>
          <p:nvPr/>
        </p:nvSpPr>
        <p:spPr>
          <a:xfrm>
            <a:off x="365760" y="3214688"/>
            <a:ext cx="457200" cy="228600"/>
          </a:xfrm>
          <a:prstGeom prst="rect">
            <a:avLst/>
          </a:prstGeom>
          <a:noFill/>
          <a:ln/>
        </p:spPr>
        <p:txBody>
          <a:bodyPr wrap="square" rtlCol="0" anchor="ctr"/>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02</a:t>
            </a:r>
            <a:endParaRPr lang="en-US" sz="1500" dirty="0"/>
          </a:p>
        </p:txBody>
      </p:sp>
      <p:sp>
        <p:nvSpPr>
          <p:cNvPr id="10" name="Text 8"/>
          <p:cNvSpPr/>
          <p:nvPr/>
        </p:nvSpPr>
        <p:spPr>
          <a:xfrm>
            <a:off x="914400" y="3086100"/>
            <a:ext cx="4572000" cy="228600"/>
          </a:xfrm>
          <a:prstGeom prst="rect">
            <a:avLst/>
          </a:prstGeom>
          <a:noFill/>
          <a:ln/>
        </p:spPr>
        <p:txBody>
          <a:bodyPr wrap="square" rtlCol="0" anchor="ctr"/>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Socialism Explained</a:t>
            </a:r>
            <a:endParaRPr lang="en-US" sz="1500" dirty="0"/>
          </a:p>
        </p:txBody>
      </p:sp>
      <p:sp>
        <p:nvSpPr>
          <p:cNvPr id="11" name="Text 9"/>
          <p:cNvSpPr/>
          <p:nvPr/>
        </p:nvSpPr>
        <p:spPr>
          <a:xfrm>
            <a:off x="914400" y="3343275"/>
            <a:ext cx="4572000" cy="457200"/>
          </a:xfrm>
          <a:prstGeom prst="rect">
            <a:avLst/>
          </a:prstGeom>
          <a:noFill/>
          <a:ln/>
        </p:spPr>
        <p:txBody>
          <a:bodyPr wrap="square" rtlCol="0" anchor="t"/>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Collective or state ownership prioritizes social welfare. Resources are distributed more equitably, aiming to reduce inequality and ensure basic needs.</a:t>
            </a:r>
            <a:endParaRPr lang="en-US" sz="1000" dirty="0"/>
          </a:p>
        </p:txBody>
      </p:sp>
      <p:sp>
        <p:nvSpPr>
          <p:cNvPr id="12" name="Shape 10"/>
          <p:cNvSpPr/>
          <p:nvPr/>
        </p:nvSpPr>
        <p:spPr>
          <a:xfrm>
            <a:off x="274320" y="3857625"/>
            <a:ext cx="548640" cy="514350"/>
          </a:xfrm>
          <a:prstGeom prst="ellipse">
            <a:avLst/>
          </a:prstGeom>
          <a:solidFill>
            <a:srgbClr val="F9EFDC"/>
          </a:solidFill>
          <a:ln/>
        </p:spPr>
      </p:sp>
      <p:sp>
        <p:nvSpPr>
          <p:cNvPr id="13" name="Text 11"/>
          <p:cNvSpPr/>
          <p:nvPr/>
        </p:nvSpPr>
        <p:spPr>
          <a:xfrm>
            <a:off x="365760" y="3986213"/>
            <a:ext cx="457200" cy="228600"/>
          </a:xfrm>
          <a:prstGeom prst="rect">
            <a:avLst/>
          </a:prstGeom>
          <a:noFill/>
          <a:ln/>
        </p:spPr>
        <p:txBody>
          <a:bodyPr wrap="square" rtlCol="0" anchor="ctr"/>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03</a:t>
            </a:r>
            <a:endParaRPr lang="en-US" sz="1500" dirty="0"/>
          </a:p>
        </p:txBody>
      </p:sp>
      <p:sp>
        <p:nvSpPr>
          <p:cNvPr id="14" name="Text 12"/>
          <p:cNvSpPr/>
          <p:nvPr/>
        </p:nvSpPr>
        <p:spPr>
          <a:xfrm>
            <a:off x="914400" y="3857625"/>
            <a:ext cx="4572000" cy="228600"/>
          </a:xfrm>
          <a:prstGeom prst="rect">
            <a:avLst/>
          </a:prstGeom>
          <a:noFill/>
          <a:ln/>
        </p:spPr>
        <p:txBody>
          <a:bodyPr wrap="square" rtlCol="0" anchor="ctr"/>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Mixed Economies Emerge</a:t>
            </a:r>
            <a:endParaRPr lang="en-US" sz="1500" dirty="0"/>
          </a:p>
        </p:txBody>
      </p:sp>
      <p:sp>
        <p:nvSpPr>
          <p:cNvPr id="15" name="Text 13"/>
          <p:cNvSpPr/>
          <p:nvPr/>
        </p:nvSpPr>
        <p:spPr>
          <a:xfrm>
            <a:off x="914400" y="4114800"/>
            <a:ext cx="4572000" cy="457200"/>
          </a:xfrm>
          <a:prstGeom prst="rect">
            <a:avLst/>
          </a:prstGeom>
          <a:noFill/>
          <a:ln/>
        </p:spPr>
        <p:txBody>
          <a:bodyPr wrap="square" rtlCol="0" anchor="t"/>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Blending capitalism and socialism, governments regulate markets and provide social safety nets, balancing efficiency with social equity and stability.</a:t>
            </a:r>
            <a:endParaRPr lang="en-US" sz="1000" dirty="0"/>
          </a:p>
        </p:txBody>
      </p:sp>
      <p:pic>
        <p:nvPicPr>
          <p:cNvPr id="16" name="Image 0" descr="https://images.pexels.com/photos/33138359/pexels-photo-33138359.jpeg?auto=compress&amp;cs=tinysrgb&amp;fit=crop&amp;h=1200&amp;w=800">    </p:cNvPr>
          <p:cNvPicPr>
            <a:picLocks noChangeAspect="1"/>
          </p:cNvPicPr>
          <p:nvPr/>
        </p:nvPicPr>
        <p:blipFill>
          <a:blip r:embed="rId2"/>
          <a:stretch>
            <a:fillRect/>
          </a:stretch>
        </p:blipFill>
        <p:spPr>
          <a:xfrm>
            <a:off x="5669280" y="1131570"/>
            <a:ext cx="3200400" cy="3600450"/>
          </a:xfrm>
          <a:prstGeom prst="rect">
            <a:avLst/>
          </a:prstGeom>
        </p:spPr>
      </p:pic>
      <p:sp>
        <p:nvSpPr>
          <p:cNvPr id="17" name="Text 14"/>
          <p:cNvSpPr/>
          <p:nvPr/>
        </p:nvSpPr>
        <p:spPr>
          <a:xfrm>
            <a:off x="5760720" y="4371975"/>
            <a:ext cx="1828800" cy="457200"/>
          </a:xfrm>
          <a:prstGeom prst="rect">
            <a:avLst/>
          </a:prstGeom>
          <a:noFill/>
          <a:ln/>
        </p:spPr>
        <p:txBody>
          <a:bodyPr wrap="square" rtlCol="0" anchor="ctr"/>
          <a:lstStyle/>
          <a:p>
            <a:pPr indent="0" marL="0">
              <a:buNone/>
            </a:pPr>
            <a:r>
              <a:rPr lang="en-US" sz="800" u="sng" dirty="0">
                <a:solidFill>
                  <a:srgbClr val="FFFFFF"/>
                </a:solidFill>
                <a:hlinkClick r:id="rId3" invalidUrl="" action="" tgtFrame="" tooltip="Pexel" history="1" highlightClick="0" endSnd="0">
                  <a:extLst>
                    <a:ext uri="{A12FA001-AC4F-418D-AE19-62706E023703}">
                      <ahyp:hlinkClr xmlns:ahyp="http://schemas.microsoft.com/office/drawing/2018/hyperlinkcolor" val="tx"/>
                    </a:ext>
                  </a:extLst>
                </a:hlinkClick>
              </a:rPr>
              <a:t>Photo by Pexels</a:t>
            </a:r>
            <a:endParaRPr lang="en-US" sz="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274320" y="257175"/>
            <a:ext cx="5486400" cy="914400"/>
          </a:xfrm>
          <a:prstGeom prst="rect">
            <a:avLst/>
          </a:prstGeom>
          <a:noFill/>
          <a:ln/>
        </p:spPr>
        <p:txBody>
          <a:bodyPr wrap="square" rtlCol="0" anchor="b"/>
          <a:lstStyle/>
          <a:p>
            <a:pPr indent="0" marL="0">
              <a:buNone/>
            </a:pPr>
            <a:r>
              <a:rPr lang="en-US" sz="3000" b="1" dirty="0">
                <a:solidFill>
                  <a:srgbClr val="000000"/>
                </a:solidFill>
                <a:latin typeface="Plus Jakarta Sans" pitchFamily="34" charset="0"/>
                <a:ea typeface="Plus Jakarta Sans" pitchFamily="34" charset="-122"/>
                <a:cs typeface="Plus Jakarta Sans" pitchFamily="34" charset="-120"/>
              </a:rPr>
              <a:t>Economic Systems: A World View</a:t>
            </a:r>
            <a:endParaRPr lang="en-US" sz="3000" dirty="0"/>
          </a:p>
        </p:txBody>
      </p:sp>
      <p:sp>
        <p:nvSpPr>
          <p:cNvPr id="3" name="Text 1"/>
          <p:cNvSpPr/>
          <p:nvPr/>
        </p:nvSpPr>
        <p:spPr>
          <a:xfrm>
            <a:off x="274320" y="1285875"/>
            <a:ext cx="4572000" cy="914400"/>
          </a:xfrm>
          <a:prstGeom prst="rect">
            <a:avLst/>
          </a:prstGeom>
          <a:noFill/>
          <a:ln/>
        </p:spPr>
        <p:txBody>
          <a:bodyPr wrap="square" rtlCol="0" anchor="t"/>
          <a:lstStyle/>
          <a:p>
            <a:pPr indent="0" marL="0">
              <a:buNone/>
            </a:pPr>
            <a:r>
              <a:rPr lang="en-US" sz="1200" dirty="0">
                <a:solidFill>
                  <a:srgbClr val="000000"/>
                </a:solidFill>
                <a:latin typeface="Plus Jakarta Sans" pitchFamily="34" charset="0"/>
                <a:ea typeface="Plus Jakarta Sans" pitchFamily="34" charset="-122"/>
                <a:cs typeface="Plus Jakarta Sans" pitchFamily="34" charset="-120"/>
              </a:rPr>
              <a:t>Exploring the core economic systems: Capitalism, Socialism, and Mixed economies. Understanding their characteristics and interactions in the modern world.</a:t>
            </a:r>
            <a:endParaRPr lang="en-US" sz="1200" dirty="0"/>
          </a:p>
        </p:txBody>
      </p:sp>
      <p:sp>
        <p:nvSpPr>
          <p:cNvPr id="4" name="Shape 2"/>
          <p:cNvSpPr/>
          <p:nvPr/>
        </p:nvSpPr>
        <p:spPr>
          <a:xfrm>
            <a:off x="274320" y="2314575"/>
            <a:ext cx="548640" cy="514350"/>
          </a:xfrm>
          <a:prstGeom prst="ellipse">
            <a:avLst/>
          </a:prstGeom>
          <a:solidFill>
            <a:srgbClr val="F9EFDC"/>
          </a:solidFill>
          <a:ln/>
        </p:spPr>
      </p:sp>
      <p:sp>
        <p:nvSpPr>
          <p:cNvPr id="5" name="Text 3"/>
          <p:cNvSpPr/>
          <p:nvPr/>
        </p:nvSpPr>
        <p:spPr>
          <a:xfrm>
            <a:off x="365760" y="2443163"/>
            <a:ext cx="457200" cy="228600"/>
          </a:xfrm>
          <a:prstGeom prst="rect">
            <a:avLst/>
          </a:prstGeom>
          <a:noFill/>
          <a:ln/>
        </p:spPr>
        <p:txBody>
          <a:bodyPr wrap="square" rtlCol="0" anchor="ctr"/>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04</a:t>
            </a:r>
            <a:endParaRPr lang="en-US" sz="1500" dirty="0"/>
          </a:p>
        </p:txBody>
      </p:sp>
      <p:sp>
        <p:nvSpPr>
          <p:cNvPr id="6" name="Text 4"/>
          <p:cNvSpPr/>
          <p:nvPr/>
        </p:nvSpPr>
        <p:spPr>
          <a:xfrm>
            <a:off x="914400" y="2314575"/>
            <a:ext cx="4572000" cy="228600"/>
          </a:xfrm>
          <a:prstGeom prst="rect">
            <a:avLst/>
          </a:prstGeom>
          <a:noFill/>
          <a:ln/>
        </p:spPr>
        <p:txBody>
          <a:bodyPr wrap="square" rtlCol="0" anchor="ctr"/>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System Interactions</a:t>
            </a:r>
            <a:endParaRPr lang="en-US" sz="1500" dirty="0"/>
          </a:p>
        </p:txBody>
      </p:sp>
      <p:sp>
        <p:nvSpPr>
          <p:cNvPr id="7" name="Text 5"/>
          <p:cNvSpPr/>
          <p:nvPr/>
        </p:nvSpPr>
        <p:spPr>
          <a:xfrm>
            <a:off x="914400" y="2571750"/>
            <a:ext cx="4572000" cy="457200"/>
          </a:xfrm>
          <a:prstGeom prst="rect">
            <a:avLst/>
          </a:prstGeom>
          <a:noFill/>
          <a:ln/>
        </p:spPr>
        <p:txBody>
          <a:bodyPr wrap="square" rtlCol="0" anchor="t"/>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These systems often interact on a global scale, influencing trade, investment, and development across national borders. No system is isolated.</a:t>
            </a:r>
            <a:endParaRPr lang="en-US" sz="1000" dirty="0"/>
          </a:p>
        </p:txBody>
      </p:sp>
      <p:sp>
        <p:nvSpPr>
          <p:cNvPr id="8" name="Shape 6"/>
          <p:cNvSpPr/>
          <p:nvPr/>
        </p:nvSpPr>
        <p:spPr>
          <a:xfrm>
            <a:off x="274320" y="3086100"/>
            <a:ext cx="548640" cy="514350"/>
          </a:xfrm>
          <a:prstGeom prst="ellipse">
            <a:avLst/>
          </a:prstGeom>
          <a:solidFill>
            <a:srgbClr val="F9EFDC"/>
          </a:solidFill>
          <a:ln/>
        </p:spPr>
      </p:sp>
      <p:sp>
        <p:nvSpPr>
          <p:cNvPr id="9" name="Text 7"/>
          <p:cNvSpPr/>
          <p:nvPr/>
        </p:nvSpPr>
        <p:spPr>
          <a:xfrm>
            <a:off x="365760" y="3214688"/>
            <a:ext cx="457200" cy="228600"/>
          </a:xfrm>
          <a:prstGeom prst="rect">
            <a:avLst/>
          </a:prstGeom>
          <a:noFill/>
          <a:ln/>
        </p:spPr>
        <p:txBody>
          <a:bodyPr wrap="square" rtlCol="0" anchor="ctr"/>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05</a:t>
            </a:r>
            <a:endParaRPr lang="en-US" sz="1500" dirty="0"/>
          </a:p>
        </p:txBody>
      </p:sp>
      <p:sp>
        <p:nvSpPr>
          <p:cNvPr id="10" name="Text 8"/>
          <p:cNvSpPr/>
          <p:nvPr/>
        </p:nvSpPr>
        <p:spPr>
          <a:xfrm>
            <a:off x="914400" y="3086100"/>
            <a:ext cx="4572000" cy="228600"/>
          </a:xfrm>
          <a:prstGeom prst="rect">
            <a:avLst/>
          </a:prstGeom>
          <a:noFill/>
          <a:ln/>
        </p:spPr>
        <p:txBody>
          <a:bodyPr wrap="square" rtlCol="0" anchor="ctr"/>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Influences on Systems</a:t>
            </a:r>
            <a:endParaRPr lang="en-US" sz="1500" dirty="0"/>
          </a:p>
        </p:txBody>
      </p:sp>
      <p:sp>
        <p:nvSpPr>
          <p:cNvPr id="11" name="Text 9"/>
          <p:cNvSpPr/>
          <p:nvPr/>
        </p:nvSpPr>
        <p:spPr>
          <a:xfrm>
            <a:off x="914400" y="3343275"/>
            <a:ext cx="4572000" cy="457200"/>
          </a:xfrm>
          <a:prstGeom prst="rect">
            <a:avLst/>
          </a:prstGeom>
          <a:noFill/>
          <a:ln/>
        </p:spPr>
        <p:txBody>
          <a:bodyPr wrap="square" rtlCol="0" anchor="t"/>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Cultural values, political ideologies, and historical context shape each system's unique implementation. These forces constantly evolve and adapt it.</a:t>
            </a:r>
            <a:endParaRPr lang="en-US" sz="1000" dirty="0"/>
          </a:p>
        </p:txBody>
      </p:sp>
      <p:pic>
        <p:nvPicPr>
          <p:cNvPr id="12" name="Image 0" descr="https://images.pexels.com/photos/33138359/pexels-photo-33138359.jpeg?auto=compress&amp;cs=tinysrgb&amp;fit=crop&amp;h=1200&amp;w=800">    </p:cNvPr>
          <p:cNvPicPr>
            <a:picLocks noChangeAspect="1"/>
          </p:cNvPicPr>
          <p:nvPr/>
        </p:nvPicPr>
        <p:blipFill>
          <a:blip r:embed="rId2"/>
          <a:stretch>
            <a:fillRect/>
          </a:stretch>
        </p:blipFill>
        <p:spPr>
          <a:xfrm>
            <a:off x="5669280" y="1131570"/>
            <a:ext cx="3200400" cy="3600450"/>
          </a:xfrm>
          <a:prstGeom prst="rect">
            <a:avLst/>
          </a:prstGeom>
        </p:spPr>
      </p:pic>
      <p:sp>
        <p:nvSpPr>
          <p:cNvPr id="13" name="Text 10"/>
          <p:cNvSpPr/>
          <p:nvPr/>
        </p:nvSpPr>
        <p:spPr>
          <a:xfrm>
            <a:off x="5760720" y="4371975"/>
            <a:ext cx="1828800" cy="457200"/>
          </a:xfrm>
          <a:prstGeom prst="rect">
            <a:avLst/>
          </a:prstGeom>
          <a:noFill/>
          <a:ln/>
        </p:spPr>
        <p:txBody>
          <a:bodyPr wrap="square" rtlCol="0" anchor="ctr"/>
          <a:lstStyle/>
          <a:p>
            <a:pPr indent="0" marL="0">
              <a:buNone/>
            </a:pPr>
            <a:r>
              <a:rPr lang="en-US" sz="800" u="sng" dirty="0">
                <a:solidFill>
                  <a:srgbClr val="FFFFFF"/>
                </a:solidFill>
                <a:hlinkClick r:id="rId3" invalidUrl="" action="" tgtFrame="" tooltip="Pexel" history="1" highlightClick="0" endSnd="0">
                  <a:extLst>
                    <a:ext uri="{A12FA001-AC4F-418D-AE19-62706E023703}">
                      <ahyp:hlinkClr xmlns:ahyp="http://schemas.microsoft.com/office/drawing/2018/hyperlinkcolor" val="tx"/>
                    </a:ext>
                  </a:extLst>
                </a:hlinkClick>
              </a:rPr>
              <a:t>Photo by Pexels</a:t>
            </a:r>
            <a:endParaRPr lang="en-US" sz="8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21</Slides>
  <Notes>21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2025-07-27T05:53:00Z</dcterms:created>
  <dcterms:modified xsi:type="dcterms:W3CDTF">2025-07-27T05:53:00Z</dcterms:modified>
</cp:coreProperties>
</file>