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notesMasterIdLst>
    <p:notesMasterId r:id="rId2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6077189/pexels-photo-6077189.jpeg?auto=compress&amp;cs=tinysrgb&amp;fit=crop&amp;h=1200&amp;w=800" TargetMode="External"/><Relationship Id="rId1" Type="http://schemas.openxmlformats.org/officeDocument/2006/relationships/image" Target="../media/Slide-11-image-1.png"/><Relationship Id="rId2" Type="http://schemas.openxmlformats.org/officeDocument/2006/relationships/image" Target="../media/image-11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6077189/pexels-photo-6077189.jpeg?auto=compress&amp;cs=tinysrgb&amp;fit=crop&amp;h=1200&amp;w=800" TargetMode="External"/><Relationship Id="rId1" Type="http://schemas.openxmlformats.org/officeDocument/2006/relationships/image" Target="../media/Slide-12-image-1.png"/><Relationship Id="rId2" Type="http://schemas.openxmlformats.org/officeDocument/2006/relationships/image" Target="../media/image-12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2.png"/><Relationship Id="rId5" Type="http://schemas.openxmlformats.org/officeDocument/2006/relationships/image" Target="../media/image-14-3.png"/><Relationship Id="rId6" Type="http://schemas.openxmlformats.org/officeDocument/2006/relationships/image" Target="../media/image-14-2.png"/><Relationship Id="rId7" Type="http://schemas.openxmlformats.org/officeDocument/2006/relationships/image" Target="../media/image-14-3.png"/><Relationship Id="rId8" Type="http://schemas.openxmlformats.org/officeDocument/2006/relationships/image" Target="../media/image-14-2.png"/><Relationship Id="rId9" Type="http://schemas.openxmlformats.org/officeDocument/2006/relationships/image" Target="../media/image-14-3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862605/pexels-photo-3862605.jpeg?auto=compress&amp;cs=tinysrgb&amp;fit=crop&amp;h=1200&amp;w=800" TargetMode="External"/><Relationship Id="rId1" Type="http://schemas.openxmlformats.org/officeDocument/2006/relationships/image" Target="../media/Slide-16-image-1.png"/><Relationship Id="rId2" Type="http://schemas.openxmlformats.org/officeDocument/2006/relationships/image" Target="../media/image-16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862605/pexels-photo-3862605.jpeg?auto=compress&amp;cs=tinysrgb&amp;fit=crop&amp;h=1200&amp;w=800" TargetMode="External"/><Relationship Id="rId1" Type="http://schemas.openxmlformats.org/officeDocument/2006/relationships/image" Target="../media/Slide-17-image-1.png"/><Relationship Id="rId2" Type="http://schemas.openxmlformats.org/officeDocument/2006/relationships/image" Target="../media/image-17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2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2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2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image" Target="../media/image-3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18519626/pexels-photo-18519626.jpeg?auto=compress&amp;cs=tinysrgb&amp;fit=crop&amp;h=1200&amp;w=800" TargetMode="External"/><Relationship Id="rId1" Type="http://schemas.openxmlformats.org/officeDocument/2006/relationships/image" Target="../media/Slide-4-image-1.png"/><Relationship Id="rId2" Type="http://schemas.openxmlformats.org/officeDocument/2006/relationships/image" Target="../media/image-4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18519626/pexels-photo-18519626.jpeg?auto=compress&amp;cs=tinysrgb&amp;fit=crop&amp;h=1200&amp;w=800" TargetMode="External"/><Relationship Id="rId1" Type="http://schemas.openxmlformats.org/officeDocument/2006/relationships/image" Target="../media/Slide-5-image-1.png"/><Relationship Id="rId2" Type="http://schemas.openxmlformats.org/officeDocument/2006/relationships/image" Target="../media/image-5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2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19292779/pexels-photo-19292779.jpeg?auto=compress&amp;cs=tinysrgb&amp;fit=crop&amp;h=1200&amp;w=800" TargetMode="External"/><Relationship Id="rId1" Type="http://schemas.openxmlformats.org/officeDocument/2006/relationships/image" Target="../media/Slide-7-image-1.png"/><Relationship Id="rId2" Type="http://schemas.openxmlformats.org/officeDocument/2006/relationships/image" Target="../media/image-7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19292779/pexels-photo-19292779.jpeg?auto=compress&amp;cs=tinysrgb&amp;fit=crop&amp;h=1200&amp;w=800" TargetMode="External"/><Relationship Id="rId1" Type="http://schemas.openxmlformats.org/officeDocument/2006/relationships/image" Target="../media/Slide-8-image-1.png"/><Relationship Id="rId2" Type="http://schemas.openxmlformats.org/officeDocument/2006/relationships/image" Target="../media/image-8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86000" y="2314575"/>
            <a:ext cx="45720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Singh: An Immortal Revolutionary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1828800" y="3600450"/>
            <a:ext cx="54864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ctr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 rare glimpse into the life of a freedom fighter through real images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Assembly Bombing: A Protest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bombing was intended as a symbolic protest, designed to convey a message rather than inflict harm.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act aimed to force those who were ignoring the people's concerns to finally acknowledge their plight.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It served as a stark reminder to foreign powers that the people's tolerance and patience had reached its limit.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primary objective was not to cause physical injury or death, but to amplify the voice of the unheard.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 direct message to external entities, highlighting the growing discontent and the urgent need for attention.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Echoes of the Assembly Bombing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Instead of escaping, Bhagat Singh and Dutt voluntarily surrendered after the bombing, a calculated move for their cause.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revolutionaries strategically used their trial proceedings to amplify their message of complete independence and social justice.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Their speeches and statements during the trial boldly challenged British rule and advocated for a socialist republic in India.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trial garnered significant public attention and sympathy, further spreading their revolutionary ideas and inspiring nationalist sentiments.</a:t>
            </a:r>
            <a:endParaRPr lang="en-US" sz="1200" dirty="0"/>
          </a:p>
        </p:txBody>
      </p:sp>
      <p:pic>
        <p:nvPicPr>
          <p:cNvPr id="11" name="Image 0" descr="https://images.pexels.com/photos/6077189/pexels-photo-6077189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Echoes of the Assembly Bombing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 and Dutt's actions during the arrest and trial solidified their image as symbols of unwavering defiance against oppression.</a:t>
            </a:r>
            <a:endParaRPr lang="en-US" sz="1200" dirty="0"/>
          </a:p>
        </p:txBody>
      </p:sp>
      <p:pic>
        <p:nvPicPr>
          <p:cNvPr id="5" name="Image 0" descr="https://images.pexels.com/photos/6077189/pexels-photo-6077189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Singh: Imprisonment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Life in prison was harsh, but Bhagat Singh remained defiant and focused on his ideals.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 bravely fought for the rights and fair treatment of all political prisoners incarcerated.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He protested against the discriminatory treatment meted out to Indian prisoners by British authorities.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 became a symbol of resistance for political prisoners facing injustice within the system.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Despite the hardships of imprisonment, Bhagat Singh's spirit remained unbroken, inspiring many others.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257175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</a:ln>
        </p:spPr>
      </p:sp>
      <p:sp>
        <p:nvSpPr>
          <p:cNvPr id="3" name="Text 1"/>
          <p:cNvSpPr/>
          <p:nvPr/>
        </p:nvSpPr>
        <p:spPr>
          <a:xfrm>
            <a:off x="182880" y="411480"/>
            <a:ext cx="82296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Bhagat Singh: Hunger Strike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182880" y="113157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Lahore Conspiracy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82880" y="138874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Bhagat Singh, along with Sukhdev and Rajguru, was arrested for the Lahore Conspiracy Case, accused of involvement in the bombing of the Central Legislative Assembly. This marked the beginning of...</a:t>
            </a:r>
            <a:endParaRPr lang="en-US" sz="1000" dirty="0"/>
          </a:p>
        </p:txBody>
      </p:sp>
      <p:pic>
        <p:nvPicPr>
          <p:cNvPr id="6" name="Image 0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63040" y="2005965"/>
            <a:ext cx="91440" cy="360045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82296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8" name="Image 1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2185988"/>
            <a:ext cx="1463040" cy="77152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1440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1929</a:t>
            </a:r>
            <a:endParaRPr lang="en-US" sz="1500" dirty="0"/>
          </a:p>
        </p:txBody>
      </p:sp>
      <p:sp>
        <p:nvSpPr>
          <p:cNvPr id="10" name="Text 6"/>
          <p:cNvSpPr/>
          <p:nvPr/>
        </p:nvSpPr>
        <p:spPr>
          <a:xfrm>
            <a:off x="2286000" y="370332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Strike Begins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2286000" y="396049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Bhagat Singh and other inmates initiated a hunger strike in Lahore Central Jail, demanding equality in treatment between European and Indian prisoners, better food, and access to reading materials. The...</a:t>
            </a:r>
            <a:endParaRPr lang="en-US" sz="1000" dirty="0"/>
          </a:p>
        </p:txBody>
      </p:sp>
      <p:pic>
        <p:nvPicPr>
          <p:cNvPr id="12" name="Image 2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160" y="2828925"/>
            <a:ext cx="91440" cy="360045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292608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14" name="Image 3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640" y="2185988"/>
            <a:ext cx="1463040" cy="77152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301752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1929</a:t>
            </a:r>
            <a:endParaRPr lang="en-US" sz="1500" dirty="0"/>
          </a:p>
        </p:txBody>
      </p:sp>
      <p:sp>
        <p:nvSpPr>
          <p:cNvPr id="16" name="Text 10"/>
          <p:cNvSpPr/>
          <p:nvPr/>
        </p:nvSpPr>
        <p:spPr>
          <a:xfrm>
            <a:off x="4389120" y="113157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Jatin Das' Sacrifice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4389120" y="138874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After 63 days of fasting, Jatin Das, a fellow revolutionary and hunger striker, succumbed to starvation. His death fueled nationwide protests and brought immense public attention to the plight of...</a:t>
            </a:r>
            <a:endParaRPr lang="en-US" sz="1000" dirty="0"/>
          </a:p>
        </p:txBody>
      </p:sp>
      <p:pic>
        <p:nvPicPr>
          <p:cNvPr id="18" name="Image 4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669280" y="2005965"/>
            <a:ext cx="91440" cy="360045"/>
          </a:xfrm>
          <a:prstGeom prst="rect">
            <a:avLst/>
          </a:prstGeom>
        </p:spPr>
      </p:pic>
      <p:sp>
        <p:nvSpPr>
          <p:cNvPr id="19" name="Shape 12"/>
          <p:cNvSpPr/>
          <p:nvPr/>
        </p:nvSpPr>
        <p:spPr>
          <a:xfrm>
            <a:off x="502920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20" name="Image 5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760" y="2185988"/>
            <a:ext cx="1463040" cy="771525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512064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1929</a:t>
            </a:r>
            <a:endParaRPr lang="en-US" sz="1500" dirty="0"/>
          </a:p>
        </p:txBody>
      </p:sp>
      <p:sp>
        <p:nvSpPr>
          <p:cNvPr id="22" name="Text 14"/>
          <p:cNvSpPr/>
          <p:nvPr/>
        </p:nvSpPr>
        <p:spPr>
          <a:xfrm>
            <a:off x="6492240" y="370332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Partial Agreement</a:t>
            </a:r>
            <a:endParaRPr lang="en-US" sz="1600" dirty="0"/>
          </a:p>
        </p:txBody>
      </p:sp>
      <p:sp>
        <p:nvSpPr>
          <p:cNvPr id="23" name="Text 15"/>
          <p:cNvSpPr/>
          <p:nvPr/>
        </p:nvSpPr>
        <p:spPr>
          <a:xfrm>
            <a:off x="6492240" y="396049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Following Jatin Das' death and mounting public pressure, the British authorities partially conceded to some of the prisoners' demands, leading to improvements in prison conditions and treatment for Indian political...</a:t>
            </a:r>
            <a:endParaRPr lang="en-US" sz="1000" dirty="0"/>
          </a:p>
        </p:txBody>
      </p:sp>
      <p:pic>
        <p:nvPicPr>
          <p:cNvPr id="24" name="Image 6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2828925"/>
            <a:ext cx="91440" cy="360045"/>
          </a:xfrm>
          <a:prstGeom prst="rect">
            <a:avLst/>
          </a:prstGeom>
        </p:spPr>
      </p:pic>
      <p:sp>
        <p:nvSpPr>
          <p:cNvPr id="25" name="Shape 16"/>
          <p:cNvSpPr/>
          <p:nvPr/>
        </p:nvSpPr>
        <p:spPr>
          <a:xfrm>
            <a:off x="713232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26" name="Image 7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0880" y="2185988"/>
            <a:ext cx="1463040" cy="771525"/>
          </a:xfrm>
          <a:prstGeom prst="rect">
            <a:avLst/>
          </a:prstGeom>
        </p:spPr>
      </p:pic>
      <p:sp>
        <p:nvSpPr>
          <p:cNvPr id="27" name="Text 17"/>
          <p:cNvSpPr/>
          <p:nvPr/>
        </p:nvSpPr>
        <p:spPr>
          <a:xfrm>
            <a:off x="722376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1929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257175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</a:ln>
        </p:spPr>
      </p:sp>
      <p:sp>
        <p:nvSpPr>
          <p:cNvPr id="3" name="Text 1"/>
          <p:cNvSpPr/>
          <p:nvPr/>
        </p:nvSpPr>
        <p:spPr>
          <a:xfrm>
            <a:off x="182880" y="411480"/>
            <a:ext cx="82296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Bhagat Singh: Hunger Strike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182880" y="113157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Strike Ends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82880" y="138874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After nearly 116 days, Bhagat Singh and the remaining hunger strikers eventually ended their fast. Though not all demands were met, the strike significantly raised awareness about the injustices faced...</a:t>
            </a:r>
            <a:endParaRPr lang="en-US" sz="1000" dirty="0"/>
          </a:p>
        </p:txBody>
      </p:sp>
      <p:pic>
        <p:nvPicPr>
          <p:cNvPr id="6" name="Image 0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63040" y="2005965"/>
            <a:ext cx="91440" cy="360045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82296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8" name="Image 1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2185988"/>
            <a:ext cx="1463040" cy="77152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1440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1929</a:t>
            </a:r>
            <a:endParaRPr lang="en-US" sz="15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Ultimate Sacrifice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Convicted for their revolutionary activities, the trio faced the ultimate penalty: a death sentence that shocked the nation.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This date remains etched in history as the day Bhagat Singh, Sukhdev, and Rajguru were tragically executed in Lahore.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Their youth amplified the tragedy, highlighting the immense sacrifices made by young Indians for freedom from British rule.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Despite their execution, their courage and ideals continue to inspire generations, fueling the fight for independence.</a:t>
            </a:r>
            <a:endParaRPr lang="en-US" sz="1200" dirty="0"/>
          </a:p>
        </p:txBody>
      </p:sp>
      <p:pic>
        <p:nvPicPr>
          <p:cNvPr id="11" name="Image 0" descr="https://images.pexels.com/photos/3862605/pexels-photo-3862605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Ultimate Sacrifice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India mourned the loss of these brave sons, recognizing their immense contribution to the struggle for self-determination.</a:t>
            </a:r>
            <a:endParaRPr lang="en-US" sz="1200" dirty="0"/>
          </a:p>
        </p:txBody>
      </p:sp>
      <p:pic>
        <p:nvPicPr>
          <p:cNvPr id="5" name="Image 0" descr="https://images.pexels.com/photos/3862605/pexels-photo-3862605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Singh: Enduring Legacy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His fearless defiance against British rule remains a powerful symbol of resistance and national pride.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Singh's martyrdom ignited a fire, pushing India closer to complete independence from colonial powers.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Generations are inspired by his commitment to justice, equality, and the pursuit of a free nation.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His legacy fuels the ongoing struggle for social justice and equitable treatment for all citizens of India.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Singh's vision of equality resonates today, inspiring action against all forms of discrimination and prejudice.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Singh: Enduring Legacy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He championed liberty, urging Indians to break free from oppression and build a truly sovereign nation.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Singh: Seeds of Revolution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 &amp; HSRA: A Radical Path</a:t>
            </a:r>
            <a:endParaRPr lang="en-US" sz="1300" dirty="0"/>
          </a:p>
        </p:txBody>
      </p:sp>
      <p:pic>
        <p:nvPicPr>
          <p:cNvPr id="9" name="Image 2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2005965"/>
            <a:ext cx="4206240" cy="10287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5720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82296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Lahore Conspiracy Case</a:t>
            </a:r>
            <a:endParaRPr lang="en-US" sz="1300" dirty="0"/>
          </a:p>
        </p:txBody>
      </p:sp>
      <p:pic>
        <p:nvPicPr>
          <p:cNvPr id="12" name="Image 3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60" y="2005965"/>
            <a:ext cx="4206240" cy="10287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5488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512064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Assembly Bombing: A Protest</a:t>
            </a:r>
            <a:endParaRPr lang="en-US" sz="1300" dirty="0"/>
          </a:p>
        </p:txBody>
      </p:sp>
      <p:pic>
        <p:nvPicPr>
          <p:cNvPr id="15" name="Image 4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2983230"/>
            <a:ext cx="4206240" cy="10287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5720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82296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Assembly Bombing: A Protest</a:t>
            </a:r>
            <a:endParaRPr lang="en-US" sz="1300" dirty="0"/>
          </a:p>
        </p:txBody>
      </p:sp>
      <p:pic>
        <p:nvPicPr>
          <p:cNvPr id="18" name="Image 5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560" y="2983230"/>
            <a:ext cx="4206240" cy="102870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475488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512064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Echoes of the Assembly Bombing</a:t>
            </a:r>
            <a:endParaRPr lang="en-US" sz="1300" dirty="0"/>
          </a:p>
        </p:txBody>
      </p:sp>
      <p:pic>
        <p:nvPicPr>
          <p:cNvPr id="21" name="Image 6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" y="3960495"/>
            <a:ext cx="4206240" cy="102870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45720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82296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Singh: Imprisonment</a:t>
            </a:r>
            <a:endParaRPr lang="en-US" sz="1300" dirty="0"/>
          </a:p>
        </p:txBody>
      </p:sp>
      <p:pic>
        <p:nvPicPr>
          <p:cNvPr id="24" name="Image 7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0560" y="3960495"/>
            <a:ext cx="4206240" cy="102870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475488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512064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Singh: Hunger Strike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Ultimate Sacrifice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Singh: Enduring Legacy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Singh: Seeds of Revolution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Born in 1907, Bhagat Singh inherited a legacy of resistance from his family's active participation in the independence movement.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His family's deep involvement exposed him early on to the struggles and sacrifices for Indian freedom from British rule.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Witnessing injustice fueled his desire for radical change, laying the foundation for his future revolutionary activities.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atmosphere of political activism shaped his thinking and instilled a strong sense of patriotism and social justice.</a:t>
            </a:r>
            <a:endParaRPr lang="en-US" sz="1200" dirty="0"/>
          </a:p>
        </p:txBody>
      </p:sp>
      <p:pic>
        <p:nvPicPr>
          <p:cNvPr id="11" name="Image 0" descr="https://images.pexels.com/photos/18519626/pexels-photo-18519626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Singh: Seeds of Revolution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Early exposure to social inequalities and political oppression solidified his commitment to fighting for the rights of the oppressed.</a:t>
            </a:r>
            <a:endParaRPr lang="en-US" sz="1200" dirty="0"/>
          </a:p>
        </p:txBody>
      </p:sp>
      <p:pic>
        <p:nvPicPr>
          <p:cNvPr id="5" name="Image 0" descr="https://images.pexels.com/photos/18519626/pexels-photo-18519626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411480"/>
            <a:ext cx="73152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</a:rPr>
              <a:t>Bhagat Singh &amp; HSRA: A Radical Path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8700"/>
            <a:ext cx="4114800" cy="33432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9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For Independence</a:t>
            </a:r>
            <a:endParaRPr lang="en-US" sz="2400" dirty="0"/>
          </a:p>
        </p:txBody>
      </p:sp>
      <p:pic>
        <p:nvPicPr>
          <p:cNvPr id="5" name="Image 1" descr="https://djgurnpwsdoqjscwqbsj.supabase.co/storage/v1/object/public/presentation-templates-data/section2_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83005"/>
            <a:ext cx="274320" cy="3086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229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HSRA provided a platform for Bhagat Singh to fight for complete independence from British rule.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Membership allowed him to actively promote socialist ideals and social justice across India.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HSRA's revolutionary actions aimed to dismantle oppressive systems and empower the marginalized.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He gained comrades dedicated to achieving common goals of liberation and equality.</a:t>
            </a:r>
            <a:endParaRPr lang="en-US" sz="800" dirty="0"/>
          </a:p>
        </p:txBody>
      </p:sp>
      <p:pic>
        <p:nvPicPr>
          <p:cNvPr id="7" name="Image 2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28700"/>
            <a:ext cx="4114800" cy="33432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377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High Risks</a:t>
            </a:r>
            <a:endParaRPr lang="en-US" sz="2400" dirty="0"/>
          </a:p>
        </p:txBody>
      </p:sp>
      <p:pic>
        <p:nvPicPr>
          <p:cNvPr id="9" name="Image 3" descr="https://djgurnpwsdoqjscwqbsj.supabase.co/storage/v1/object/public/presentation-templates-data/Vector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83005"/>
            <a:ext cx="228600" cy="25717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9377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Involvement in HSRA exposed Bhagat Singh to significant personal risk of imprisonment and execution.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association's violent methods faced criticism and alienated some potential supporters.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organization's radical ideology conflicted with moderate approaches to independence.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HSRA's actions invited government repression, endangering its members and their families.</a:t>
            </a:r>
            <a:endParaRPr 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Lahore Conspiracy Case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assassination of J.P. Saunders was a pivotal moment, fueled by the desire for retribution against British rule.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Singh, a key figure, spearheaded the assassination plot as a direct response to perceived injustices.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Lala Lajpat Rai's demise served as the catalyst, igniting the revolutionaries' passion for vengeance and justice.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Lahore Conspiracy Case exposed a network of revolutionaries determined to challenge British authority through direct action.</a:t>
            </a:r>
            <a:endParaRPr lang="en-US" sz="1200" dirty="0"/>
          </a:p>
        </p:txBody>
      </p:sp>
      <p:pic>
        <p:nvPicPr>
          <p:cNvPr id="11" name="Image 0" descr="https://images.pexels.com/photos/19292779/pexels-photo-19292779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Lahore Conspiracy Case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case significantly impacted the Indian independence movement, highlighting the escalating tensions and revolutionary fervor.</a:t>
            </a:r>
            <a:endParaRPr lang="en-US" sz="1200" dirty="0"/>
          </a:p>
        </p:txBody>
      </p:sp>
      <p:pic>
        <p:nvPicPr>
          <p:cNvPr id="5" name="Image 0" descr="https://images.pexels.com/photos/19292779/pexels-photo-19292779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Assembly Bombing: A Protest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 and Dutt bombed the Assembly, a powerful act of defiance against oppressive British rule.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Bhagat Singh and Batukeshwar Dutt, revolutionaries, orchestrated the Assembly bombing as a symbolic protest.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bombing was a direct response to unjust laws imposed by the British government on the Indian people.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act aimed to ignite a fire of awareness and inspire the masses to fight for independence.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bombing was intended to be heard and demonstrate their resistance without causing mass casualties.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2025-07-01T16:15:55Z</dcterms:created>
  <dcterms:modified xsi:type="dcterms:W3CDTF">2025-07-01T16:15:55Z</dcterms:modified>
</cp:coreProperties>
</file>