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charts/chart1.xml" ContentType="application/vnd.openxmlformats-officedocument.drawingml.chart+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notesMasterIdLst>
    <p:notesMasterId r:id="rId21"/>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services</c:v>
                </c:pt>
              </c:strCache>
            </c:strRef>
          </c:tx>
          <c:spPr>
            <a:solidFill>
              <a:srgbClr val="C0504D"/>
            </a:solidFill>
            <a:effectLst/>
          </c:spPr>
          <c:invertIfNegative val="0"/>
          <c:dLbls>
            <c:numFmt formatCode="#,##0" sourceLinked="0"/>
            <c:txPr>
              <a:bodyPr/>
              <a:lstStyle/>
              <a:p>
                <a:pPr>
                  <a:defRPr b="0" i="0" strike="noStrike" sz="1200" u="none">
                    <a:solidFill>
                      <a:srgbClr val="000000"/>
                    </a:solidFill>
                    <a:latin typeface="Arial"/>
                  </a:defRPr>
                </a:pPr>
              </a:p>
            </c:txPr>
            <c:showLegendKey val="0"/>
            <c:showVal val="0"/>
            <c:showCatName val="0"/>
            <c:showSerName val="0"/>
            <c:showPercent val="0"/>
            <c:showBubbleSize val="0"/>
            <c:showLeaderLines val="0"/>
          </c:dLbls>
          <c:cat>
            <c:multiLvlStrRef>
              <c:f>Sheet1!$A$2:$A$4</c:f>
              <c:multiLvlStrCache>
                <c:ptCount val="3"/>
                <c:lvl>
                  <c:pt idx="0">
                    <c:v>Capital</c:v>
                  </c:pt>
                  <c:pt idx="1">
                    <c:v>Time</c:v>
                  </c:pt>
                  <c:pt idx="2">
                    <c:v>Personnel</c:v>
                  </c:pt>
                </c:lvl>
              </c:multiLvlStrCache>
            </c:multiLvlStrRef>
          </c:cat>
          <c:val>
            <c:numRef>
              <c:f>Sheet1!$B$2:$B$4</c:f>
              <c:numCache>
                <c:formatCode>General</c:formatCode>
                <c:ptCount val="3"/>
                <c:pt idx="0">
                  <c:v>85</c:v>
                </c:pt>
                <c:pt idx="1">
                  <c:v>75</c:v>
                </c:pt>
                <c:pt idx="2">
                  <c:v>90</c:v>
                </c:pt>
              </c:numCache>
            </c:numRef>
          </c:val>
        </c:ser>
        <c:dLbls>
          <c:numFmt formatCode="#,##0" sourceLinked="0"/>
          <c:txPr>
            <a:bodyPr/>
            <a:lstStyle/>
            <a:p>
              <a:pPr>
                <a:defRPr b="0" i="0" strike="noStrike" sz="1200" u="none">
                  <a:solidFill>
                    <a:srgbClr val="000000"/>
                  </a:solidFill>
                  <a:latin typeface="Arial"/>
                </a:defRPr>
              </a:pPr>
            </a:p>
          </c:txPr>
          <c:showLegendKey val="0"/>
          <c:showVal val="0"/>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4"/>
        <c:crosses val="autoZero"/>
        <c:crossBetween val="between"/>
      </c:valAx>
      <c:spPr>
        <a:noFill/>
        <a:ln>
          <a:noFill/>
        </a:ln>
        <a:effectLst/>
      </c:spPr>
    </c:plotArea>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jpe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jpe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2.png"/><Relationship Id="rId5" Type="http://schemas.openxmlformats.org/officeDocument/2006/relationships/image" Target="../media/image-13-3.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2.png"/><Relationship Id="rId5" Type="http://schemas.openxmlformats.org/officeDocument/2006/relationships/image" Target="../media/image-15-3.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jpe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2.png"/><Relationship Id="rId5" Type="http://schemas.openxmlformats.org/officeDocument/2006/relationships/image" Target="../media/image-18-3.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jpe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images.pexels.com/photos/33360885/pexels-photo-33360885.jpeg?auto=compress&amp;cs=tinysrgb&amp;fit=crop&amp;h=1200&amp;w=800" TargetMode="External"/><Relationship Id="rId1" Type="http://schemas.openxmlformats.org/officeDocument/2006/relationships/image" Target="../media/Slide-4-image-1.jpeg"/><Relationship Id="rId2" Type="http://schemas.openxmlformats.org/officeDocument/2006/relationships/image" Target="../media/image-4-2.jpe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jpeg"/><Relationship Id="rId2" Type="http://schemas.openxmlformats.org/officeDocument/2006/relationships/image" Target="../media/image-5-2.jpe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chart" Target="/ppt/charts/chart1.xml"/><Relationship Id="rId1" Type="http://schemas.openxmlformats.org/officeDocument/2006/relationships/image" Target="../media/Slide-9-image-1.jpe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543050"/>
            <a:ext cx="6217920" cy="914400"/>
          </a:xfrm>
          <a:prstGeom prst="rect">
            <a:avLst/>
          </a:prstGeom>
          <a:noFill/>
          <a:ln/>
        </p:spPr>
        <p:txBody>
          <a:bodyPr wrap="square" rtlCol="0" anchor="ctr"/>
          <a:lstStyle/>
          <a:p>
            <a:pPr algn="ctr" indent="0" marL="0">
              <a:buNone/>
            </a:pPr>
            <a:r>
              <a:rPr lang="en-US" sz="3000" b="1" dirty="0">
                <a:solidFill>
                  <a:srgbClr val="FFFFFF"/>
                </a:solidFill>
                <a:latin typeface="Plus Jakarta Sans" pitchFamily="34" charset="0"/>
                <a:ea typeface="Plus Jakarta Sans" pitchFamily="34" charset="-122"/>
                <a:cs typeface="Plus Jakarta Sans" pitchFamily="34" charset="-120"/>
              </a:rPr>
              <a:t>Breaking Boundaries: Understanding Entrepreneurial Behavior Limits</a:t>
            </a:r>
            <a:endParaRPr lang="en-US" sz="3000" dirty="0"/>
          </a:p>
        </p:txBody>
      </p:sp>
      <p:sp>
        <p:nvSpPr>
          <p:cNvPr id="3" name="Text 1"/>
          <p:cNvSpPr/>
          <p:nvPr/>
        </p:nvSpPr>
        <p:spPr>
          <a:xfrm>
            <a:off x="2286000" y="3086100"/>
            <a:ext cx="4572000" cy="457200"/>
          </a:xfrm>
          <a:prstGeom prst="rect">
            <a:avLst/>
          </a:prstGeom>
          <a:noFill/>
          <a:ln/>
        </p:spPr>
        <p:txBody>
          <a:bodyPr wrap="square" rtlCol="0" anchor="t"/>
          <a:lstStyle/>
          <a:p>
            <a:pPr algn="ctr" indent="0" marL="0">
              <a:buNone/>
            </a:pPr>
            <a:r>
              <a:rPr lang="en-US" sz="1300" dirty="0">
                <a:solidFill>
                  <a:srgbClr val="000000"/>
                </a:solidFill>
                <a:latin typeface="Plus Jakarta Sans" pitchFamily="34" charset="0"/>
                <a:ea typeface="Plus Jakarta Sans" pitchFamily="34" charset="-122"/>
                <a:cs typeface="Plus Jakarta Sans" pitchFamily="34" charset="-120"/>
              </a:rPr>
              <a:t>Exploring the psychological, practical, and strategic constraints that shape entrepreneurial success</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Shaping Market Realities and Opportunities</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Financial Crisis Impacts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2008 global financial crisis revealed market vulnerabilities through collapsing banks and housing markets, prompting stricter regulations. This external factor...</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2008</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Tech Innovation Surge</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2012, the rise of smartphones and social media platforms introduced new external market dynamics, challenging traditional advertising models. These...</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2012</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Regulatory Barriers Rise</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2016 implementation of data protection laws like GDPR imposed significant market limitations on information handling. This external factor shaped...</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2016</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Pandemic Market Shifts</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2020 COVID-19 pandemic disrupted markets with supply chain breakdowns and remote work mandates as key external factors. These limitations...</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2020</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Urgency vs. Importance in Startups</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Eisenhower Matrix Origin</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1950, Dwight D. Eisenhower introduced a matrix to categorize tasks by urgency and importance, revolutionizing decision-making. This tool became...</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1950</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Covey's Habits Framework</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Stephen Covey published 'The 7 Habits of Highly Effective People' in 1989, emphasizing the need to align daily actions with...</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1989</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Dot-Com Rush Pressures</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dot-com boom in 2000 intensified time management challenges as startups raced against deadlines and market demands. Entrepreneurs faced the...</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2000</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Agile Adoption Boom</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By 2015, Agile methodologies gained prominence in startups, promoting iterative processes to balance urgency and importance. This approach helped teams...</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2015</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Urgency vs. Importance in Startups</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Remote Work Shifts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2020 pandemic accelerated remote work in startups, amplifying the struggle between urgent daily tasks and important objectives like team...</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2020</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Navigating Uncertainty in Business</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Apple's Bold Beginnings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1976, Steve Jobs and Steve Wozniak launched Apple in a garage with limited funding and unproven technology, exemplifying decisions...</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1976</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Netscape's Internet Gamble</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Netscape's founders released the first commercial web browser amid the emerging internet landscape, with scarce data on user adoption and...</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1995</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Crisis Era Pivots</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During the 2008 financial crisis, entrepreneurs like those at Airbnb adapted to economic turmoil by reimagining their business models with...</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2008</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Pandemic Business Shifts</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2020, entrepreneurs worldwide confronted COVID-19 uncertainties, making rapid decisions on remote operations and supply chain disruptions with incomplete information....</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2020</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Navigating Uncertainty in Business</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Facebook's Expansion Risks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2012, Facebook went public during a period of social media uncertainty, with founders deciding to acquire Instagram amid doubts...</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2012</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Entrepreneurial Dedication's Personal Toll</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Industrial Era Overwork</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the early 1900s, entrepreneurs like Henry Ford drove innovation through endless hours, but this caused severe health declines and...</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1900</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Post-War Business Strain</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After World War II, returning veterans as entrepreneurs rebuilt economies with intense work schedules, often sacrificing personal health and relationships,...</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1950</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Silicon Valley Hustle</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During the 1980s tech boom, founders like Steve Jobs exemplified obsessive work ethics that fueled breakthroughs but led to personal...</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1980</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Digital Connectivity Trap</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the 2010s, smartphones and remote work blurred lines further for entrepreneurs, resulting in constant availability demands that caused widespread...</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2010</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Entrepreneurial Dedication's Personal Toll</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Pandemic Boundary Shifts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COVID-19 era forced entrepreneurs into home offices, intensifying work-life overlap and leading to higher stress levels and family conflicts,...</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2020</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28600" y="308610"/>
            <a:ext cx="8229600" cy="457200"/>
          </a:xfrm>
          <a:prstGeom prst="rect">
            <a:avLst/>
          </a:prstGeom>
          <a:noFill/>
          <a:ln/>
        </p:spPr>
        <p:txBody>
          <a:bodyPr wrap="square" rtlCol="0" anchor="b"/>
          <a:lstStyle/>
          <a:p>
            <a:pPr algn="l" indent="0" marL="0">
              <a:lnSpc>
                <a:spcPts val="2300"/>
              </a:lnSpc>
              <a:buNone/>
            </a:pPr>
            <a:r>
              <a:rPr lang="en-US" sz="2500" b="1" dirty="0">
                <a:solidFill>
                  <a:srgbClr val="000000"/>
                </a:solidFill>
                <a:latin typeface="Plus Jakarta Sans" pitchFamily="34" charset="0"/>
                <a:ea typeface="Plus Jakarta Sans" pitchFamily="34" charset="-122"/>
                <a:cs typeface="Plus Jakarta Sans" pitchFamily="34" charset="-120"/>
              </a:rPr>
              <a:t>Scaling Hurdles Ahead</a:t>
            </a:r>
            <a:endParaRPr lang="en-US" sz="2500" dirty="0"/>
          </a:p>
        </p:txBody>
      </p:sp>
      <p:sp>
        <p:nvSpPr>
          <p:cNvPr id="3" name="Text 1"/>
          <p:cNvSpPr/>
          <p:nvPr/>
        </p:nvSpPr>
        <p:spPr>
          <a:xfrm>
            <a:off x="228600" y="771525"/>
            <a:ext cx="4114800" cy="457200"/>
          </a:xfrm>
          <a:prstGeom prst="rect">
            <a:avLst/>
          </a:prstGeom>
          <a:noFill/>
          <a:ln/>
        </p:spPr>
        <p:txBody>
          <a:bodyPr wrap="square" rtlCol="0" anchor="t"/>
          <a:lstStyle/>
          <a:p>
            <a:pPr algn="l" indent="0" marL="0">
              <a:buNone/>
            </a:pPr>
            <a:r>
              <a:rPr lang="en-US" sz="1200" dirty="0">
                <a:solidFill>
                  <a:srgbClr val="000000"/>
                </a:solidFill>
                <a:latin typeface="Plus Jakarta Sans" pitchFamily="34" charset="0"/>
                <a:ea typeface="Plus Jakarta Sans" pitchFamily="34" charset="-122"/>
                <a:cs typeface="Plus Jakarta Sans" pitchFamily="34" charset="-120"/>
              </a:rPr>
              <a:t>Businesses encounter resource shortages during rapid expansion.</a:t>
            </a:r>
            <a:endParaRPr lang="en-US" sz="1200" dirty="0"/>
          </a:p>
          <a:p>
            <a:pPr algn="l" indent="0" marL="0">
              <a:buNone/>
            </a:pPr>
            <a:r>
              <a:rPr lang="en-US" sz="1200" dirty="0">
                <a:solidFill>
                  <a:srgbClr val="000000"/>
                </a:solidFill>
                <a:latin typeface="Plus Jakarta Sans" pitchFamily="34" charset="0"/>
                <a:ea typeface="Plus Jakarta Sans" pitchFamily="34" charset="-122"/>
                <a:cs typeface="Plus Jakarta Sans" pitchFamily="34" charset="-120"/>
              </a:rPr>
              <a:t>Growth constraints often lead to operational inefficiencies and delays.</a:t>
            </a:r>
            <a:endParaRPr lang="en-US" sz="1200" dirty="0"/>
          </a:p>
        </p:txBody>
      </p:sp>
      <p:pic>
        <p:nvPicPr>
          <p:cNvPr id="4" name="Image 0" descr="https://djgurnpwsdoqjscwqbsj.supabase.co/storage/v1/object/public/presentation-templates-data/jalaj22_slide6_box1.png">    </p:cNvPr>
          <p:cNvPicPr>
            <a:picLocks noChangeAspect="1"/>
          </p:cNvPicPr>
          <p:nvPr/>
        </p:nvPicPr>
        <p:blipFill>
          <a:blip r:embed="rId2"/>
          <a:stretch>
            <a:fillRect/>
          </a:stretch>
        </p:blipFill>
        <p:spPr>
          <a:xfrm>
            <a:off x="4754880" y="1028700"/>
            <a:ext cx="2011680" cy="1097280"/>
          </a:xfrm>
          <a:prstGeom prst="rect">
            <a:avLst/>
          </a:prstGeom>
        </p:spPr>
      </p:pic>
      <p:sp>
        <p:nvSpPr>
          <p:cNvPr id="5" name="Text 2"/>
          <p:cNvSpPr/>
          <p:nvPr/>
        </p:nvSpPr>
        <p:spPr>
          <a:xfrm>
            <a:off x="4937760" y="128587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25%</a:t>
            </a:r>
            <a:endParaRPr lang="en-US" sz="1800" dirty="0"/>
          </a:p>
        </p:txBody>
      </p:sp>
      <p:sp>
        <p:nvSpPr>
          <p:cNvPr id="6" name="Text 3"/>
          <p:cNvSpPr/>
          <p:nvPr/>
        </p:nvSpPr>
        <p:spPr>
          <a:xfrm>
            <a:off x="4754880" y="174879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Cost Overruns</a:t>
            </a:r>
            <a:endParaRPr lang="en-US" sz="1600" dirty="0"/>
          </a:p>
        </p:txBody>
      </p:sp>
      <p:pic>
        <p:nvPicPr>
          <p:cNvPr id="7" name="Image 1" descr="https://djgurnpwsdoqjscwqbsj.supabase.co/storage/v1/object/public/presentation-templates-data/jalaj22_slide6_box2.png">    </p:cNvPr>
          <p:cNvPicPr>
            <a:picLocks noChangeAspect="1"/>
          </p:cNvPicPr>
          <p:nvPr/>
        </p:nvPicPr>
        <p:blipFill>
          <a:blip r:embed="rId3"/>
          <a:stretch>
            <a:fillRect/>
          </a:stretch>
        </p:blipFill>
        <p:spPr>
          <a:xfrm>
            <a:off x="4754880" y="2314575"/>
            <a:ext cx="2011680" cy="1097280"/>
          </a:xfrm>
          <a:prstGeom prst="rect">
            <a:avLst/>
          </a:prstGeom>
        </p:spPr>
      </p:pic>
      <p:sp>
        <p:nvSpPr>
          <p:cNvPr id="8" name="Text 4"/>
          <p:cNvSpPr/>
          <p:nvPr/>
        </p:nvSpPr>
        <p:spPr>
          <a:xfrm>
            <a:off x="4937760" y="2571750"/>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30k units</a:t>
            </a:r>
            <a:endParaRPr lang="en-US" sz="1800" dirty="0"/>
          </a:p>
        </p:txBody>
      </p:sp>
      <p:sp>
        <p:nvSpPr>
          <p:cNvPr id="9" name="Text 5"/>
          <p:cNvSpPr/>
          <p:nvPr/>
        </p:nvSpPr>
        <p:spPr>
          <a:xfrm>
            <a:off x="4754880" y="3034665"/>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Resource Shortages</a:t>
            </a:r>
            <a:endParaRPr lang="en-US" sz="1600" dirty="0"/>
          </a:p>
        </p:txBody>
      </p:sp>
      <p:pic>
        <p:nvPicPr>
          <p:cNvPr id="10" name="Image 2" descr="https://djgurnpwsdoqjscwqbsj.supabase.co/storage/v1/object/public/presentation-templates-data/jalaj22_slide6_box3.png">    </p:cNvPr>
          <p:cNvPicPr>
            <a:picLocks noChangeAspect="1"/>
          </p:cNvPicPr>
          <p:nvPr/>
        </p:nvPicPr>
        <p:blipFill>
          <a:blip r:embed="rId4"/>
          <a:stretch>
            <a:fillRect/>
          </a:stretch>
        </p:blipFill>
        <p:spPr>
          <a:xfrm>
            <a:off x="4754880" y="3600450"/>
            <a:ext cx="2011680" cy="1097280"/>
          </a:xfrm>
          <a:prstGeom prst="rect">
            <a:avLst/>
          </a:prstGeom>
        </p:spPr>
      </p:pic>
      <p:sp>
        <p:nvSpPr>
          <p:cNvPr id="11" name="Text 6"/>
          <p:cNvSpPr/>
          <p:nvPr/>
        </p:nvSpPr>
        <p:spPr>
          <a:xfrm>
            <a:off x="4937760" y="385762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15 delays</a:t>
            </a:r>
            <a:endParaRPr lang="en-US" sz="1800" dirty="0"/>
          </a:p>
        </p:txBody>
      </p:sp>
      <p:sp>
        <p:nvSpPr>
          <p:cNvPr id="12" name="Text 7"/>
          <p:cNvSpPr/>
          <p:nvPr/>
        </p:nvSpPr>
        <p:spPr>
          <a:xfrm>
            <a:off x="4754880" y="432054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Operational Bottlenecks</a:t>
            </a:r>
            <a:endParaRPr lang="en-US" sz="1600" dirty="0"/>
          </a:p>
        </p:txBody>
      </p:sp>
      <p:pic>
        <p:nvPicPr>
          <p:cNvPr id="13" name="Image 3" descr="https://djgurnpwsdoqjscwqbsj.supabase.co/storage/v1/object/public/presentation-templates-data/jalaj22_slide6_box4.png">    </p:cNvPr>
          <p:cNvPicPr>
            <a:picLocks noChangeAspect="1"/>
          </p:cNvPicPr>
          <p:nvPr/>
        </p:nvPicPr>
        <p:blipFill>
          <a:blip r:embed="rId5"/>
          <a:stretch>
            <a:fillRect/>
          </a:stretch>
        </p:blipFill>
        <p:spPr>
          <a:xfrm>
            <a:off x="6949440" y="1028700"/>
            <a:ext cx="2011680" cy="1097280"/>
          </a:xfrm>
          <a:prstGeom prst="rect">
            <a:avLst/>
          </a:prstGeom>
        </p:spPr>
      </p:pic>
      <p:sp>
        <p:nvSpPr>
          <p:cNvPr id="14" name="Text 8"/>
          <p:cNvSpPr/>
          <p:nvPr/>
        </p:nvSpPr>
        <p:spPr>
          <a:xfrm>
            <a:off x="7132320" y="128587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20%</a:t>
            </a:r>
            <a:endParaRPr lang="en-US" sz="1800" dirty="0"/>
          </a:p>
        </p:txBody>
      </p:sp>
      <p:sp>
        <p:nvSpPr>
          <p:cNvPr id="15" name="Text 9"/>
          <p:cNvSpPr/>
          <p:nvPr/>
        </p:nvSpPr>
        <p:spPr>
          <a:xfrm>
            <a:off x="6949440" y="174879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Employee Turnover</a:t>
            </a:r>
            <a:endParaRPr lang="en-US" sz="1600" dirty="0"/>
          </a:p>
        </p:txBody>
      </p:sp>
      <p:pic>
        <p:nvPicPr>
          <p:cNvPr id="16" name="Image 4" descr="https://djgurnpwsdoqjscwqbsj.supabase.co/storage/v1/object/public/presentation-templates-data/jalaj22_slide6_box5.png">    </p:cNvPr>
          <p:cNvPicPr>
            <a:picLocks noChangeAspect="1"/>
          </p:cNvPicPr>
          <p:nvPr/>
        </p:nvPicPr>
        <p:blipFill>
          <a:blip r:embed="rId6"/>
          <a:stretch>
            <a:fillRect/>
          </a:stretch>
        </p:blipFill>
        <p:spPr>
          <a:xfrm>
            <a:off x="6949440" y="2314575"/>
            <a:ext cx="2011680" cy="1097280"/>
          </a:xfrm>
          <a:prstGeom prst="rect">
            <a:avLst/>
          </a:prstGeom>
        </p:spPr>
      </p:pic>
      <p:sp>
        <p:nvSpPr>
          <p:cNvPr id="17" name="Text 10"/>
          <p:cNvSpPr/>
          <p:nvPr/>
        </p:nvSpPr>
        <p:spPr>
          <a:xfrm>
            <a:off x="7132320" y="2571750"/>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40 incidents</a:t>
            </a:r>
            <a:endParaRPr lang="en-US" sz="1800" dirty="0"/>
          </a:p>
        </p:txBody>
      </p:sp>
      <p:sp>
        <p:nvSpPr>
          <p:cNvPr id="18" name="Text 11"/>
          <p:cNvSpPr/>
          <p:nvPr/>
        </p:nvSpPr>
        <p:spPr>
          <a:xfrm>
            <a:off x="6949440" y="3034665"/>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Supply Chain Issues</a:t>
            </a:r>
            <a:endParaRPr lang="en-US" sz="1600" dirty="0"/>
          </a:p>
        </p:txBody>
      </p:sp>
      <p:pic>
        <p:nvPicPr>
          <p:cNvPr id="19" name="Image 5" descr="https://djgurnpwsdoqjscwqbsj.supabase.co/storage/v1/object/public/presentation-templates-data/jalaj22_slide6_box6.png">    </p:cNvPr>
          <p:cNvPicPr>
            <a:picLocks noChangeAspect="1"/>
          </p:cNvPicPr>
          <p:nvPr/>
        </p:nvPicPr>
        <p:blipFill>
          <a:blip r:embed="rId7"/>
          <a:stretch>
            <a:fillRect/>
          </a:stretch>
        </p:blipFill>
        <p:spPr>
          <a:xfrm>
            <a:off x="6949440" y="3600450"/>
            <a:ext cx="2011680" cy="1097280"/>
          </a:xfrm>
          <a:prstGeom prst="rect">
            <a:avLst/>
          </a:prstGeom>
        </p:spPr>
      </p:pic>
      <p:sp>
        <p:nvSpPr>
          <p:cNvPr id="20" name="Text 12"/>
          <p:cNvSpPr/>
          <p:nvPr/>
        </p:nvSpPr>
        <p:spPr>
          <a:xfrm>
            <a:off x="7132320" y="3857625"/>
            <a:ext cx="822960" cy="257175"/>
          </a:xfrm>
          <a:prstGeom prst="rect">
            <a:avLst/>
          </a:prstGeom>
          <a:noFill/>
          <a:ln/>
        </p:spPr>
        <p:txBody>
          <a:bodyPr wrap="square" rtlCol="0" anchor="ctr"/>
          <a:lstStyle/>
          <a:p>
            <a:pPr algn="ctr" indent="0" marL="0">
              <a:lnSpc>
                <a:spcPts val="1700"/>
              </a:lnSpc>
              <a:buNone/>
            </a:pPr>
            <a:r>
              <a:rPr lang="en-US" sz="1800" b="1" dirty="0">
                <a:solidFill>
                  <a:srgbClr val="FFFFFF"/>
                </a:solidFill>
                <a:latin typeface="Plus Jakarta Sans" pitchFamily="34" charset="0"/>
                <a:ea typeface="Plus Jakarta Sans" pitchFamily="34" charset="-122"/>
                <a:cs typeface="Plus Jakarta Sans" pitchFamily="34" charset="-120"/>
              </a:rPr>
              <a:t>50% penetration</a:t>
            </a:r>
            <a:endParaRPr lang="en-US" sz="1800" dirty="0"/>
          </a:p>
        </p:txBody>
      </p:sp>
      <p:sp>
        <p:nvSpPr>
          <p:cNvPr id="21" name="Text 13"/>
          <p:cNvSpPr/>
          <p:nvPr/>
        </p:nvSpPr>
        <p:spPr>
          <a:xfrm>
            <a:off x="6949440" y="4320540"/>
            <a:ext cx="2103120" cy="257175"/>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Market Saturation</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Breaking Entrepreneurial Limits Strategies</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Ford's Production Breakthrough</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Henry Ford revolutionized manufacturing with the assembly line, enabling mass production of affordable automobiles and breaking economic constraints. This innovation...</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1908</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Apple's Tech Innovation</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Steve Jobs and Steve Wozniak launched Apple, democratizing personal computing and overcoming technological access barriers. This event empowered entrepreneurs to...</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1976</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Google's Search Evolution</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Google's advanced search engine transformed information retrieval, helping entrepreneurs overcome data overload and decision-making hurdles. By providing fast, accurate results,...</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1998</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Social Media Surge</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The rise of platforms like Facebook broke communication limits, allowing entrepreneurs to connect globally and overcome marketing constraints. This facilitated...</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2010</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Breaking Entrepreneurial Limits Strategies</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AI-Driven Disruption</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Advancements in AI technology are breaking operational limits for entrepreneurs by automating processes and providing data-driven insights. This enables startups...</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2023</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411480"/>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sp>
        <p:nvSpPr>
          <p:cNvPr id="3" name="Shape 1"/>
          <p:cNvSpPr/>
          <p:nvPr/>
        </p:nvSpPr>
        <p:spPr>
          <a:xfrm>
            <a:off x="320040" y="1028700"/>
            <a:ext cx="457200" cy="411480"/>
          </a:xfrm>
          <a:prstGeom prst="roundRect">
            <a:avLst/>
          </a:prstGeom>
          <a:solidFill>
            <a:srgbClr val="3FC07B"/>
          </a:solidFill>
          <a:ln/>
        </p:spPr>
      </p:sp>
      <p:sp>
        <p:nvSpPr>
          <p:cNvPr id="4" name="Text 2"/>
          <p:cNvSpPr/>
          <p:nvPr/>
        </p:nvSpPr>
        <p:spPr>
          <a:xfrm>
            <a:off x="27432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01</a:t>
            </a:r>
            <a:endParaRPr lang="en-US" sz="1800" dirty="0"/>
          </a:p>
        </p:txBody>
      </p:sp>
      <p:sp>
        <p:nvSpPr>
          <p:cNvPr id="5" name="Text 3"/>
          <p:cNvSpPr/>
          <p:nvPr/>
        </p:nvSpPr>
        <p:spPr>
          <a:xfrm>
            <a:off x="82296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The Entrepreneurial Paradox</a:t>
            </a:r>
            <a:endParaRPr lang="en-US" sz="1600" dirty="0"/>
          </a:p>
        </p:txBody>
      </p:sp>
      <p:sp>
        <p:nvSpPr>
          <p:cNvPr id="6" name="Shape 4"/>
          <p:cNvSpPr/>
          <p:nvPr/>
        </p:nvSpPr>
        <p:spPr>
          <a:xfrm>
            <a:off x="4617720" y="1028700"/>
            <a:ext cx="457200" cy="411480"/>
          </a:xfrm>
          <a:prstGeom prst="roundRect">
            <a:avLst/>
          </a:prstGeom>
          <a:solidFill>
            <a:srgbClr val="F9AD3B"/>
          </a:solidFill>
          <a:ln/>
        </p:spPr>
      </p:sp>
      <p:sp>
        <p:nvSpPr>
          <p:cNvPr id="7" name="Text 5"/>
          <p:cNvSpPr/>
          <p:nvPr/>
        </p:nvSpPr>
        <p:spPr>
          <a:xfrm>
            <a:off x="457200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02</a:t>
            </a:r>
            <a:endParaRPr lang="en-US" sz="1800" dirty="0"/>
          </a:p>
        </p:txBody>
      </p:sp>
      <p:sp>
        <p:nvSpPr>
          <p:cNvPr id="8" name="Text 6"/>
          <p:cNvSpPr/>
          <p:nvPr/>
        </p:nvSpPr>
        <p:spPr>
          <a:xfrm>
            <a:off x="512064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Breaking Through Entrepreneurial Barriers</a:t>
            </a:r>
            <a:endParaRPr lang="en-US" sz="1600" dirty="0"/>
          </a:p>
        </p:txBody>
      </p:sp>
      <p:sp>
        <p:nvSpPr>
          <p:cNvPr id="9" name="Shape 7"/>
          <p:cNvSpPr/>
          <p:nvPr/>
        </p:nvSpPr>
        <p:spPr>
          <a:xfrm>
            <a:off x="320040" y="1748790"/>
            <a:ext cx="457200" cy="411480"/>
          </a:xfrm>
          <a:prstGeom prst="roundRect">
            <a:avLst/>
          </a:prstGeom>
          <a:solidFill>
            <a:srgbClr val="8D62C7"/>
          </a:solidFill>
          <a:ln/>
        </p:spPr>
      </p:sp>
      <p:sp>
        <p:nvSpPr>
          <p:cNvPr id="10" name="Text 8"/>
          <p:cNvSpPr/>
          <p:nvPr/>
        </p:nvSpPr>
        <p:spPr>
          <a:xfrm>
            <a:off x="274320" y="180022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03</a:t>
            </a:r>
            <a:endParaRPr lang="en-US" sz="1800" dirty="0"/>
          </a:p>
        </p:txBody>
      </p:sp>
      <p:sp>
        <p:nvSpPr>
          <p:cNvPr id="11" name="Text 9"/>
          <p:cNvSpPr/>
          <p:nvPr/>
        </p:nvSpPr>
        <p:spPr>
          <a:xfrm>
            <a:off x="822960" y="180022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Overcoming Mindset Barriers to Growth</a:t>
            </a:r>
            <a:endParaRPr lang="en-US" sz="1600" dirty="0"/>
          </a:p>
        </p:txBody>
      </p:sp>
      <p:sp>
        <p:nvSpPr>
          <p:cNvPr id="12" name="Shape 10"/>
          <p:cNvSpPr/>
          <p:nvPr/>
        </p:nvSpPr>
        <p:spPr>
          <a:xfrm>
            <a:off x="4617720" y="1748790"/>
            <a:ext cx="457200" cy="411480"/>
          </a:xfrm>
          <a:prstGeom prst="roundRect">
            <a:avLst/>
          </a:prstGeom>
          <a:solidFill>
            <a:srgbClr val="62A7E5"/>
          </a:solidFill>
          <a:ln/>
        </p:spPr>
      </p:sp>
      <p:sp>
        <p:nvSpPr>
          <p:cNvPr id="13" name="Text 11"/>
          <p:cNvSpPr/>
          <p:nvPr/>
        </p:nvSpPr>
        <p:spPr>
          <a:xfrm>
            <a:off x="4572000" y="180022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04</a:t>
            </a:r>
            <a:endParaRPr lang="en-US" sz="1800" dirty="0"/>
          </a:p>
        </p:txBody>
      </p:sp>
      <p:sp>
        <p:nvSpPr>
          <p:cNvPr id="14" name="Text 12"/>
          <p:cNvSpPr/>
          <p:nvPr/>
        </p:nvSpPr>
        <p:spPr>
          <a:xfrm>
            <a:off x="5120640" y="180022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Navigating Resource Constraints in Business</a:t>
            </a:r>
            <a:endParaRPr lang="en-US" sz="1600" dirty="0"/>
          </a:p>
        </p:txBody>
      </p:sp>
      <p:sp>
        <p:nvSpPr>
          <p:cNvPr id="15" name="Shape 13"/>
          <p:cNvSpPr/>
          <p:nvPr/>
        </p:nvSpPr>
        <p:spPr>
          <a:xfrm>
            <a:off x="320040" y="2468880"/>
            <a:ext cx="457200" cy="411480"/>
          </a:xfrm>
          <a:prstGeom prst="roundRect">
            <a:avLst/>
          </a:prstGeom>
          <a:solidFill>
            <a:srgbClr val="E96868"/>
          </a:solidFill>
          <a:ln/>
        </p:spPr>
      </p:sp>
      <p:sp>
        <p:nvSpPr>
          <p:cNvPr id="16" name="Text 14"/>
          <p:cNvSpPr/>
          <p:nvPr/>
        </p:nvSpPr>
        <p:spPr>
          <a:xfrm>
            <a:off x="274320" y="252031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05</a:t>
            </a:r>
            <a:endParaRPr lang="en-US" sz="1800" dirty="0"/>
          </a:p>
        </p:txBody>
      </p:sp>
      <p:sp>
        <p:nvSpPr>
          <p:cNvPr id="17" name="Text 15"/>
          <p:cNvSpPr/>
          <p:nvPr/>
        </p:nvSpPr>
        <p:spPr>
          <a:xfrm>
            <a:off x="822960" y="252031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Shaping Market Realities and Opportunities</a:t>
            </a:r>
            <a:endParaRPr lang="en-US" sz="1600" dirty="0"/>
          </a:p>
        </p:txBody>
      </p:sp>
      <p:sp>
        <p:nvSpPr>
          <p:cNvPr id="18" name="Shape 16"/>
          <p:cNvSpPr/>
          <p:nvPr/>
        </p:nvSpPr>
        <p:spPr>
          <a:xfrm>
            <a:off x="4617720" y="2468880"/>
            <a:ext cx="457200" cy="411480"/>
          </a:xfrm>
          <a:prstGeom prst="roundRect">
            <a:avLst/>
          </a:prstGeom>
          <a:solidFill>
            <a:srgbClr val="626FE5"/>
          </a:solidFill>
          <a:ln/>
        </p:spPr>
      </p:sp>
      <p:sp>
        <p:nvSpPr>
          <p:cNvPr id="19" name="Text 17"/>
          <p:cNvSpPr/>
          <p:nvPr/>
        </p:nvSpPr>
        <p:spPr>
          <a:xfrm>
            <a:off x="4572000" y="252031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06</a:t>
            </a:r>
            <a:endParaRPr lang="en-US" sz="1800" dirty="0"/>
          </a:p>
        </p:txBody>
      </p:sp>
      <p:sp>
        <p:nvSpPr>
          <p:cNvPr id="20" name="Text 18"/>
          <p:cNvSpPr/>
          <p:nvPr/>
        </p:nvSpPr>
        <p:spPr>
          <a:xfrm>
            <a:off x="5120640" y="252031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Urgency vs. Importance in Startups</a:t>
            </a:r>
            <a:endParaRPr lang="en-US" sz="1600" dirty="0"/>
          </a:p>
        </p:txBody>
      </p:sp>
      <p:sp>
        <p:nvSpPr>
          <p:cNvPr id="21" name="Shape 19"/>
          <p:cNvSpPr/>
          <p:nvPr/>
        </p:nvSpPr>
        <p:spPr>
          <a:xfrm>
            <a:off x="320040" y="3188970"/>
            <a:ext cx="457200" cy="411480"/>
          </a:xfrm>
          <a:prstGeom prst="roundRect">
            <a:avLst/>
          </a:prstGeom>
          <a:solidFill>
            <a:srgbClr val="1EB6CB"/>
          </a:solidFill>
          <a:ln/>
        </p:spPr>
      </p:sp>
      <p:sp>
        <p:nvSpPr>
          <p:cNvPr id="22" name="Text 20"/>
          <p:cNvSpPr/>
          <p:nvPr/>
        </p:nvSpPr>
        <p:spPr>
          <a:xfrm>
            <a:off x="274320" y="324040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07</a:t>
            </a:r>
            <a:endParaRPr lang="en-US" sz="1800" dirty="0"/>
          </a:p>
        </p:txBody>
      </p:sp>
      <p:sp>
        <p:nvSpPr>
          <p:cNvPr id="23" name="Text 21"/>
          <p:cNvSpPr/>
          <p:nvPr/>
        </p:nvSpPr>
        <p:spPr>
          <a:xfrm>
            <a:off x="822960" y="324040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Navigating Uncertainty in Business</a:t>
            </a:r>
            <a:endParaRPr lang="en-US" sz="1600" dirty="0"/>
          </a:p>
        </p:txBody>
      </p:sp>
      <p:sp>
        <p:nvSpPr>
          <p:cNvPr id="24" name="Shape 22"/>
          <p:cNvSpPr/>
          <p:nvPr/>
        </p:nvSpPr>
        <p:spPr>
          <a:xfrm>
            <a:off x="4617720" y="3188970"/>
            <a:ext cx="457200" cy="411480"/>
          </a:xfrm>
          <a:prstGeom prst="roundRect">
            <a:avLst/>
          </a:prstGeom>
          <a:solidFill>
            <a:srgbClr val="C83BF9"/>
          </a:solidFill>
          <a:ln/>
        </p:spPr>
      </p:sp>
      <p:sp>
        <p:nvSpPr>
          <p:cNvPr id="25" name="Text 23"/>
          <p:cNvSpPr/>
          <p:nvPr/>
        </p:nvSpPr>
        <p:spPr>
          <a:xfrm>
            <a:off x="4572000" y="324040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08</a:t>
            </a:r>
            <a:endParaRPr lang="en-US" sz="1800" dirty="0"/>
          </a:p>
        </p:txBody>
      </p:sp>
      <p:sp>
        <p:nvSpPr>
          <p:cNvPr id="26" name="Text 24"/>
          <p:cNvSpPr/>
          <p:nvPr/>
        </p:nvSpPr>
        <p:spPr>
          <a:xfrm>
            <a:off x="5120640" y="324040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Entrepreneurial Dedication's Personal Toll</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411480"/>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Table of Contents</a:t>
            </a:r>
            <a:endParaRPr lang="en-US" sz="3000" dirty="0"/>
          </a:p>
        </p:txBody>
      </p:sp>
      <p:sp>
        <p:nvSpPr>
          <p:cNvPr id="3" name="Shape 1"/>
          <p:cNvSpPr/>
          <p:nvPr/>
        </p:nvSpPr>
        <p:spPr>
          <a:xfrm>
            <a:off x="320040" y="1028700"/>
            <a:ext cx="457200" cy="411480"/>
          </a:xfrm>
          <a:prstGeom prst="roundRect">
            <a:avLst/>
          </a:prstGeom>
          <a:solidFill>
            <a:srgbClr val="F9743B"/>
          </a:solidFill>
          <a:ln/>
        </p:spPr>
      </p:sp>
      <p:sp>
        <p:nvSpPr>
          <p:cNvPr id="4" name="Text 2"/>
          <p:cNvSpPr/>
          <p:nvPr/>
        </p:nvSpPr>
        <p:spPr>
          <a:xfrm>
            <a:off x="27432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09</a:t>
            </a:r>
            <a:endParaRPr lang="en-US" sz="1800" dirty="0"/>
          </a:p>
        </p:txBody>
      </p:sp>
      <p:sp>
        <p:nvSpPr>
          <p:cNvPr id="5" name="Text 3"/>
          <p:cNvSpPr/>
          <p:nvPr/>
        </p:nvSpPr>
        <p:spPr>
          <a:xfrm>
            <a:off x="82296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Scaling Hurdles Ahead</a:t>
            </a:r>
            <a:endParaRPr lang="en-US" sz="1600" dirty="0"/>
          </a:p>
        </p:txBody>
      </p:sp>
      <p:sp>
        <p:nvSpPr>
          <p:cNvPr id="6" name="Shape 4"/>
          <p:cNvSpPr/>
          <p:nvPr/>
        </p:nvSpPr>
        <p:spPr>
          <a:xfrm>
            <a:off x="4617720" y="1028700"/>
            <a:ext cx="457200" cy="411480"/>
          </a:xfrm>
          <a:prstGeom prst="roundRect">
            <a:avLst/>
          </a:prstGeom>
          <a:solidFill>
            <a:srgbClr val="3FC07B"/>
          </a:solidFill>
          <a:ln/>
        </p:spPr>
      </p:sp>
      <p:sp>
        <p:nvSpPr>
          <p:cNvPr id="7" name="Text 5"/>
          <p:cNvSpPr/>
          <p:nvPr/>
        </p:nvSpPr>
        <p:spPr>
          <a:xfrm>
            <a:off x="4572000" y="1080135"/>
            <a:ext cx="548640" cy="360045"/>
          </a:xfrm>
          <a:prstGeom prst="rect">
            <a:avLst/>
          </a:prstGeom>
          <a:noFill/>
          <a:ln/>
        </p:spPr>
        <p:txBody>
          <a:bodyPr wrap="square" rtlCol="0" anchor="ctr"/>
          <a:lstStyle/>
          <a:p>
            <a:pPr algn="ctr" indent="0" marL="0">
              <a:buNone/>
            </a:pPr>
            <a:r>
              <a:rPr lang="en-US" sz="1800" b="1" dirty="0">
                <a:solidFill>
                  <a:srgbClr val="000000"/>
                </a:solidFill>
                <a:latin typeface="Plus Jakarta Sans" pitchFamily="34" charset="0"/>
                <a:ea typeface="Plus Jakarta Sans" pitchFamily="34" charset="-122"/>
                <a:cs typeface="Plus Jakarta Sans" pitchFamily="34" charset="-120"/>
              </a:rPr>
              <a:t>10</a:t>
            </a:r>
            <a:endParaRPr lang="en-US" sz="1800" dirty="0"/>
          </a:p>
        </p:txBody>
      </p:sp>
      <p:sp>
        <p:nvSpPr>
          <p:cNvPr id="8" name="Text 6"/>
          <p:cNvSpPr/>
          <p:nvPr/>
        </p:nvSpPr>
        <p:spPr>
          <a:xfrm>
            <a:off x="5120640" y="1080135"/>
            <a:ext cx="3474720" cy="411480"/>
          </a:xfrm>
          <a:prstGeom prst="rect">
            <a:avLst/>
          </a:prstGeom>
          <a:noFill/>
          <a:ln/>
        </p:spPr>
        <p:txBody>
          <a:bodyPr wrap="square" rtlCol="0" anchor="ctr"/>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Breaking Entrepreneurial Limits Strategies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475488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The Entrepreneurial Paradox</a:t>
            </a:r>
            <a:endParaRPr lang="en-US" sz="2500" dirty="0"/>
          </a:p>
        </p:txBody>
      </p:sp>
      <p:pic>
        <p:nvPicPr>
          <p:cNvPr id="3" name="Image 0" descr="https://images.pexels.com/photos/33360885/pexels-photo-33360885.jpeg?auto=compress&amp;cs=tinysrgb&amp;fit=crop&amp;h=1200&amp;w=800">    </p:cNvPr>
          <p:cNvPicPr>
            <a:picLocks noChangeAspect="1"/>
          </p:cNvPicPr>
          <p:nvPr/>
        </p:nvPicPr>
        <p:blipFill>
          <a:blip r:embed="rId2"/>
          <a:stretch>
            <a:fillRect/>
          </a:stretch>
        </p:blipFill>
        <p:spPr>
          <a:xfrm>
            <a:off x="5376672" y="0"/>
            <a:ext cx="3767328" cy="5143500"/>
          </a:xfrm>
          <a:prstGeom prst="rect">
            <a:avLst/>
          </a:prstGeom>
        </p:spPr>
      </p:pic>
      <p:sp>
        <p:nvSpPr>
          <p:cNvPr id="4" name="Text 1"/>
          <p:cNvSpPr/>
          <p:nvPr/>
        </p:nvSpPr>
        <p:spPr>
          <a:xfrm>
            <a:off x="5577840" y="462915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pic>
        <p:nvPicPr>
          <p:cNvPr id="5" name="Image 1" descr="https://djgurnpwsdoqjscwqbsj.supabase.co/storage/v1/object/public/presentation-templates-data/jalaj22_box1.png">    </p:cNvPr>
          <p:cNvPicPr>
            <a:picLocks noChangeAspect="1"/>
          </p:cNvPicPr>
          <p:nvPr/>
        </p:nvPicPr>
        <p:blipFill>
          <a:blip r:embed="rId4"/>
          <a:stretch>
            <a:fillRect/>
          </a:stretch>
        </p:blipFill>
        <p:spPr>
          <a:xfrm>
            <a:off x="274320" y="874395"/>
            <a:ext cx="4800600" cy="1188720"/>
          </a:xfrm>
          <a:prstGeom prst="rect">
            <a:avLst/>
          </a:prstGeom>
        </p:spPr>
      </p:pic>
      <p:sp>
        <p:nvSpPr>
          <p:cNvPr id="6" name="Text 2"/>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1.</a:t>
            </a:r>
            <a:endParaRPr lang="en-US" sz="1600" dirty="0"/>
          </a:p>
        </p:txBody>
      </p:sp>
      <p:sp>
        <p:nvSpPr>
          <p:cNvPr id="7" name="Text 3"/>
          <p:cNvSpPr/>
          <p:nvPr/>
        </p:nvSpPr>
        <p:spPr>
          <a:xfrm>
            <a:off x="640080" y="92583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Defining Ambition</a:t>
            </a:r>
            <a:endParaRPr lang="en-US" sz="1600" dirty="0"/>
          </a:p>
        </p:txBody>
      </p:sp>
      <p:sp>
        <p:nvSpPr>
          <p:cNvPr id="8" name="Text 4"/>
          <p:cNvSpPr/>
          <p:nvPr/>
        </p:nvSpPr>
        <p:spPr>
          <a:xfrm>
            <a:off x="320040" y="133731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Ambition fuels entrepreneurs with the drive to innovate and pursue groundbreaking ideas, transforming visions into potential business realities.</a:t>
            </a:r>
            <a:endParaRPr lang="en-US" sz="1000" dirty="0"/>
          </a:p>
        </p:txBody>
      </p:sp>
      <p:pic>
        <p:nvPicPr>
          <p:cNvPr id="9" name="Image 2" descr="https://djgurnpwsdoqjscwqbsj.supabase.co/storage/v1/object/public/presentation-templates-data/jalaj22_box2.png">    </p:cNvPr>
          <p:cNvPicPr>
            <a:picLocks noChangeAspect="1"/>
          </p:cNvPicPr>
          <p:nvPr/>
        </p:nvPicPr>
        <p:blipFill>
          <a:blip r:embed="rId5"/>
          <a:stretch>
            <a:fillRect/>
          </a:stretch>
        </p:blipFill>
        <p:spPr>
          <a:xfrm>
            <a:off x="274320" y="2263140"/>
            <a:ext cx="4800600" cy="1188720"/>
          </a:xfrm>
          <a:prstGeom prst="rect">
            <a:avLst/>
          </a:prstGeom>
        </p:spPr>
      </p:pic>
      <p:sp>
        <p:nvSpPr>
          <p:cNvPr id="10" name="Text 5"/>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2.</a:t>
            </a:r>
            <a:endParaRPr lang="en-US" sz="1600" dirty="0"/>
          </a:p>
        </p:txBody>
      </p:sp>
      <p:sp>
        <p:nvSpPr>
          <p:cNvPr id="11" name="Text 6"/>
          <p:cNvSpPr/>
          <p:nvPr/>
        </p:nvSpPr>
        <p:spPr>
          <a:xfrm>
            <a:off x="640080" y="2314575"/>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Identifying Constraints</a:t>
            </a:r>
            <a:endParaRPr lang="en-US" sz="1600" dirty="0"/>
          </a:p>
        </p:txBody>
      </p:sp>
      <p:sp>
        <p:nvSpPr>
          <p:cNvPr id="12" name="Text 7"/>
          <p:cNvSpPr/>
          <p:nvPr/>
        </p:nvSpPr>
        <p:spPr>
          <a:xfrm>
            <a:off x="320040" y="2726055"/>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Constraints like limited resources, time pressures, and market uncertainties challenge entrepreneurs, forcing strategic reevaluation and creative adjustments.</a:t>
            </a:r>
            <a:endParaRPr lang="en-US" sz="1000" dirty="0"/>
          </a:p>
        </p:txBody>
      </p:sp>
      <p:pic>
        <p:nvPicPr>
          <p:cNvPr id="13" name="Image 3" descr="https://djgurnpwsdoqjscwqbsj.supabase.co/storage/v1/object/public/presentation-templates-data/jalaj22_box3.png">    </p:cNvPr>
          <p:cNvPicPr>
            <a:picLocks noChangeAspect="1"/>
          </p:cNvPicPr>
          <p:nvPr/>
        </p:nvPicPr>
        <p:blipFill>
          <a:blip r:embed="rId6"/>
          <a:stretch>
            <a:fillRect/>
          </a:stretch>
        </p:blipFill>
        <p:spPr>
          <a:xfrm>
            <a:off x="274320" y="3651885"/>
            <a:ext cx="4800600" cy="1188720"/>
          </a:xfrm>
          <a:prstGeom prst="rect">
            <a:avLst/>
          </a:prstGeom>
        </p:spPr>
      </p:pic>
      <p:sp>
        <p:nvSpPr>
          <p:cNvPr id="14" name="Text 8"/>
          <p:cNvSpPr/>
          <p:nvPr/>
        </p:nvSpPr>
        <p:spPr>
          <a:xfrm>
            <a:off x="320040" y="370332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3.</a:t>
            </a:r>
            <a:endParaRPr lang="en-US" sz="1600" dirty="0"/>
          </a:p>
        </p:txBody>
      </p:sp>
      <p:sp>
        <p:nvSpPr>
          <p:cNvPr id="15" name="Text 9"/>
          <p:cNvSpPr/>
          <p:nvPr/>
        </p:nvSpPr>
        <p:spPr>
          <a:xfrm>
            <a:off x="640080" y="370332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The Paradox in Action</a:t>
            </a:r>
            <a:endParaRPr lang="en-US" sz="1600" dirty="0"/>
          </a:p>
        </p:txBody>
      </p:sp>
      <p:sp>
        <p:nvSpPr>
          <p:cNvPr id="16" name="Text 10"/>
          <p:cNvSpPr/>
          <p:nvPr/>
        </p:nvSpPr>
        <p:spPr>
          <a:xfrm>
            <a:off x="320040" y="411480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This paradox arises when bold ambitions meet barriers, leading to unexpected opportunities for growth and problem-solving in business ventures.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475488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The Entrepreneurial Paradox</a:t>
            </a:r>
            <a:endParaRPr lang="en-US" sz="2500" dirty="0"/>
          </a:p>
        </p:txBody>
      </p:sp>
      <p:pic>
        <p:nvPicPr>
          <p:cNvPr id="3" name="Image 0" descr="https://images.pexels.com/photos/33360885/pexels-photo-33360885.jpeg?auto=compress&amp;cs=tinysrgb&amp;fit=crop&amp;h=1200&amp;w=800">    </p:cNvPr>
          <p:cNvPicPr>
            <a:picLocks noChangeAspect="1"/>
          </p:cNvPicPr>
          <p:nvPr/>
        </p:nvPicPr>
        <p:blipFill>
          <a:blip r:embed="rId2"/>
          <a:stretch>
            <a:fillRect/>
          </a:stretch>
        </p:blipFill>
        <p:spPr>
          <a:xfrm>
            <a:off x="5376672" y="0"/>
            <a:ext cx="3767328" cy="5143500"/>
          </a:xfrm>
          <a:prstGeom prst="rect">
            <a:avLst/>
          </a:prstGeom>
        </p:spPr>
      </p:pic>
      <p:pic>
        <p:nvPicPr>
          <p:cNvPr id="4" name="Image 1" descr="https://djgurnpwsdoqjscwqbsj.supabase.co/storage/v1/object/public/presentation-templates-data/jalaj22_box1.png">    </p:cNvPr>
          <p:cNvPicPr>
            <a:picLocks noChangeAspect="1"/>
          </p:cNvPicPr>
          <p:nvPr/>
        </p:nvPicPr>
        <p:blipFill>
          <a:blip r:embed="rId3"/>
          <a:stretch>
            <a:fillRect/>
          </a:stretch>
        </p:blipFill>
        <p:spPr>
          <a:xfrm>
            <a:off x="274320" y="874395"/>
            <a:ext cx="4800600" cy="1188720"/>
          </a:xfrm>
          <a:prstGeom prst="rect">
            <a:avLst/>
          </a:prstGeom>
        </p:spPr>
      </p:pic>
      <p:sp>
        <p:nvSpPr>
          <p:cNvPr id="5" name="Text 1"/>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4.</a:t>
            </a:r>
            <a:endParaRPr lang="en-US" sz="1600" dirty="0"/>
          </a:p>
        </p:txBody>
      </p:sp>
      <p:sp>
        <p:nvSpPr>
          <p:cNvPr id="6" name="Text 2"/>
          <p:cNvSpPr/>
          <p:nvPr/>
        </p:nvSpPr>
        <p:spPr>
          <a:xfrm>
            <a:off x="640080" y="925830"/>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Navigating the Challenges</a:t>
            </a:r>
            <a:endParaRPr lang="en-US" sz="1600" dirty="0"/>
          </a:p>
        </p:txBody>
      </p:sp>
      <p:sp>
        <p:nvSpPr>
          <p:cNvPr id="7" name="Text 3"/>
          <p:cNvSpPr/>
          <p:nvPr/>
        </p:nvSpPr>
        <p:spPr>
          <a:xfrm>
            <a:off x="320040" y="1337310"/>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Entrepreneurs overcome paradoxes by adapting plans, leveraging networks, and embracing failures as stepping stones toward ultimate success.</a:t>
            </a:r>
            <a:endParaRPr lang="en-US" sz="1000" dirty="0"/>
          </a:p>
        </p:txBody>
      </p:sp>
      <p:pic>
        <p:nvPicPr>
          <p:cNvPr id="8" name="Image 2" descr="https://djgurnpwsdoqjscwqbsj.supabase.co/storage/v1/object/public/presentation-templates-data/jalaj22_box2.png">    </p:cNvPr>
          <p:cNvPicPr>
            <a:picLocks noChangeAspect="1"/>
          </p:cNvPicPr>
          <p:nvPr/>
        </p:nvPicPr>
        <p:blipFill>
          <a:blip r:embed="rId4"/>
          <a:stretch>
            <a:fillRect/>
          </a:stretch>
        </p:blipFill>
        <p:spPr>
          <a:xfrm>
            <a:off x="274320" y="2263140"/>
            <a:ext cx="4800600" cy="1188720"/>
          </a:xfrm>
          <a:prstGeom prst="rect">
            <a:avLst/>
          </a:prstGeom>
        </p:spPr>
      </p:pic>
      <p:sp>
        <p:nvSpPr>
          <p:cNvPr id="9" name="Text 4"/>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5.</a:t>
            </a:r>
            <a:endParaRPr lang="en-US" sz="1600" dirty="0"/>
          </a:p>
        </p:txBody>
      </p:sp>
      <p:sp>
        <p:nvSpPr>
          <p:cNvPr id="10" name="Text 5"/>
          <p:cNvSpPr/>
          <p:nvPr/>
        </p:nvSpPr>
        <p:spPr>
          <a:xfrm>
            <a:off x="640080" y="2314575"/>
            <a:ext cx="438912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Achieving Sustainable Success</a:t>
            </a:r>
            <a:endParaRPr lang="en-US" sz="1600" dirty="0"/>
          </a:p>
        </p:txBody>
      </p:sp>
      <p:sp>
        <p:nvSpPr>
          <p:cNvPr id="11" name="Text 6"/>
          <p:cNvSpPr/>
          <p:nvPr/>
        </p:nvSpPr>
        <p:spPr>
          <a:xfrm>
            <a:off x="320040" y="2726055"/>
            <a:ext cx="4754880" cy="73152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Balancing ambition with constraints ensures long-term viability, allowing entrepreneurs to build resilient and scalable enterprises over time.</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Breaking Through Entrepreneurial Barriers</a:t>
            </a:r>
            <a:endParaRPr lang="en-US" sz="2500" dirty="0"/>
          </a:p>
        </p:txBody>
      </p:sp>
      <p:pic>
        <p:nvPicPr>
          <p:cNvPr id="3" name="Image 0" descr="https://djgurnpwsdoqjscwqbsj.supabase.co/storage/v1/object/public/presentation-templates-data/jalaj22_box1.png">    </p:cNvPr>
          <p:cNvPicPr>
            <a:picLocks noChangeAspect="1"/>
          </p:cNvPicPr>
          <p:nvPr/>
        </p:nvPicPr>
        <p:blipFill>
          <a:blip r:embed="rId2"/>
          <a:stretch>
            <a:fillRect/>
          </a:stretch>
        </p:blipFill>
        <p:spPr>
          <a:xfrm>
            <a:off x="274320" y="874395"/>
            <a:ext cx="8595360" cy="1188720"/>
          </a:xfrm>
          <a:prstGeom prst="rect">
            <a:avLst/>
          </a:prstGeom>
        </p:spPr>
      </p:pic>
      <p:sp>
        <p:nvSpPr>
          <p:cNvPr id="4" name="Text 1"/>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1.</a:t>
            </a:r>
            <a:endParaRPr lang="en-US" sz="1600" dirty="0"/>
          </a:p>
        </p:txBody>
      </p:sp>
      <p:sp>
        <p:nvSpPr>
          <p:cNvPr id="5" name="Text 2"/>
          <p:cNvSpPr/>
          <p:nvPr/>
        </p:nvSpPr>
        <p:spPr>
          <a:xfrm>
            <a:off x="640080" y="925830"/>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Cognitive Biases</a:t>
            </a:r>
            <a:endParaRPr lang="en-US" sz="1600" dirty="0"/>
          </a:p>
        </p:txBody>
      </p:sp>
      <p:sp>
        <p:nvSpPr>
          <p:cNvPr id="6" name="Text 3"/>
          <p:cNvSpPr/>
          <p:nvPr/>
        </p:nvSpPr>
        <p:spPr>
          <a:xfrm>
            <a:off x="320040" y="1337310"/>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Cognitive biases distort entrepreneurs' perceptions, leading to flawed decisions and missed opportunities in competitive markets.</a:t>
            </a:r>
            <a:endParaRPr lang="en-US" sz="1000" dirty="0"/>
          </a:p>
        </p:txBody>
      </p:sp>
      <p:pic>
        <p:nvPicPr>
          <p:cNvPr id="7" name="Image 1" descr="https://djgurnpwsdoqjscwqbsj.supabase.co/storage/v1/object/public/presentation-templates-data/jalaj22_box2.png">    </p:cNvPr>
          <p:cNvPicPr>
            <a:picLocks noChangeAspect="1"/>
          </p:cNvPicPr>
          <p:nvPr/>
        </p:nvPicPr>
        <p:blipFill>
          <a:blip r:embed="rId3"/>
          <a:stretch>
            <a:fillRect/>
          </a:stretch>
        </p:blipFill>
        <p:spPr>
          <a:xfrm>
            <a:off x="274320" y="2263140"/>
            <a:ext cx="8595360" cy="1188720"/>
          </a:xfrm>
          <a:prstGeom prst="rect">
            <a:avLst/>
          </a:prstGeom>
        </p:spPr>
      </p:pic>
      <p:sp>
        <p:nvSpPr>
          <p:cNvPr id="8" name="Text 4"/>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2.</a:t>
            </a:r>
            <a:endParaRPr lang="en-US" sz="1600" dirty="0"/>
          </a:p>
        </p:txBody>
      </p:sp>
      <p:sp>
        <p:nvSpPr>
          <p:cNvPr id="9" name="Text 5"/>
          <p:cNvSpPr/>
          <p:nvPr/>
        </p:nvSpPr>
        <p:spPr>
          <a:xfrm>
            <a:off x="640080" y="2314575"/>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Fear of Failure</a:t>
            </a:r>
            <a:endParaRPr lang="en-US" sz="1600" dirty="0"/>
          </a:p>
        </p:txBody>
      </p:sp>
      <p:sp>
        <p:nvSpPr>
          <p:cNvPr id="10" name="Text 6"/>
          <p:cNvSpPr/>
          <p:nvPr/>
        </p:nvSpPr>
        <p:spPr>
          <a:xfrm>
            <a:off x="320040" y="2726055"/>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Fear of failure paralyzes entrepreneurs, preventing risk-taking and innovation while stemming from past experiences and hindering success.</a:t>
            </a:r>
            <a:endParaRPr lang="en-US" sz="1000" dirty="0"/>
          </a:p>
        </p:txBody>
      </p:sp>
      <p:pic>
        <p:nvPicPr>
          <p:cNvPr id="11" name="Image 2" descr="https://djgurnpwsdoqjscwqbsj.supabase.co/storage/v1/object/public/presentation-templates-data/jalaj22_box3.png">    </p:cNvPr>
          <p:cNvPicPr>
            <a:picLocks noChangeAspect="1"/>
          </p:cNvPicPr>
          <p:nvPr/>
        </p:nvPicPr>
        <p:blipFill>
          <a:blip r:embed="rId4"/>
          <a:stretch>
            <a:fillRect/>
          </a:stretch>
        </p:blipFill>
        <p:spPr>
          <a:xfrm>
            <a:off x="274320" y="3651885"/>
            <a:ext cx="8595360" cy="1188720"/>
          </a:xfrm>
          <a:prstGeom prst="rect">
            <a:avLst/>
          </a:prstGeom>
        </p:spPr>
      </p:pic>
      <p:sp>
        <p:nvSpPr>
          <p:cNvPr id="12" name="Text 7"/>
          <p:cNvSpPr/>
          <p:nvPr/>
        </p:nvSpPr>
        <p:spPr>
          <a:xfrm>
            <a:off x="320040" y="370332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3.</a:t>
            </a:r>
            <a:endParaRPr lang="en-US" sz="1600" dirty="0"/>
          </a:p>
        </p:txBody>
      </p:sp>
      <p:sp>
        <p:nvSpPr>
          <p:cNvPr id="13" name="Text 8"/>
          <p:cNvSpPr/>
          <p:nvPr/>
        </p:nvSpPr>
        <p:spPr>
          <a:xfrm>
            <a:off x="640080" y="3703320"/>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Procrastination</a:t>
            </a:r>
            <a:endParaRPr lang="en-US" sz="1600" dirty="0"/>
          </a:p>
        </p:txBody>
      </p:sp>
      <p:sp>
        <p:nvSpPr>
          <p:cNvPr id="14" name="Text 9"/>
          <p:cNvSpPr/>
          <p:nvPr/>
        </p:nvSpPr>
        <p:spPr>
          <a:xfrm>
            <a:off x="320040" y="4114800"/>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Procrastination delays critical actions in entrepreneurship, causing missed deadlines, lost revenue, and reduced team motivation over time.</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274320"/>
          </a:xfrm>
          <a:prstGeom prst="rect">
            <a:avLst/>
          </a:prstGeom>
          <a:noFill/>
          <a:ln/>
        </p:spPr>
        <p:txBody>
          <a:bodyPr wrap="square" rtlCol="0" anchor="b"/>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Breaking Through Entrepreneurial Barriers</a:t>
            </a:r>
            <a:endParaRPr lang="en-US" sz="2500" dirty="0"/>
          </a:p>
        </p:txBody>
      </p:sp>
      <p:pic>
        <p:nvPicPr>
          <p:cNvPr id="3" name="Image 0" descr="https://djgurnpwsdoqjscwqbsj.supabase.co/storage/v1/object/public/presentation-templates-data/jalaj22_box1.png">    </p:cNvPr>
          <p:cNvPicPr>
            <a:picLocks noChangeAspect="1"/>
          </p:cNvPicPr>
          <p:nvPr/>
        </p:nvPicPr>
        <p:blipFill>
          <a:blip r:embed="rId2"/>
          <a:stretch>
            <a:fillRect/>
          </a:stretch>
        </p:blipFill>
        <p:spPr>
          <a:xfrm>
            <a:off x="274320" y="874395"/>
            <a:ext cx="8595360" cy="1188720"/>
          </a:xfrm>
          <a:prstGeom prst="rect">
            <a:avLst/>
          </a:prstGeom>
        </p:spPr>
      </p:pic>
      <p:sp>
        <p:nvSpPr>
          <p:cNvPr id="4" name="Text 1"/>
          <p:cNvSpPr/>
          <p:nvPr/>
        </p:nvSpPr>
        <p:spPr>
          <a:xfrm>
            <a:off x="320040" y="925830"/>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4.</a:t>
            </a:r>
            <a:endParaRPr lang="en-US" sz="1600" dirty="0"/>
          </a:p>
        </p:txBody>
      </p:sp>
      <p:sp>
        <p:nvSpPr>
          <p:cNvPr id="5" name="Text 2"/>
          <p:cNvSpPr/>
          <p:nvPr/>
        </p:nvSpPr>
        <p:spPr>
          <a:xfrm>
            <a:off x="640080" y="925830"/>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Overconfidence</a:t>
            </a:r>
            <a:endParaRPr lang="en-US" sz="1600" dirty="0"/>
          </a:p>
        </p:txBody>
      </p:sp>
      <p:sp>
        <p:nvSpPr>
          <p:cNvPr id="6" name="Text 3"/>
          <p:cNvSpPr/>
          <p:nvPr/>
        </p:nvSpPr>
        <p:spPr>
          <a:xfrm>
            <a:off x="320040" y="1337310"/>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Overconfidence causes entrepreneurs to underestimate risks, resulting in poor planning, hasty decisions, and potential business failures.</a:t>
            </a:r>
            <a:endParaRPr lang="en-US" sz="1000" dirty="0"/>
          </a:p>
        </p:txBody>
      </p:sp>
      <p:pic>
        <p:nvPicPr>
          <p:cNvPr id="7" name="Image 1" descr="https://djgurnpwsdoqjscwqbsj.supabase.co/storage/v1/object/public/presentation-templates-data/jalaj22_box2.png">    </p:cNvPr>
          <p:cNvPicPr>
            <a:picLocks noChangeAspect="1"/>
          </p:cNvPicPr>
          <p:nvPr/>
        </p:nvPicPr>
        <p:blipFill>
          <a:blip r:embed="rId3"/>
          <a:stretch>
            <a:fillRect/>
          </a:stretch>
        </p:blipFill>
        <p:spPr>
          <a:xfrm>
            <a:off x="274320" y="2263140"/>
            <a:ext cx="8595360" cy="1188720"/>
          </a:xfrm>
          <a:prstGeom prst="rect">
            <a:avLst/>
          </a:prstGeom>
        </p:spPr>
      </p:pic>
      <p:sp>
        <p:nvSpPr>
          <p:cNvPr id="8" name="Text 4"/>
          <p:cNvSpPr/>
          <p:nvPr/>
        </p:nvSpPr>
        <p:spPr>
          <a:xfrm>
            <a:off x="320040" y="2314575"/>
            <a:ext cx="54864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5.</a:t>
            </a:r>
            <a:endParaRPr lang="en-US" sz="1600" dirty="0"/>
          </a:p>
        </p:txBody>
      </p:sp>
      <p:sp>
        <p:nvSpPr>
          <p:cNvPr id="9" name="Text 5"/>
          <p:cNvSpPr/>
          <p:nvPr/>
        </p:nvSpPr>
        <p:spPr>
          <a:xfrm>
            <a:off x="640080" y="2314575"/>
            <a:ext cx="8138160" cy="457200"/>
          </a:xfrm>
          <a:prstGeom prst="rect">
            <a:avLst/>
          </a:prstGeom>
          <a:noFill/>
          <a:ln/>
        </p:spPr>
        <p:txBody>
          <a:bodyPr wrap="square" rtlCol="0" anchor="ctr"/>
          <a:lstStyle/>
          <a:p>
            <a:pPr indent="0" marL="0">
              <a:buNone/>
            </a:pPr>
            <a:r>
              <a:rPr lang="en-US" sz="1600" b="1" dirty="0">
                <a:solidFill>
                  <a:srgbClr val="000000"/>
                </a:solidFill>
                <a:latin typeface="Plus Jakarta Sans" pitchFamily="34" charset="0"/>
                <a:ea typeface="Plus Jakarta Sans" pitchFamily="34" charset="-122"/>
                <a:cs typeface="Plus Jakarta Sans" pitchFamily="34" charset="-120"/>
              </a:rPr>
              <a:t>Resource Limitations</a:t>
            </a:r>
            <a:endParaRPr lang="en-US" sz="1600" dirty="0"/>
          </a:p>
        </p:txBody>
      </p:sp>
      <p:sp>
        <p:nvSpPr>
          <p:cNvPr id="10" name="Text 6"/>
          <p:cNvSpPr/>
          <p:nvPr/>
        </p:nvSpPr>
        <p:spPr>
          <a:xfrm>
            <a:off x="320040" y="2726055"/>
            <a:ext cx="8138160" cy="640080"/>
          </a:xfrm>
          <a:prstGeom prst="rect">
            <a:avLst/>
          </a:prstGeom>
          <a:noFill/>
          <a:ln/>
        </p:spPr>
        <p:txBody>
          <a:bodyPr wrap="square" rtlCol="0" anchor="t"/>
          <a:lstStyle/>
          <a:p>
            <a:pPr indent="0" marL="0">
              <a:buNone/>
            </a:pPr>
            <a:r>
              <a:rPr lang="en-US" sz="1000" dirty="0">
                <a:solidFill>
                  <a:srgbClr val="000000"/>
                </a:solidFill>
                <a:latin typeface="Plus Jakarta Sans" pitchFamily="34" charset="0"/>
                <a:ea typeface="Plus Jakarta Sans" pitchFamily="34" charset="-122"/>
                <a:cs typeface="Plus Jakarta Sans" pitchFamily="34" charset="-120"/>
              </a:rPr>
              <a:t>Resource constraints like funding shortages limit entrepreneurs from scaling operations, impacting growth and innovation in dynamic markets.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8229600" cy="457200"/>
          </a:xfrm>
          <a:prstGeom prst="rect">
            <a:avLst/>
          </a:prstGeom>
          <a:noFill/>
          <a:ln/>
        </p:spPr>
        <p:txBody>
          <a:bodyPr wrap="square" rtlCol="0" anchor="ctr"/>
          <a:lstStyle/>
          <a:p>
            <a:pPr indent="0" marL="0">
              <a:buNone/>
            </a:pPr>
            <a:r>
              <a:rPr lang="en-US" sz="2500" b="1" dirty="0">
                <a:solidFill>
                  <a:srgbClr val="000000"/>
                </a:solidFill>
                <a:latin typeface="Plus Jakarta Sans" pitchFamily="34" charset="0"/>
                <a:ea typeface="Plus Jakarta Sans" pitchFamily="34" charset="-122"/>
                <a:cs typeface="Plus Jakarta Sans" pitchFamily="34" charset="-120"/>
              </a:rPr>
              <a:t>Overcoming Mindset Barriers to Growth</a:t>
            </a:r>
            <a:endParaRPr lang="en-US" sz="2500" dirty="0"/>
          </a:p>
        </p:txBody>
      </p:sp>
      <p:sp>
        <p:nvSpPr>
          <p:cNvPr id="3" name="Text 1"/>
          <p:cNvSpPr/>
          <p:nvPr/>
        </p:nvSpPr>
        <p:spPr>
          <a:xfrm>
            <a:off x="18288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Emergence of Mental Constructs</a:t>
            </a:r>
            <a:endParaRPr lang="en-US" sz="1600" dirty="0"/>
          </a:p>
        </p:txBody>
      </p:sp>
      <p:sp>
        <p:nvSpPr>
          <p:cNvPr id="4" name="Text 2"/>
          <p:cNvSpPr/>
          <p:nvPr/>
        </p:nvSpPr>
        <p:spPr>
          <a:xfrm>
            <a:off x="18288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In 1956, George Kelly introduced Personal Construct Theory, which explained how individuals form personal realities through cognitive frameworks. This theory...</a:t>
            </a:r>
            <a:endParaRPr lang="en-US" sz="1000" dirty="0"/>
          </a:p>
        </p:txBody>
      </p:sp>
      <p:pic>
        <p:nvPicPr>
          <p:cNvPr id="5" name="Image 0" descr="https://djgurnpwsdoqjscwqbsj.supabase.co/storage/v1/object/public/presentation-templates-data/jalaj22_timelinebox1.png">    </p:cNvPr>
          <p:cNvPicPr>
            <a:picLocks noChangeAspect="1"/>
          </p:cNvPicPr>
          <p:nvPr/>
        </p:nvPicPr>
        <p:blipFill>
          <a:blip r:embed="rId2"/>
          <a:stretch>
            <a:fillRect/>
          </a:stretch>
        </p:blipFill>
        <p:spPr>
          <a:xfrm>
            <a:off x="731520" y="2582037"/>
            <a:ext cx="1463040" cy="771525"/>
          </a:xfrm>
          <a:prstGeom prst="rect">
            <a:avLst/>
          </a:prstGeom>
        </p:spPr>
      </p:pic>
      <p:sp>
        <p:nvSpPr>
          <p:cNvPr id="6" name="Text 3"/>
          <p:cNvSpPr/>
          <p:nvPr/>
        </p:nvSpPr>
        <p:spPr>
          <a:xfrm>
            <a:off x="91440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1956</a:t>
            </a:r>
            <a:endParaRPr lang="en-US" sz="1600" dirty="0"/>
          </a:p>
        </p:txBody>
      </p:sp>
      <p:sp>
        <p:nvSpPr>
          <p:cNvPr id="7" name="Text 4"/>
          <p:cNvSpPr/>
          <p:nvPr/>
        </p:nvSpPr>
        <p:spPr>
          <a:xfrm>
            <a:off x="228600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Unveiling Decision Heuristics</a:t>
            </a:r>
            <a:endParaRPr lang="en-US" sz="1600" dirty="0"/>
          </a:p>
        </p:txBody>
      </p:sp>
      <p:sp>
        <p:nvSpPr>
          <p:cNvPr id="8" name="Text 5"/>
          <p:cNvSpPr/>
          <p:nvPr/>
        </p:nvSpPr>
        <p:spPr>
          <a:xfrm>
            <a:off x="228600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Daniel Kahneman and Amos Tversky's 1974 research on judgment under uncertainty revealed cognitive biases like anchoring and availability heuristics. These...</a:t>
            </a:r>
            <a:endParaRPr lang="en-US" sz="1000" dirty="0"/>
          </a:p>
        </p:txBody>
      </p:sp>
      <p:pic>
        <p:nvPicPr>
          <p:cNvPr id="9" name="Image 1" descr="https://djgurnpwsdoqjscwqbsj.supabase.co/storage/v1/object/public/presentation-templates-data/jalaj22_timelinebox2.png">    </p:cNvPr>
          <p:cNvPicPr>
            <a:picLocks noChangeAspect="1"/>
          </p:cNvPicPr>
          <p:nvPr/>
        </p:nvPicPr>
        <p:blipFill>
          <a:blip r:embed="rId3"/>
          <a:stretch>
            <a:fillRect/>
          </a:stretch>
        </p:blipFill>
        <p:spPr>
          <a:xfrm>
            <a:off x="2834640" y="2906077"/>
            <a:ext cx="1463040" cy="771525"/>
          </a:xfrm>
          <a:prstGeom prst="rect">
            <a:avLst/>
          </a:prstGeom>
        </p:spPr>
      </p:pic>
      <p:sp>
        <p:nvSpPr>
          <p:cNvPr id="10" name="Text 6"/>
          <p:cNvSpPr/>
          <p:nvPr/>
        </p:nvSpPr>
        <p:spPr>
          <a:xfrm>
            <a:off x="301752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1974</a:t>
            </a:r>
            <a:endParaRPr lang="en-US" sz="1600" dirty="0"/>
          </a:p>
        </p:txBody>
      </p:sp>
      <p:sp>
        <p:nvSpPr>
          <p:cNvPr id="11" name="Text 7"/>
          <p:cNvSpPr/>
          <p:nvPr/>
        </p:nvSpPr>
        <p:spPr>
          <a:xfrm>
            <a:off x="4389120" y="144018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Growth Mindset Discovery</a:t>
            </a:r>
            <a:endParaRPr lang="en-US" sz="1600" dirty="0"/>
          </a:p>
        </p:txBody>
      </p:sp>
      <p:sp>
        <p:nvSpPr>
          <p:cNvPr id="12" name="Text 8"/>
          <p:cNvSpPr/>
          <p:nvPr/>
        </p:nvSpPr>
        <p:spPr>
          <a:xfrm>
            <a:off x="4389120" y="169735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Carol Dweck's 1988 work on mindset theory differentiated fixed and growth mindsets, showing how a fixed mindset restricts development by...</a:t>
            </a:r>
            <a:endParaRPr lang="en-US" sz="1000" dirty="0"/>
          </a:p>
        </p:txBody>
      </p:sp>
      <p:pic>
        <p:nvPicPr>
          <p:cNvPr id="13" name="Image 2" descr="https://djgurnpwsdoqjscwqbsj.supabase.co/storage/v1/object/public/presentation-templates-data/jalaj22_timelinebox1.png">    </p:cNvPr>
          <p:cNvPicPr>
            <a:picLocks noChangeAspect="1"/>
          </p:cNvPicPr>
          <p:nvPr/>
        </p:nvPicPr>
        <p:blipFill>
          <a:blip r:embed="rId4"/>
          <a:stretch>
            <a:fillRect/>
          </a:stretch>
        </p:blipFill>
        <p:spPr>
          <a:xfrm>
            <a:off x="4937760" y="2582037"/>
            <a:ext cx="1463040" cy="771525"/>
          </a:xfrm>
          <a:prstGeom prst="rect">
            <a:avLst/>
          </a:prstGeom>
        </p:spPr>
      </p:pic>
      <p:sp>
        <p:nvSpPr>
          <p:cNvPr id="14" name="Text 9"/>
          <p:cNvSpPr/>
          <p:nvPr/>
        </p:nvSpPr>
        <p:spPr>
          <a:xfrm>
            <a:off x="512064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1988</a:t>
            </a:r>
            <a:endParaRPr lang="en-US" sz="1600" dirty="0"/>
          </a:p>
        </p:txBody>
      </p:sp>
      <p:sp>
        <p:nvSpPr>
          <p:cNvPr id="15" name="Text 10"/>
          <p:cNvSpPr/>
          <p:nvPr/>
        </p:nvSpPr>
        <p:spPr>
          <a:xfrm>
            <a:off x="6492240" y="4114800"/>
            <a:ext cx="2560320" cy="0"/>
          </a:xfrm>
          <a:prstGeom prst="rect">
            <a:avLst/>
          </a:prstGeom>
          <a:noFill/>
          <a:ln/>
        </p:spPr>
        <p:txBody>
          <a:bodyPr wrap="square" rtlCol="0" anchor="ctr"/>
          <a:lstStyle>
            <a:lvl1pPr algn="l"/>
          </a:lstStyle>
          <a:p>
            <a:pPr algn="l" indent="0" marL="0">
              <a:buNone/>
            </a:pPr>
            <a:r>
              <a:rPr lang="en-US" sz="1600" b="1" dirty="0">
                <a:solidFill>
                  <a:srgbClr val="000000"/>
                </a:solidFill>
                <a:latin typeface="Plus Jakarta Sans" pitchFamily="34" charset="0"/>
                <a:ea typeface="Plus Jakarta Sans" pitchFamily="34" charset="-122"/>
                <a:cs typeface="Plus Jakarta Sans" pitchFamily="34" charset="-120"/>
              </a:rPr>
              <a:t>Biases in Daily Thinking</a:t>
            </a:r>
            <a:endParaRPr lang="en-US" sz="1600" dirty="0"/>
          </a:p>
        </p:txBody>
      </p:sp>
      <p:sp>
        <p:nvSpPr>
          <p:cNvPr id="16" name="Text 11"/>
          <p:cNvSpPr/>
          <p:nvPr/>
        </p:nvSpPr>
        <p:spPr>
          <a:xfrm>
            <a:off x="6492240" y="4371975"/>
            <a:ext cx="2560320" cy="0"/>
          </a:xfrm>
          <a:prstGeom prst="rect">
            <a:avLst/>
          </a:prstGeom>
          <a:noFill/>
          <a:ln/>
        </p:spPr>
        <p:txBody>
          <a:bodyPr wrap="square" rtlCol="0" anchor="t"/>
          <a:lstStyle>
            <a:lvl1pPr algn="l"/>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Daniel Kahneman's 2011 book 'Thinking, Fast and Slow' explored how intuitive (System 1) and deliberate (System 2) thinking create cognitive...</a:t>
            </a:r>
            <a:endParaRPr lang="en-US" sz="1000" dirty="0"/>
          </a:p>
        </p:txBody>
      </p:sp>
      <p:pic>
        <p:nvPicPr>
          <p:cNvPr id="17" name="Image 3" descr="https://djgurnpwsdoqjscwqbsj.supabase.co/storage/v1/object/public/presentation-templates-data/jalaj22_timelinebox2.png">    </p:cNvPr>
          <p:cNvPicPr>
            <a:picLocks noChangeAspect="1"/>
          </p:cNvPicPr>
          <p:nvPr/>
        </p:nvPicPr>
        <p:blipFill>
          <a:blip r:embed="rId5"/>
          <a:stretch>
            <a:fillRect/>
          </a:stretch>
        </p:blipFill>
        <p:spPr>
          <a:xfrm>
            <a:off x="7040880" y="2906077"/>
            <a:ext cx="1463040" cy="771525"/>
          </a:xfrm>
          <a:prstGeom prst="rect">
            <a:avLst/>
          </a:prstGeom>
        </p:spPr>
      </p:pic>
      <p:sp>
        <p:nvSpPr>
          <p:cNvPr id="18" name="Text 12"/>
          <p:cNvSpPr/>
          <p:nvPr/>
        </p:nvSpPr>
        <p:spPr>
          <a:xfrm>
            <a:off x="7223760" y="2931795"/>
            <a:ext cx="1097280" cy="360045"/>
          </a:xfrm>
          <a:prstGeom prst="rect">
            <a:avLst/>
          </a:prstGeom>
          <a:noFill/>
          <a:ln/>
        </p:spPr>
        <p:txBody>
          <a:bodyPr wrap="square" rtlCol="0" anchor="ctr"/>
          <a:lstStyle/>
          <a:p>
            <a:pPr algn="ctr" indent="0" marL="0">
              <a:buNone/>
            </a:pPr>
            <a:r>
              <a:rPr lang="en-US" sz="1600" b="1" dirty="0">
                <a:solidFill>
                  <a:srgbClr val="FFFFFF"/>
                </a:solidFill>
                <a:latin typeface="Plus Jakarta Sans" pitchFamily="34" charset="0"/>
                <a:ea typeface="Plus Jakarta Sans" pitchFamily="34" charset="-122"/>
                <a:cs typeface="Plus Jakarta Sans" pitchFamily="34" charset="-120"/>
              </a:rPr>
              <a:t>2011</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3657600" cy="914400"/>
          </a:xfrm>
          <a:prstGeom prst="rect">
            <a:avLst/>
          </a:prstGeom>
          <a:noFill/>
          <a:ln/>
        </p:spPr>
        <p:txBody>
          <a:bodyPr wrap="square" rtlCol="0" anchor="b"/>
          <a:lstStyle/>
          <a:p>
            <a:pPr algn="l" indent="0" marL="0">
              <a:buNone/>
            </a:pPr>
            <a:r>
              <a:rPr lang="en-US" sz="2500" b="1" dirty="0">
                <a:solidFill>
                  <a:srgbClr val="000000"/>
                </a:solidFill>
                <a:latin typeface="Plus Jakarta Sans" pitchFamily="34" charset="0"/>
                <a:ea typeface="Plus Jakarta Sans" pitchFamily="34" charset="-122"/>
                <a:cs typeface="Plus Jakarta Sans" pitchFamily="34" charset="-120"/>
              </a:rPr>
              <a:t>Navigating Resource Constraints in Business</a:t>
            </a:r>
            <a:endParaRPr lang="en-US" sz="2500" dirty="0"/>
          </a:p>
        </p:txBody>
      </p:sp>
      <p:sp>
        <p:nvSpPr>
          <p:cNvPr id="3" name="Text 1"/>
          <p:cNvSpPr/>
          <p:nvPr/>
        </p:nvSpPr>
        <p:spPr>
          <a:xfrm>
            <a:off x="457200" y="1543050"/>
            <a:ext cx="36576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This bar graph illustrates the significant impacts of resource constraints on business decisions, comparing the effects of limited capital, time, and personnel based on industry data. It highlights how these limitations influence strategic choices and operational efficiency, aiding in better resource allocation.</a:t>
            </a:r>
            <a:endParaRPr lang="en-US" sz="1200" dirty="0"/>
          </a:p>
        </p:txBody>
      </p:sp>
      <p:graphicFrame>
        <p:nvGraphicFramePr>
          <p:cNvPr id="4" name="Chart 0" descr=""/>
          <p:cNvGraphicFramePr/>
          <p:nvPr/>
        </p:nvGraphicFramePr>
        <p:xfrm>
          <a:off x="4480560" y="914400"/>
          <a:ext cx="3840480" cy="3749040"/>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2025-08-11T02:54:26Z</dcterms:created>
  <dcterms:modified xsi:type="dcterms:W3CDTF">2025-08-11T02:54:26Z</dcterms:modified>
</cp:coreProperties>
</file>