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4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4.png"/><Relationship Id="rId11" Type="http://schemas.openxmlformats.org/officeDocument/2006/relationships/image" Target="../media/image-2-2.png"/><Relationship Id="rId12" Type="http://schemas.openxmlformats.org/officeDocument/2006/relationships/image" Target="../media/image-2-3.png"/><Relationship Id="rId13" Type="http://schemas.openxmlformats.org/officeDocument/2006/relationships/image" Target="../media/image-2-4.png"/><Relationship Id="rId14" Type="http://schemas.openxmlformats.org/officeDocument/2006/relationships/image" Target="../media/image-2-2.png"/><Relationship Id="rId15" Type="http://schemas.openxmlformats.org/officeDocument/2006/relationships/image" Target="../media/image-2-3.png"/><Relationship Id="rId16" Type="http://schemas.openxmlformats.org/officeDocument/2006/relationships/image" Target="../media/image-2-4.png"/><Relationship Id="rId17" Type="http://schemas.openxmlformats.org/officeDocument/2006/relationships/image" Target="../media/image-2-2.png"/><Relationship Id="rId18" Type="http://schemas.openxmlformats.org/officeDocument/2006/relationships/image" Target="../media/image-2-3.png"/><Relationship Id="rId19" Type="http://schemas.openxmlformats.org/officeDocument/2006/relationships/image" Target="../media/image-2-4.png"/><Relationship Id="rId20" Type="http://schemas.openxmlformats.org/officeDocument/2006/relationships/image" Target="../media/image-2-2.png"/><Relationship Id="rId21" Type="http://schemas.openxmlformats.org/officeDocument/2006/relationships/image" Target="../media/image-2-3.png"/><Relationship Id="rId22" Type="http://schemas.openxmlformats.org/officeDocument/2006/relationships/image" Target="../media/image-2-4.png"/><Relationship Id="rId23" Type="http://schemas.openxmlformats.org/officeDocument/2006/relationships/image" Target="../media/image-2-2.png"/><Relationship Id="rId24" Type="http://schemas.openxmlformats.org/officeDocument/2006/relationships/image" Target="../media/image-2-3.png"/><Relationship Id="rId25" Type="http://schemas.openxmlformats.org/officeDocument/2006/relationships/image" Target="../media/image-2-4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2.png"/><Relationship Id="rId6" Type="http://schemas.openxmlformats.org/officeDocument/2006/relationships/image" Target="../media/image-3-3.png"/><Relationship Id="rId7" Type="http://schemas.openxmlformats.org/officeDocument/2006/relationships/image" Target="../media/image-3-4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3.png"/><Relationship Id="rId6" Type="http://schemas.openxmlformats.org/officeDocument/2006/relationships/image" Target="../media/image-4-4.png"/><Relationship Id="rId7" Type="http://schemas.openxmlformats.org/officeDocument/2006/relationships/image" Target="../media/image-4-3.png"/><Relationship Id="rId8" Type="http://schemas.openxmlformats.org/officeDocument/2006/relationships/image" Target="../media/image-4-4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0.png"/><Relationship Id="rId13" Type="http://schemas.openxmlformats.org/officeDocument/2006/relationships/image" Target="../media/image-4-11.png"/><Relationship Id="rId14" Type="http://schemas.openxmlformats.org/officeDocument/2006/relationships/image" Target="../media/image-4-10.png"/><Relationship Id="rId15" Type="http://schemas.openxmlformats.org/officeDocument/2006/relationships/image" Target="../media/image-4-11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3.png"/><Relationship Id="rId6" Type="http://schemas.openxmlformats.org/officeDocument/2006/relationships/image" Target="../media/image-6-4.png"/><Relationship Id="rId7" Type="http://schemas.openxmlformats.org/officeDocument/2006/relationships/image" Target="../media/image-6-3.png"/><Relationship Id="rId8" Type="http://schemas.openxmlformats.org/officeDocument/2006/relationships/image" Target="../media/image-6-4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0.png"/><Relationship Id="rId13" Type="http://schemas.openxmlformats.org/officeDocument/2006/relationships/image" Target="../media/image-6-11.png"/><Relationship Id="rId14" Type="http://schemas.openxmlformats.org/officeDocument/2006/relationships/image" Target="../media/image-6-10.png"/><Relationship Id="rId15" Type="http://schemas.openxmlformats.org/officeDocument/2006/relationships/image" Target="../media/image-6-11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69735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Matière à réflexion : décrypter l'avenir de la nutrition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3086100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Explorer la science de l’alimentation, de l’obésité et de notre microbiome.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des matières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Instinct contre intelligence : le paradoxe de Lika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régime alimentaire du babouin : un lien avec l’obésité ?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Décrypter le mystère de la maladie</a:t>
            </a:r>
            <a:endParaRPr lang="en-US" sz="1300" dirty="0"/>
          </a:p>
        </p:txBody>
      </p:sp>
      <p:pic>
        <p:nvPicPr>
          <p:cNvPr id="17" name="Image 8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NRA : Responsable de la recherche en nutrition</a:t>
            </a:r>
            <a:endParaRPr lang="en-US" sz="1300" dirty="0"/>
          </a:p>
        </p:txBody>
      </p:sp>
      <p:pic>
        <p:nvPicPr>
          <p:cNvPr id="22" name="Image 11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Matière à réflexion : 2021</a:t>
            </a:r>
            <a:endParaRPr lang="en-US" sz="1300" dirty="0"/>
          </a:p>
        </p:txBody>
      </p:sp>
      <p:pic>
        <p:nvPicPr>
          <p:cNvPr id="27" name="Image 14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prochain chapitre de la nutrition</a:t>
            </a:r>
            <a:endParaRPr lang="en-US" sz="1300" dirty="0"/>
          </a:p>
        </p:txBody>
      </p:sp>
      <p:pic>
        <p:nvPicPr>
          <p:cNvPr id="32" name="Image 17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  <p:pic>
        <p:nvPicPr>
          <p:cNvPr id="33" name="Image 18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880" y="3188970"/>
            <a:ext cx="4206240" cy="514350"/>
          </a:xfrm>
          <a:prstGeom prst="rect">
            <a:avLst/>
          </a:prstGeom>
        </p:spPr>
      </p:pic>
      <p:pic>
        <p:nvPicPr>
          <p:cNvPr id="34" name="Image 19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320" y="3240405"/>
            <a:ext cx="411480" cy="411480"/>
          </a:xfrm>
          <a:prstGeom prst="rect">
            <a:avLst/>
          </a:prstGeom>
        </p:spPr>
      </p:pic>
      <p:sp>
        <p:nvSpPr>
          <p:cNvPr id="35" name="Text 13"/>
          <p:cNvSpPr/>
          <p:nvPr/>
        </p:nvSpPr>
        <p:spPr>
          <a:xfrm>
            <a:off x="27432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36" name="Text 14"/>
          <p:cNvSpPr/>
          <p:nvPr/>
        </p:nvSpPr>
        <p:spPr>
          <a:xfrm>
            <a:off x="73152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microbiome : le monde caché de la santé</a:t>
            </a:r>
            <a:endParaRPr lang="en-US" sz="1300" dirty="0"/>
          </a:p>
        </p:txBody>
      </p:sp>
      <p:pic>
        <p:nvPicPr>
          <p:cNvPr id="37" name="Image 20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69080" y="3317558"/>
            <a:ext cx="274320" cy="257175"/>
          </a:xfrm>
          <a:prstGeom prst="rect">
            <a:avLst/>
          </a:prstGeom>
        </p:spPr>
      </p:pic>
      <p:pic>
        <p:nvPicPr>
          <p:cNvPr id="38" name="Image 21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0560" y="3188970"/>
            <a:ext cx="4206240" cy="514350"/>
          </a:xfrm>
          <a:prstGeom prst="rect">
            <a:avLst/>
          </a:prstGeom>
        </p:spPr>
      </p:pic>
      <p:pic>
        <p:nvPicPr>
          <p:cNvPr id="39" name="Image 22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0" y="3240405"/>
            <a:ext cx="411480" cy="411480"/>
          </a:xfrm>
          <a:prstGeom prst="rect">
            <a:avLst/>
          </a:prstGeom>
        </p:spPr>
      </p:pic>
      <p:sp>
        <p:nvSpPr>
          <p:cNvPr id="40" name="Text 15"/>
          <p:cNvSpPr/>
          <p:nvPr/>
        </p:nvSpPr>
        <p:spPr>
          <a:xfrm>
            <a:off x="457200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41" name="Text 16"/>
          <p:cNvSpPr/>
          <p:nvPr/>
        </p:nvSpPr>
        <p:spPr>
          <a:xfrm>
            <a:off x="502920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Nutrition personnalisée : une approche sur mesure</a:t>
            </a:r>
            <a:endParaRPr lang="en-US" sz="1300" dirty="0"/>
          </a:p>
        </p:txBody>
      </p:sp>
      <p:pic>
        <p:nvPicPr>
          <p:cNvPr id="42" name="Image 23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6760" y="331755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des matières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nutrition : un atout pour la prévention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Matière à réflexion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Instinct contre intelligence : le paradoxe de Lika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simplicité du Slime.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Les moisissures citronnées ont des capacités innées de recherche de nourriture et peuvent naviguer efficacement vers des sources de nutriments sans réflexion consciente ni apprentissage préalable.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pic>
        <p:nvPicPr>
          <p:cNvPr id="9" name="Image 3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623185"/>
            <a:ext cx="4023360" cy="77152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Leur prise de décision décentralisée permet une adaptation robuste aux environnements changeants et optimise l’acquisition de ressources sans contrôle centralisé.</a:t>
            </a:r>
            <a:endParaRPr lang="en-US" sz="1000" dirty="0"/>
          </a:p>
        </p:txBody>
      </p:sp>
      <p:pic>
        <p:nvPicPr>
          <p:cNvPr id="11" name="Image 4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80360"/>
            <a:ext cx="219456" cy="205740"/>
          </a:xfrm>
          <a:prstGeom prst="rect">
            <a:avLst/>
          </a:prstGeom>
        </p:spPr>
      </p:pic>
      <p:pic>
        <p:nvPicPr>
          <p:cNvPr id="12" name="Image 5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" y="3651885"/>
            <a:ext cx="4023360" cy="77152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4008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dépense énergétique est minime ; les actions instinctives nécessitent moins de traitement cognitif que les stratégies humaines pour résoudre les problèmes liés à l’alimentation.</a:t>
            </a:r>
            <a:endParaRPr lang="en-US" sz="1000" dirty="0"/>
          </a:p>
        </p:txBody>
      </p:sp>
      <p:pic>
        <p:nvPicPr>
          <p:cNvPr id="14" name="Image 6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909060"/>
            <a:ext cx="219456" cy="205740"/>
          </a:xfrm>
          <a:prstGeom prst="rect">
            <a:avLst/>
          </a:prstGeom>
        </p:spPr>
      </p:pic>
      <p:sp>
        <p:nvSpPr>
          <p:cNvPr id="15" name="Shape 6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6" name="Text 7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complexité de l'humain.</a:t>
            </a:r>
            <a:endParaRPr lang="en-US" sz="2000" dirty="0"/>
          </a:p>
        </p:txBody>
      </p:sp>
      <p:pic>
        <p:nvPicPr>
          <p:cNvPr id="17" name="Image 7" descr="https://djgurnpwsdoqjscwqbsj.supabase.co/storage/v1/object/public/presentation-templates-data/thumbdown_r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8" name="Image 8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594485"/>
            <a:ext cx="4023360" cy="771525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processus d’apprentissage humain est un processus à long terme ; l’acquisition de compétences de survie de base nécessite une éducation, des essais et des erreurs, et peut être influencée par des facteurs sociaux.</a:t>
            </a:r>
            <a:endParaRPr lang="en-US" sz="1000" dirty="0"/>
          </a:p>
        </p:txBody>
      </p:sp>
      <p:pic>
        <p:nvPicPr>
          <p:cNvPr id="20" name="Image 9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  <p:pic>
        <p:nvPicPr>
          <p:cNvPr id="21" name="Image 10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440" y="2623185"/>
            <a:ext cx="4023360" cy="771525"/>
          </a:xfrm>
          <a:prstGeom prst="rect">
            <a:avLst/>
          </a:prstGeom>
        </p:spPr>
      </p:pic>
      <p:sp>
        <p:nvSpPr>
          <p:cNvPr id="22" name="Text 9"/>
          <p:cNvSpPr/>
          <p:nvPr/>
        </p:nvSpPr>
        <p:spPr>
          <a:xfrm>
            <a:off x="502920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Les distorsions cognitives et les troubles émotionnels entravent souvent les décisions rationnelles concernant la nutrition et les habitudes alimentaires saines.</a:t>
            </a:r>
            <a:endParaRPr lang="en-US" sz="1000" dirty="0"/>
          </a:p>
        </p:txBody>
      </p:sp>
      <p:pic>
        <p:nvPicPr>
          <p:cNvPr id="23" name="Image 11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4880" y="2880360"/>
            <a:ext cx="219456" cy="205740"/>
          </a:xfrm>
          <a:prstGeom prst="rect">
            <a:avLst/>
          </a:prstGeom>
        </p:spPr>
      </p:pic>
      <p:pic>
        <p:nvPicPr>
          <p:cNvPr id="24" name="Image 12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3440" y="3651885"/>
            <a:ext cx="4023360" cy="771525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>
            <a:off x="502920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 structures sociales complexes et des sources d’information contradictoires peuvent conduire à la confusion et à de mauvais choix alimentaires qui s’écartent des besoins fondamentaux.</a:t>
            </a:r>
            <a:endParaRPr lang="en-US" sz="1000" dirty="0"/>
          </a:p>
        </p:txBody>
      </p:sp>
      <p:pic>
        <p:nvPicPr>
          <p:cNvPr id="26" name="Image 13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4880" y="3909060"/>
            <a:ext cx="219456" cy="205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Instinct contre intelligence : le paradoxe de Lika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simplicité du Slime.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L’absence d’égoïsme ou de peur de l’échec garantit des performances constantes ; Schleim ne doute jamais de son instinct instinctif d’absorber les nutriments.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0" name="Text 5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complexité de l'humain.</a:t>
            </a:r>
            <a:endParaRPr lang="en-US" sz="2000" dirty="0"/>
          </a:p>
        </p:txBody>
      </p:sp>
      <p:pic>
        <p:nvPicPr>
          <p:cNvPr id="11" name="Image 3" descr="https://djgurnpwsdoqjscwqbsj.supabase.co/storage/v1/object/public/presentation-templates-data/thumbdown_r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2" name="Image 4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594485"/>
            <a:ext cx="4023360" cy="77152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recherche constante de nouveauté et de plaisir prend le pas sur les instincts naturels, ce qui conduit à une alimentation malsaine et à une lutte pour maintenir une alimentation équilibrée.</a:t>
            </a:r>
            <a:endParaRPr lang="en-US" sz="1000" dirty="0"/>
          </a:p>
        </p:txBody>
      </p:sp>
      <p:pic>
        <p:nvPicPr>
          <p:cNvPr id="14" name="Image 5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Nutrition personnalisée : une approche sur mesure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Principaux avantages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Résultats de santé optimisés grâce à un apport nutritionnel ciblé qui répond efficacement aux carences individuelles et aux besoins métaboliques.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pic>
        <p:nvPicPr>
          <p:cNvPr id="9" name="Image 3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623185"/>
            <a:ext cx="4023360" cy="77152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Améliorer la prévention des maladies en réduisant les risques génétiques grâce à des changements alimentaires proactifs.</a:t>
            </a:r>
            <a:endParaRPr lang="en-US" sz="1000" dirty="0"/>
          </a:p>
        </p:txBody>
      </p:sp>
      <p:pic>
        <p:nvPicPr>
          <p:cNvPr id="11" name="Image 4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80360"/>
            <a:ext cx="219456" cy="205740"/>
          </a:xfrm>
          <a:prstGeom prst="rect">
            <a:avLst/>
          </a:prstGeom>
        </p:spPr>
      </p:pic>
      <p:pic>
        <p:nvPicPr>
          <p:cNvPr id="12" name="Image 5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" y="3651885"/>
            <a:ext cx="4023360" cy="77152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4008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Les niveaux d’énergie et les performances physiques sont améliorés en fournissant au corps des ratios nutritionnels personnalisés.</a:t>
            </a:r>
            <a:endParaRPr lang="en-US" sz="1000" dirty="0"/>
          </a:p>
        </p:txBody>
      </p:sp>
      <p:pic>
        <p:nvPicPr>
          <p:cNvPr id="14" name="Image 6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909060"/>
            <a:ext cx="219456" cy="205740"/>
          </a:xfrm>
          <a:prstGeom prst="rect">
            <a:avLst/>
          </a:prstGeom>
        </p:spPr>
      </p:pic>
      <p:sp>
        <p:nvSpPr>
          <p:cNvPr id="15" name="Shape 6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6" name="Text 7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Inconvénient potentiel</a:t>
            </a:r>
            <a:endParaRPr lang="en-US" sz="2000" dirty="0"/>
          </a:p>
        </p:txBody>
      </p:sp>
      <p:pic>
        <p:nvPicPr>
          <p:cNvPr id="17" name="Image 7" descr="https://djgurnpwsdoqjscwqbsj.supabase.co/storage/v1/object/public/presentation-templates-data/thumbdown_r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8" name="Image 8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594485"/>
            <a:ext cx="4023360" cy="771525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coût élevé des tests génétiques et des plans nutritionnels personnalisés peut constituer un obstacle à l’accès pour de nombreuses personnes.</a:t>
            </a:r>
            <a:endParaRPr lang="en-US" sz="1000" dirty="0"/>
          </a:p>
        </p:txBody>
      </p:sp>
      <p:pic>
        <p:nvPicPr>
          <p:cNvPr id="20" name="Image 9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  <p:pic>
        <p:nvPicPr>
          <p:cNvPr id="21" name="Image 10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440" y="2623185"/>
            <a:ext cx="4023360" cy="771525"/>
          </a:xfrm>
          <a:prstGeom prst="rect">
            <a:avLst/>
          </a:prstGeom>
        </p:spPr>
      </p:pic>
      <p:sp>
        <p:nvSpPr>
          <p:cNvPr id="22" name="Text 9"/>
          <p:cNvSpPr/>
          <p:nvPr/>
        </p:nvSpPr>
        <p:spPr>
          <a:xfrm>
            <a:off x="502920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 complexité de l’interprétation des données génétiques et de leur traduction en recommandations nutritionnelles efficaces nécessite des conseils d’experts.</a:t>
            </a:r>
            <a:endParaRPr lang="en-US" sz="1000" dirty="0"/>
          </a:p>
        </p:txBody>
      </p:sp>
      <p:pic>
        <p:nvPicPr>
          <p:cNvPr id="23" name="Image 11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4880" y="2880360"/>
            <a:ext cx="219456" cy="205740"/>
          </a:xfrm>
          <a:prstGeom prst="rect">
            <a:avLst/>
          </a:prstGeom>
        </p:spPr>
      </p:pic>
      <p:pic>
        <p:nvPicPr>
          <p:cNvPr id="24" name="Image 12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3440" y="3651885"/>
            <a:ext cx="4023360" cy="771525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>
            <a:off x="502920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manque de recherche à long terme sur l’efficacité et la sécurité des stratégies nutritionnelles personnalisées constitue une préoccupation majeure.</a:t>
            </a:r>
            <a:endParaRPr lang="en-US" sz="1000" dirty="0"/>
          </a:p>
        </p:txBody>
      </p:sp>
      <p:pic>
        <p:nvPicPr>
          <p:cNvPr id="26" name="Image 13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4880" y="3909060"/>
            <a:ext cx="219456" cy="205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Nutrition personnalisée : une approche sur mesure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Principaux avantages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 poids est mieux contrôlé grâce à des ratios de macro et micronutriments optimisés et adaptés au métabolisme individuel.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Checkmar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0" name="Text 5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Inconvénient potentiel</a:t>
            </a:r>
            <a:endParaRPr lang="en-US" sz="2000" dirty="0"/>
          </a:p>
        </p:txBody>
      </p:sp>
      <p:pic>
        <p:nvPicPr>
          <p:cNvPr id="11" name="Image 3" descr="https://djgurnpwsdoqjscwqbsj.supabase.co/storage/v1/object/public/presentation-templates-data/thumbdown_r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2" name="Image 4" descr="https://djgurnpwsdoqjscwqbsj.supabase.co/storage/v1/object/public/presentation-templates-data/section16_cons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594485"/>
            <a:ext cx="4023360" cy="77152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Une mauvaise interprétation des résultats génétiques peut entraîner des restrictions alimentaires inutiles ou de l’anxiété.</a:t>
            </a:r>
            <a:endParaRPr lang="en-US" sz="1000" dirty="0"/>
          </a:p>
        </p:txBody>
      </p:sp>
      <p:pic>
        <p:nvPicPr>
          <p:cNvPr id="14" name="Image 5" descr="https://djgurnpwsdoqjscwqbsj.supabase.co/storage/v1/object/public/presentation-templates-data/yellow%20checkmar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2025-06-25T12:53:55Z</dcterms:created>
  <dcterms:modified xsi:type="dcterms:W3CDTF">2025-06-25T12:53:55Z</dcterms:modified>
</cp:coreProperties>
</file>