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notesMasterIdLst>
    <p:notesMasterId r:id="rId19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-image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png"/><Relationship Id="rId4" Type="http://schemas.openxmlformats.org/officeDocument/2006/relationships/image" Target="../media/image-10-2.png"/><Relationship Id="rId5" Type="http://schemas.openxmlformats.org/officeDocument/2006/relationships/image" Target="../media/image-10-5.png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images.pexels.com/photos/32997302/pexels-photo-32997302.jpeg?auto=compress&amp;cs=tinysrgb&amp;fit=crop&amp;h=1200&amp;w=800" TargetMode="External"/><Relationship Id="rId1" Type="http://schemas.openxmlformats.org/officeDocument/2006/relationships/image" Target="../media/Slide-15-image-1.png"/><Relationship Id="rId2" Type="http://schemas.openxmlformats.org/officeDocument/2006/relationships/image" Target="../media/image-15-2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images.pexels.com/photos/32997302/pexels-photo-32997302.jpeg?auto=compress&amp;cs=tinysrgb&amp;fit=crop&amp;h=1200&amp;w=800" TargetMode="External"/><Relationship Id="rId1" Type="http://schemas.openxmlformats.org/officeDocument/2006/relationships/image" Target="../media/Slide-16-image-1.png"/><Relationship Id="rId2" Type="http://schemas.openxmlformats.org/officeDocument/2006/relationships/image" Target="../media/image-16-2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7-image-1.png"/><Relationship Id="rId2" Type="http://schemas.openxmlformats.org/officeDocument/2006/relationships/image" Target="../media/image-17-2.png"/><Relationship Id="rId3" Type="http://schemas.openxmlformats.org/officeDocument/2006/relationships/image" Target="../media/image-17-3.png"/><Relationship Id="rId4" Type="http://schemas.openxmlformats.org/officeDocument/2006/relationships/image" Target="../media/image-17-2.png"/><Relationship Id="rId5" Type="http://schemas.openxmlformats.org/officeDocument/2006/relationships/image" Target="../media/image-17-5.png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-image-1.png"/><Relationship Id="rId2" Type="http://schemas.openxmlformats.org/officeDocument/2006/relationships/image" Target="../media/image-2-2.png"/><Relationship Id="rId3" Type="http://schemas.openxmlformats.org/officeDocument/2006/relationships/image" Target="../media/image-2-2.png"/><Relationship Id="rId4" Type="http://schemas.openxmlformats.org/officeDocument/2006/relationships/image" Target="../media/image-2-2.png"/><Relationship Id="rId5" Type="http://schemas.openxmlformats.org/officeDocument/2006/relationships/image" Target="../media/image-2-2.png"/><Relationship Id="rId6" Type="http://schemas.openxmlformats.org/officeDocument/2006/relationships/image" Target="../media/image-2-2.png"/><Relationship Id="rId7" Type="http://schemas.openxmlformats.org/officeDocument/2006/relationships/image" Target="../media/image-2-2.png"/><Relationship Id="rId8" Type="http://schemas.openxmlformats.org/officeDocument/2006/relationships/image" Target="../media/image-2-2.png"/><Relationship Id="rId9" Type="http://schemas.openxmlformats.org/officeDocument/2006/relationships/image" Target="../media/image-2-2.png"/><Relationship Id="rId10" Type="http://schemas.openxmlformats.org/officeDocument/2006/relationships/slideLayout" Target="../slideLayouts/slideLayout1.xml"/><Relationship Id="rId11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-image-1.png"/><Relationship Id="rId2" Type="http://schemas.openxmlformats.org/officeDocument/2006/relationships/image" Target="../media/image-3-2.png"/><Relationship Id="rId3" Type="http://schemas.openxmlformats.org/officeDocument/2006/relationships/image" Target="../media/image-3-2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images.pexels.com/photos/33021218/pexels-photo-33021218.jpeg?auto=compress&amp;cs=tinysrgb&amp;fit=crop&amp;h=1200&amp;w=800" TargetMode="External"/><Relationship Id="rId1" Type="http://schemas.openxmlformats.org/officeDocument/2006/relationships/image" Target="../media/Slide-4-image-1.png"/><Relationship Id="rId2" Type="http://schemas.openxmlformats.org/officeDocument/2006/relationships/image" Target="../media/image-4-2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images.pexels.com/photos/33021218/pexels-photo-33021218.jpeg?auto=compress&amp;cs=tinysrgb&amp;fit=crop&amp;h=1200&amp;w=800" TargetMode="External"/><Relationship Id="rId1" Type="http://schemas.openxmlformats.org/officeDocument/2006/relationships/image" Target="../media/Slide-5-image-1.png"/><Relationship Id="rId2" Type="http://schemas.openxmlformats.org/officeDocument/2006/relationships/image" Target="../media/image-5-2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-image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image" Target="../media/image-8-2.png"/><Relationship Id="rId5" Type="http://schemas.openxmlformats.org/officeDocument/2006/relationships/image" Target="../media/image-8-3.png"/><Relationship Id="rId6" Type="http://schemas.openxmlformats.org/officeDocument/2006/relationships/image" Target="../media/image-8-2.png"/><Relationship Id="rId7" Type="http://schemas.openxmlformats.org/officeDocument/2006/relationships/image" Target="../media/image-8-3.png"/><Relationship Id="rId8" Type="http://schemas.openxmlformats.org/officeDocument/2006/relationships/image" Target="../media/image-8-2.png"/><Relationship Id="rId9" Type="http://schemas.openxmlformats.org/officeDocument/2006/relationships/image" Target="../media/image-8-3.png"/><Relationship Id="rId10" Type="http://schemas.openxmlformats.org/officeDocument/2006/relationships/slideLayout" Target="../slideLayouts/slideLayout1.xml"/><Relationship Id="rId11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286000" y="2314575"/>
            <a:ext cx="45720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ctr" indent="0" marL="0">
              <a:buNone/>
            </a:pPr>
            <a:r>
              <a:rPr lang="en-US" sz="3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Demystifying Blockchain: Beyond the Hype</a:t>
            </a:r>
            <a:endParaRPr lang="en-US" sz="3500" dirty="0"/>
          </a:p>
        </p:txBody>
      </p:sp>
      <p:sp>
        <p:nvSpPr>
          <p:cNvPr id="3" name="Text 1"/>
          <p:cNvSpPr/>
          <p:nvPr/>
        </p:nvSpPr>
        <p:spPr>
          <a:xfrm>
            <a:off x="1828800" y="3600450"/>
            <a:ext cx="5486400" cy="0"/>
          </a:xfrm>
          <a:prstGeom prst="rect">
            <a:avLst/>
          </a:prstGeom>
          <a:noFill/>
          <a:ln/>
        </p:spPr>
        <p:txBody>
          <a:bodyPr wrap="square" rtlCol="0" anchor="t"/>
          <a:lstStyle>
            <a:lvl1pPr algn="l"/>
          </a:lstStyle>
          <a:p>
            <a:pPr algn="ctr" indent="0" marL="0">
              <a:buNone/>
            </a:pPr>
            <a:r>
              <a:rPr lang="en-US" sz="15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Unlocking the potential, applications, and societal impact of blockchain technology.</a:t>
            </a:r>
            <a:endParaRPr lang="en-US" sz="15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411480"/>
            <a:ext cx="7315200" cy="51435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indent="0" marL="0">
              <a:buNone/>
            </a:pPr>
            <a:r>
              <a:rPr lang="en-US" sz="3000" b="1" dirty="0">
                <a:solidFill>
                  <a:srgbClr val="000000"/>
                </a:solidFill>
              </a:rPr>
              <a:t>Bitcoin's Double-Edged Sword</a:t>
            </a:r>
            <a:endParaRPr lang="en-US" sz="3000" dirty="0"/>
          </a:p>
        </p:txBody>
      </p:sp>
      <p:pic>
        <p:nvPicPr>
          <p:cNvPr id="3" name="Image 0" descr="https://djgurnpwsdoqjscwqbsj.supabase.co/storage/v1/object/public/presentation-templates-data/section2_prosbox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28700"/>
            <a:ext cx="4114800" cy="334327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22960" y="1388745"/>
            <a:ext cx="32004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l" indent="0" marL="0">
              <a:lnSpc>
                <a:spcPts val="25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Sans Serif" pitchFamily="34" charset="0"/>
                <a:ea typeface="Sans Serif" pitchFamily="34" charset="-122"/>
                <a:cs typeface="Sans Serif" pitchFamily="34" charset="-120"/>
              </a:rPr>
              <a:t>Key Advantages</a:t>
            </a:r>
            <a:endParaRPr lang="en-US" sz="2400" dirty="0"/>
          </a:p>
        </p:txBody>
      </p:sp>
      <p:pic>
        <p:nvPicPr>
          <p:cNvPr id="5" name="Image 1" descr="https://djgurnpwsdoqjscwqbsj.supabase.co/storage/v1/object/public/presentation-templates-data/section2_ThumbsUp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1183005"/>
            <a:ext cx="274320" cy="30861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822960" y="1697355"/>
            <a:ext cx="3657600" cy="18288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1200"/>
              </a:lnSpc>
              <a:spcAft>
                <a:spcPts val="1100"/>
              </a:spcAft>
              <a:buSzPct val="100000"/>
              <a:buFont typeface="+mj-lt"/>
              <a:buAutoNum type="arabicPeriod" startAt="1"/>
            </a:pPr>
            <a:r>
              <a:rPr lang="en-US" sz="8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Decentralization offers freedom from central control, promoting user autonomy and resisting censorship of transactions on the blockchain.</a:t>
            </a:r>
            <a:endParaRPr lang="en-US" sz="800" dirty="0"/>
          </a:p>
          <a:p>
            <a:pPr marL="342900" indent="-342900">
              <a:lnSpc>
                <a:spcPts val="1200"/>
              </a:lnSpc>
              <a:spcAft>
                <a:spcPts val="1100"/>
              </a:spcAft>
              <a:buSzPct val="100000"/>
              <a:buFont typeface="+mj-lt"/>
              <a:buAutoNum type="arabicPeriod" startAt="1"/>
            </a:pPr>
            <a:r>
              <a:rPr lang="en-US" sz="8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Transparency in transactions are publicly recorded on a distributed ledger, fostering trust and accountability within the network.</a:t>
            </a:r>
            <a:endParaRPr lang="en-US" sz="800" dirty="0"/>
          </a:p>
          <a:p>
            <a:pPr marL="342900" indent="-342900">
              <a:lnSpc>
                <a:spcPts val="1200"/>
              </a:lnSpc>
              <a:spcAft>
                <a:spcPts val="1100"/>
              </a:spcAft>
              <a:buSzPct val="100000"/>
              <a:buFont typeface="+mj-lt"/>
              <a:buAutoNum type="arabicPeriod" startAt="1"/>
            </a:pPr>
            <a:r>
              <a:rPr lang="en-US" sz="8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Security through cryptography and Proof of Work makes Bitcoin resistant to attacks, ensuring network integrity and preventing fraud.</a:t>
            </a:r>
            <a:endParaRPr lang="en-US" sz="800" dirty="0"/>
          </a:p>
          <a:p>
            <a:pPr marL="342900" indent="-342900">
              <a:lnSpc>
                <a:spcPts val="1200"/>
              </a:lnSpc>
              <a:spcAft>
                <a:spcPts val="1100"/>
              </a:spcAft>
              <a:buSzPct val="100000"/>
              <a:buFont typeface="+mj-lt"/>
              <a:buAutoNum type="arabicPeriod" startAt="1"/>
            </a:pPr>
            <a:r>
              <a:rPr lang="en-US" sz="8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Global accessibility allows anyone with an internet connection to participate, facilitating cross-border payments without intermediaries.</a:t>
            </a:r>
            <a:endParaRPr lang="en-US" sz="800" dirty="0"/>
          </a:p>
        </p:txBody>
      </p:sp>
      <p:pic>
        <p:nvPicPr>
          <p:cNvPr id="7" name="Image 2" descr="https://djgurnpwsdoqjscwqbsj.supabase.co/storage/v1/object/public/presentation-templates-data/section2_prosbox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028700"/>
            <a:ext cx="4114800" cy="334327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4937760" y="1388745"/>
            <a:ext cx="32004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l" indent="0" marL="0">
              <a:lnSpc>
                <a:spcPts val="25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Sans Serif" pitchFamily="34" charset="0"/>
                <a:ea typeface="Sans Serif" pitchFamily="34" charset="-122"/>
                <a:cs typeface="Sans Serif" pitchFamily="34" charset="-120"/>
              </a:rPr>
              <a:t>Key Drawbacks</a:t>
            </a:r>
            <a:endParaRPr lang="en-US" sz="2400" dirty="0"/>
          </a:p>
        </p:txBody>
      </p:sp>
      <p:pic>
        <p:nvPicPr>
          <p:cNvPr id="9" name="Image 3" descr="https://djgurnpwsdoqjscwqbsj.supabase.co/storage/v1/object/public/presentation-templates-data/Vector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9600" y="1183005"/>
            <a:ext cx="228600" cy="257175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4937760" y="1697355"/>
            <a:ext cx="3657600" cy="18288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1200"/>
              </a:lnSpc>
              <a:spcAft>
                <a:spcPts val="1100"/>
              </a:spcAft>
              <a:buSzPct val="100000"/>
              <a:buFont typeface="+mj-lt"/>
              <a:buAutoNum type="arabicPeriod" startAt="1"/>
            </a:pPr>
            <a:r>
              <a:rPr lang="en-US" sz="8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Scalability limitations create slower transaction times and higher fees during peak periods, hindering Bitcoin's potential for mass adoption.</a:t>
            </a:r>
            <a:endParaRPr lang="en-US" sz="800" dirty="0"/>
          </a:p>
          <a:p>
            <a:pPr marL="342900" indent="-342900">
              <a:lnSpc>
                <a:spcPts val="1200"/>
              </a:lnSpc>
              <a:spcAft>
                <a:spcPts val="1100"/>
              </a:spcAft>
              <a:buSzPct val="100000"/>
              <a:buFont typeface="+mj-lt"/>
              <a:buAutoNum type="arabicPeriod" startAt="1"/>
            </a:pPr>
            <a:r>
              <a:rPr lang="en-US" sz="8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Energy consumption from Proof of Work is environmentally intensive, raising sustainability concerns about long-term viability.</a:t>
            </a:r>
            <a:endParaRPr lang="en-US" sz="800" dirty="0"/>
          </a:p>
          <a:p>
            <a:pPr marL="342900" indent="-342900">
              <a:lnSpc>
                <a:spcPts val="1200"/>
              </a:lnSpc>
              <a:spcAft>
                <a:spcPts val="1100"/>
              </a:spcAft>
              <a:buSzPct val="100000"/>
              <a:buFont typeface="+mj-lt"/>
              <a:buAutoNum type="arabicPeriod" startAt="1"/>
            </a:pPr>
            <a:r>
              <a:rPr lang="en-US" sz="8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Price volatility makes Bitcoin a risky investment, as its value can fluctuate significantly due to market sentiment and speculation.</a:t>
            </a:r>
            <a:endParaRPr lang="en-US" sz="800" dirty="0"/>
          </a:p>
          <a:p>
            <a:pPr marL="342900" indent="-342900">
              <a:lnSpc>
                <a:spcPts val="1200"/>
              </a:lnSpc>
              <a:spcAft>
                <a:spcPts val="1100"/>
              </a:spcAft>
              <a:buSzPct val="100000"/>
              <a:buFont typeface="+mj-lt"/>
              <a:buAutoNum type="arabicPeriod" startAt="1"/>
            </a:pPr>
            <a:r>
              <a:rPr lang="en-US" sz="8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Regulatory uncertainty creates legal challenges, as governments grapple with how to classify and regulate cryptocurrency usage worldwide.</a:t>
            </a:r>
            <a:endParaRPr lang="en-US" sz="8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77152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Ethereum: A Revolution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457200" y="128587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01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914400" y="128587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Ethereum launched in 2015, marking the beginning of a new era in blockchain technology.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457200" y="195453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02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914400" y="1954530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From $0.30 to $3,300+, Ethereum's value reflects its growing influence and adoption rate.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457200" y="262318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03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914400" y="262318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Despite the unlimited supply, Ethereum's utility drives demand and sustains its price.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457200" y="329184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04</a:t>
            </a:r>
            <a:endParaRPr lang="en-US" sz="1500" dirty="0"/>
          </a:p>
        </p:txBody>
      </p:sp>
      <p:sp>
        <p:nvSpPr>
          <p:cNvPr id="10" name="Text 8"/>
          <p:cNvSpPr/>
          <p:nvPr/>
        </p:nvSpPr>
        <p:spPr>
          <a:xfrm>
            <a:off x="914400" y="3291840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Ethereum powers countless decentralized applications (dApps), fostering innovation and disruption.</a:t>
            </a:r>
            <a:endParaRPr lang="en-US" sz="1200" dirty="0"/>
          </a:p>
        </p:txBody>
      </p:sp>
      <p:sp>
        <p:nvSpPr>
          <p:cNvPr id="11" name="Text 9"/>
          <p:cNvSpPr/>
          <p:nvPr/>
        </p:nvSpPr>
        <p:spPr>
          <a:xfrm>
            <a:off x="457200" y="396049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05</a:t>
            </a:r>
            <a:endParaRPr lang="en-US" sz="1500" dirty="0"/>
          </a:p>
        </p:txBody>
      </p:sp>
      <p:sp>
        <p:nvSpPr>
          <p:cNvPr id="12" name="Text 10"/>
          <p:cNvSpPr/>
          <p:nvPr/>
        </p:nvSpPr>
        <p:spPr>
          <a:xfrm>
            <a:off x="914400" y="396049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Ethereum's continued development promises further advancements in blockchain capabilities and usage.</a:t>
            </a:r>
            <a:endParaRPr lang="en-US" sz="12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77152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Ethereum: Key Innovations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457200" y="128587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01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914400" y="128587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Ethereum's EVM executes smart contracts, enabling decentralized applications and complex logic on the blockchain.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457200" y="195453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02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914400" y="1954530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PoS enhances efficiency, reducing energy consumption and increasing network security through stake validation.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457200" y="262318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03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914400" y="262318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Self-executing agreements automate transactions and build trustless systems, revolutionizing various industries.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457200" y="329184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04</a:t>
            </a:r>
            <a:endParaRPr lang="en-US" sz="1500" dirty="0"/>
          </a:p>
        </p:txBody>
      </p:sp>
      <p:sp>
        <p:nvSpPr>
          <p:cNvPr id="10" name="Text 8"/>
          <p:cNvSpPr/>
          <p:nvPr/>
        </p:nvSpPr>
        <p:spPr>
          <a:xfrm>
            <a:off x="914400" y="3291840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ERC-20 and other standards facilitate interoperability, creating a robust ecosystem for digital assets and DeFi.</a:t>
            </a:r>
            <a:endParaRPr lang="en-US" sz="1200" dirty="0"/>
          </a:p>
        </p:txBody>
      </p:sp>
      <p:sp>
        <p:nvSpPr>
          <p:cNvPr id="11" name="Text 9"/>
          <p:cNvSpPr/>
          <p:nvPr/>
        </p:nvSpPr>
        <p:spPr>
          <a:xfrm>
            <a:off x="457200" y="396049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05</a:t>
            </a:r>
            <a:endParaRPr lang="en-US" sz="1500" dirty="0"/>
          </a:p>
        </p:txBody>
      </p:sp>
      <p:sp>
        <p:nvSpPr>
          <p:cNvPr id="12" name="Text 10"/>
          <p:cNvSpPr/>
          <p:nvPr/>
        </p:nvSpPr>
        <p:spPr>
          <a:xfrm>
            <a:off x="914400" y="396049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Compared to older blockchains, Ethereum offers lower transaction fees, making it more accessible for widespread adoption.</a:t>
            </a:r>
            <a:endParaRPr lang="en-US" sz="12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77152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Blockchain Unleashed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457200" y="128587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01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914400" y="128587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Enhance transparency and traceability, tracking goods from origin to consumer with immutable records on the blockchain.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457200" y="195453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02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914400" y="1954530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Securely manage patient data, ensuring privacy and interoperability across different healthcare providers using blockchain technology.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457200" y="262318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03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914400" y="262318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Create tamper-proof voting systems, increasing election integrity and voter confidence through decentralized, verifiable records.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457200" y="329184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04</a:t>
            </a:r>
            <a:endParaRPr lang="en-US" sz="1500" dirty="0"/>
          </a:p>
        </p:txBody>
      </p:sp>
      <p:sp>
        <p:nvSpPr>
          <p:cNvPr id="10" name="Text 8"/>
          <p:cNvSpPr/>
          <p:nvPr/>
        </p:nvSpPr>
        <p:spPr>
          <a:xfrm>
            <a:off x="914400" y="3291840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Empower individuals with control over their digital identities, securely storing and sharing information using blockchain solutions.</a:t>
            </a:r>
            <a:endParaRPr lang="en-US" sz="1200" dirty="0"/>
          </a:p>
        </p:txBody>
      </p:sp>
      <p:sp>
        <p:nvSpPr>
          <p:cNvPr id="11" name="Text 9"/>
          <p:cNvSpPr/>
          <p:nvPr/>
        </p:nvSpPr>
        <p:spPr>
          <a:xfrm>
            <a:off x="457200" y="396049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05</a:t>
            </a:r>
            <a:endParaRPr lang="en-US" sz="1500" dirty="0"/>
          </a:p>
        </p:txBody>
      </p:sp>
      <p:sp>
        <p:nvSpPr>
          <p:cNvPr id="12" name="Text 10"/>
          <p:cNvSpPr/>
          <p:nvPr/>
        </p:nvSpPr>
        <p:spPr>
          <a:xfrm>
            <a:off x="914400" y="396049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Blockchain's diverse applications extend far beyond cryptocurrency, revolutionizing various industries with enhanced security and efficiency.</a:t>
            </a:r>
            <a:endParaRPr lang="en-US" sz="12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77152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Blockchain Unleashed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457200" y="128587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06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914400" y="128587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Automate agreements and transactions, ensuring trust and eliminating intermediaries through self-executing contracts on the blockchain.</a:t>
            </a:r>
            <a:endParaRPr lang="en-US" sz="12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77152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Blockchain: A Force for Social Good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457200" y="128587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01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914400" y="128587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Blockchain's open ledger promotes transparency, enabling greater accountability and reducing information asymmetry in various systems.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457200" y="205740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02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914400" y="205740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Immutable records and decentralized control minimize opportunities for corruption and fraud across supply chains and governance.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457200" y="282892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03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914400" y="282892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Users gain control over their data and digital identities, fostering greater autonomy and ownership in online interactions.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457200" y="360045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04</a:t>
            </a:r>
            <a:endParaRPr lang="en-US" sz="1500" dirty="0"/>
          </a:p>
        </p:txBody>
      </p:sp>
      <p:sp>
        <p:nvSpPr>
          <p:cNvPr id="10" name="Text 8"/>
          <p:cNvSpPr/>
          <p:nvPr/>
        </p:nvSpPr>
        <p:spPr>
          <a:xfrm>
            <a:off x="914400" y="360045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Blockchain facilitates clear audit trails, strengthening accountability and fostering responsible conduct among participants in networks.</a:t>
            </a:r>
            <a:endParaRPr lang="en-US" sz="1200" dirty="0"/>
          </a:p>
        </p:txBody>
      </p:sp>
      <p:pic>
        <p:nvPicPr>
          <p:cNvPr id="11" name="Image 0" descr="https://images.pexels.com/photos/32997302/pexels-photo-32997302.jpeg?auto=compress&amp;cs=tinysrgb&amp;fit=crop&amp;h=1200&amp;w=800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80" y="1028700"/>
            <a:ext cx="2286000" cy="3086100"/>
          </a:xfrm>
          <a:prstGeom prst="rect">
            <a:avLst/>
          </a:prstGeom>
        </p:spPr>
      </p:pic>
      <p:sp>
        <p:nvSpPr>
          <p:cNvPr id="12" name="Text 9"/>
          <p:cNvSpPr/>
          <p:nvPr/>
        </p:nvSpPr>
        <p:spPr>
          <a:xfrm>
            <a:off x="6217920" y="3600450"/>
            <a:ext cx="1828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u="sng" dirty="0">
                <a:solidFill>
                  <a:srgbClr val="FFFFFF"/>
                </a:solidFill>
                <a:hlinkClick r:id="rId3" invalidUrl="" action="" tgtFrame="" tooltip="Pexel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Google</a:t>
            </a:r>
            <a:endParaRPr lang="en-US" sz="8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77152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Blockchain: A Force for Social Good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457200" y="128587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05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914400" y="128587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By eliminating central intermediaries, blockchain fosters trust through cryptographic verification and consensus mechanisms among network participants.</a:t>
            </a:r>
            <a:endParaRPr lang="en-US" sz="1200" dirty="0"/>
          </a:p>
        </p:txBody>
      </p:sp>
      <p:pic>
        <p:nvPicPr>
          <p:cNvPr id="5" name="Image 0" descr="https://images.pexels.com/photos/32997302/pexels-photo-32997302.jpeg?auto=compress&amp;cs=tinysrgb&amp;fit=crop&amp;h=1200&amp;w=800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80" y="1028700"/>
            <a:ext cx="2286000" cy="308610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6217920" y="3600450"/>
            <a:ext cx="1828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u="sng" dirty="0">
                <a:solidFill>
                  <a:srgbClr val="FFFFFF"/>
                </a:solidFill>
                <a:hlinkClick r:id="rId3" invalidUrl="" action="" tgtFrame="" tooltip="Pexel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Google</a:t>
            </a:r>
            <a:endParaRPr lang="en-US" sz="8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411480"/>
            <a:ext cx="7315200" cy="51435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indent="0" marL="0">
              <a:buNone/>
            </a:pPr>
            <a:r>
              <a:rPr lang="en-US" sz="3000" b="1" dirty="0">
                <a:solidFill>
                  <a:srgbClr val="000000"/>
                </a:solidFill>
              </a:rPr>
              <a:t>Blockchain Horizons</a:t>
            </a:r>
            <a:endParaRPr lang="en-US" sz="3000" dirty="0"/>
          </a:p>
        </p:txBody>
      </p:sp>
      <p:pic>
        <p:nvPicPr>
          <p:cNvPr id="3" name="Image 0" descr="https://djgurnpwsdoqjscwqbsj.supabase.co/storage/v1/object/public/presentation-templates-data/section2_prosbox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28700"/>
            <a:ext cx="4114800" cy="334327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22960" y="1388745"/>
            <a:ext cx="32004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l" indent="0" marL="0">
              <a:lnSpc>
                <a:spcPts val="25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Sans Serif" pitchFamily="34" charset="0"/>
                <a:ea typeface="Sans Serif" pitchFamily="34" charset="-122"/>
                <a:cs typeface="Sans Serif" pitchFamily="34" charset="-120"/>
              </a:rPr>
              <a:t>Upsides Explored</a:t>
            </a:r>
            <a:endParaRPr lang="en-US" sz="2400" dirty="0"/>
          </a:p>
        </p:txBody>
      </p:sp>
      <p:pic>
        <p:nvPicPr>
          <p:cNvPr id="5" name="Image 1" descr="https://djgurnpwsdoqjscwqbsj.supabase.co/storage/v1/object/public/presentation-templates-data/section2_ThumbsUp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1183005"/>
            <a:ext cx="274320" cy="30861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822960" y="1697355"/>
            <a:ext cx="3657600" cy="18288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1200"/>
              </a:lnSpc>
              <a:spcAft>
                <a:spcPts val="1100"/>
              </a:spcAft>
              <a:buSzPct val="100000"/>
              <a:buFont typeface="+mj-lt"/>
              <a:buAutoNum type="arabicPeriod" startAt="1"/>
            </a:pPr>
            <a:r>
              <a:rPr lang="en-US" sz="8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Enhanced transparency and traceability across supply chains, building trust and accountability with consumers and partners alike.</a:t>
            </a:r>
            <a:endParaRPr lang="en-US" sz="800" dirty="0"/>
          </a:p>
          <a:p>
            <a:pPr marL="342900" indent="-342900">
              <a:lnSpc>
                <a:spcPts val="1200"/>
              </a:lnSpc>
              <a:spcAft>
                <a:spcPts val="1100"/>
              </a:spcAft>
              <a:buSzPct val="100000"/>
              <a:buFont typeface="+mj-lt"/>
              <a:buAutoNum type="arabicPeriod" startAt="1"/>
            </a:pPr>
            <a:r>
              <a:rPr lang="en-US" sz="8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Increased efficiency through automation of processes like payments and smart contracts, reducing costs and human error significantly.</a:t>
            </a:r>
            <a:endParaRPr lang="en-US" sz="800" dirty="0"/>
          </a:p>
          <a:p>
            <a:pPr marL="342900" indent="-342900">
              <a:lnSpc>
                <a:spcPts val="1200"/>
              </a:lnSpc>
              <a:spcAft>
                <a:spcPts val="1100"/>
              </a:spcAft>
              <a:buSzPct val="100000"/>
              <a:buFont typeface="+mj-lt"/>
              <a:buAutoNum type="arabicPeriod" startAt="1"/>
            </a:pPr>
            <a:r>
              <a:rPr lang="en-US" sz="8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Improved security by using cryptography to protect sensitive data and prevent fraud, maintaining data integrity in vulnerable networks.</a:t>
            </a:r>
            <a:endParaRPr lang="en-US" sz="800" dirty="0"/>
          </a:p>
          <a:p>
            <a:pPr marL="342900" indent="-342900">
              <a:lnSpc>
                <a:spcPts val="1200"/>
              </a:lnSpc>
              <a:spcAft>
                <a:spcPts val="1100"/>
              </a:spcAft>
              <a:buSzPct val="100000"/>
              <a:buFont typeface="+mj-lt"/>
              <a:buAutoNum type="arabicPeriod" startAt="1"/>
            </a:pPr>
            <a:r>
              <a:rPr lang="en-US" sz="8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New business models are emerging powered by decentralized finance (DeFi), democratizing access to financial services globally with less friction.</a:t>
            </a:r>
            <a:endParaRPr lang="en-US" sz="800" dirty="0"/>
          </a:p>
        </p:txBody>
      </p:sp>
      <p:pic>
        <p:nvPicPr>
          <p:cNvPr id="7" name="Image 2" descr="https://djgurnpwsdoqjscwqbsj.supabase.co/storage/v1/object/public/presentation-templates-data/section2_prosbox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028700"/>
            <a:ext cx="4114800" cy="334327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4937760" y="1388745"/>
            <a:ext cx="32004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l" indent="0" marL="0">
              <a:lnSpc>
                <a:spcPts val="25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Sans Serif" pitchFamily="34" charset="0"/>
                <a:ea typeface="Sans Serif" pitchFamily="34" charset="-122"/>
                <a:cs typeface="Sans Serif" pitchFamily="34" charset="-120"/>
              </a:rPr>
              <a:t>Challenges Noted</a:t>
            </a:r>
            <a:endParaRPr lang="en-US" sz="2400" dirty="0"/>
          </a:p>
        </p:txBody>
      </p:sp>
      <p:pic>
        <p:nvPicPr>
          <p:cNvPr id="9" name="Image 3" descr="https://djgurnpwsdoqjscwqbsj.supabase.co/storage/v1/object/public/presentation-templates-data/Vector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9600" y="1183005"/>
            <a:ext cx="228600" cy="257175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4937760" y="1697355"/>
            <a:ext cx="3657600" cy="18288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1200"/>
              </a:lnSpc>
              <a:spcAft>
                <a:spcPts val="1100"/>
              </a:spcAft>
              <a:buSzPct val="100000"/>
              <a:buFont typeface="+mj-lt"/>
              <a:buAutoNum type="arabicPeriod" startAt="1"/>
            </a:pPr>
            <a:r>
              <a:rPr lang="en-US" sz="8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Scalability limitations hinder widespread adoption, as transaction speeds can't yet match traditional financial systems' throughput capabilities.</a:t>
            </a:r>
            <a:endParaRPr lang="en-US" sz="800" dirty="0"/>
          </a:p>
          <a:p>
            <a:pPr marL="342900" indent="-342900">
              <a:lnSpc>
                <a:spcPts val="1200"/>
              </a:lnSpc>
              <a:spcAft>
                <a:spcPts val="1100"/>
              </a:spcAft>
              <a:buSzPct val="100000"/>
              <a:buFont typeface="+mj-lt"/>
              <a:buAutoNum type="arabicPeriod" startAt="1"/>
            </a:pPr>
            <a:r>
              <a:rPr lang="en-US" sz="8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Regulatory uncertainty poses challenges for businesses operating in the blockchain space, requiring careful legal navigation and adaptation.</a:t>
            </a:r>
            <a:endParaRPr lang="en-US" sz="800" dirty="0"/>
          </a:p>
          <a:p>
            <a:pPr marL="342900" indent="-342900">
              <a:lnSpc>
                <a:spcPts val="1200"/>
              </a:lnSpc>
              <a:spcAft>
                <a:spcPts val="1100"/>
              </a:spcAft>
              <a:buSzPct val="100000"/>
              <a:buFont typeface="+mj-lt"/>
              <a:buAutoNum type="arabicPeriod" startAt="1"/>
            </a:pPr>
            <a:r>
              <a:rPr lang="en-US" sz="8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High energy consumption for proof-of-work blockchains raises environmental concerns, prompting research into more sustainable alternatives.</a:t>
            </a:r>
            <a:endParaRPr lang="en-US" sz="800" dirty="0"/>
          </a:p>
          <a:p>
            <a:pPr marL="342900" indent="-342900">
              <a:lnSpc>
                <a:spcPts val="1200"/>
              </a:lnSpc>
              <a:spcAft>
                <a:spcPts val="1100"/>
              </a:spcAft>
              <a:buSzPct val="100000"/>
              <a:buFont typeface="+mj-lt"/>
              <a:buAutoNum type="arabicPeriod" startAt="1"/>
            </a:pPr>
            <a:r>
              <a:rPr lang="en-US" sz="8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Security vulnerabilities in smart contracts and exchanges create risks of hacks and exploits, demanding rigorous audits and testing protocols.</a:t>
            </a:r>
            <a:endParaRPr lang="en-US" sz="8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74320" y="360045"/>
            <a:ext cx="8229600" cy="4572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indent="0" marL="0">
              <a:lnSpc>
                <a:spcPts val="3500"/>
              </a:lnSpc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Table of Contents</a:t>
            </a:r>
            <a:endParaRPr lang="en-US" sz="3000" dirty="0"/>
          </a:p>
        </p:txBody>
      </p:sp>
      <p:pic>
        <p:nvPicPr>
          <p:cNvPr id="3" name="Image 0" descr="https://djgurnpwsdoqjscwqbsj.supabase.co/storage/v1/object/public/users_file_magicslides_io/section2/Group%201000006310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028700"/>
            <a:ext cx="4206240" cy="10287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57200" y="1131570"/>
            <a:ext cx="411480" cy="66865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01</a:t>
            </a:r>
            <a:endParaRPr lang="en-US" sz="1300" dirty="0"/>
          </a:p>
        </p:txBody>
      </p:sp>
      <p:sp>
        <p:nvSpPr>
          <p:cNvPr id="5" name="Text 2"/>
          <p:cNvSpPr/>
          <p:nvPr/>
        </p:nvSpPr>
        <p:spPr>
          <a:xfrm>
            <a:off x="822960" y="1080135"/>
            <a:ext cx="3657600" cy="7715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Welcome to the Blockchain Revolution!</a:t>
            </a:r>
            <a:endParaRPr lang="en-US" sz="1300" dirty="0"/>
          </a:p>
        </p:txBody>
      </p:sp>
      <p:pic>
        <p:nvPicPr>
          <p:cNvPr id="6" name="Image 1" descr="https://djgurnpwsdoqjscwqbsj.supabase.co/storage/v1/object/public/users_file_magicslides_io/section2/Group%201000006310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0560" y="1028700"/>
            <a:ext cx="4206240" cy="102870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754880" y="1131570"/>
            <a:ext cx="411480" cy="66865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02</a:t>
            </a:r>
            <a:endParaRPr lang="en-US" sz="1300" dirty="0"/>
          </a:p>
        </p:txBody>
      </p:sp>
      <p:sp>
        <p:nvSpPr>
          <p:cNvPr id="8" name="Text 4"/>
          <p:cNvSpPr/>
          <p:nvPr/>
        </p:nvSpPr>
        <p:spPr>
          <a:xfrm>
            <a:off x="5120640" y="1080135"/>
            <a:ext cx="3657600" cy="7715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Blockchain Unpacked</a:t>
            </a:r>
            <a:endParaRPr lang="en-US" sz="1300" dirty="0"/>
          </a:p>
        </p:txBody>
      </p:sp>
      <p:pic>
        <p:nvPicPr>
          <p:cNvPr id="9" name="Image 2" descr="https://djgurnpwsdoqjscwqbsj.supabase.co/storage/v1/object/public/users_file_magicslides_io/section2/Group%201000006310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" y="2005965"/>
            <a:ext cx="4206240" cy="102870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457200" y="2108835"/>
            <a:ext cx="411480" cy="66865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03</a:t>
            </a:r>
            <a:endParaRPr lang="en-US" sz="1300" dirty="0"/>
          </a:p>
        </p:txBody>
      </p:sp>
      <p:sp>
        <p:nvSpPr>
          <p:cNvPr id="11" name="Text 6"/>
          <p:cNvSpPr/>
          <p:nvPr/>
        </p:nvSpPr>
        <p:spPr>
          <a:xfrm>
            <a:off x="822960" y="2057400"/>
            <a:ext cx="3657600" cy="7715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Blockchain: Crisis to Innovation</a:t>
            </a:r>
            <a:endParaRPr lang="en-US" sz="1300" dirty="0"/>
          </a:p>
        </p:txBody>
      </p:sp>
      <p:pic>
        <p:nvPicPr>
          <p:cNvPr id="12" name="Image 3" descr="https://djgurnpwsdoqjscwqbsj.supabase.co/storage/v1/object/public/users_file_magicslides_io/section2/Group%201000006310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0560" y="2005965"/>
            <a:ext cx="4206240" cy="1028700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4754880" y="2108835"/>
            <a:ext cx="411480" cy="66865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04</a:t>
            </a:r>
            <a:endParaRPr lang="en-US" sz="1300" dirty="0"/>
          </a:p>
        </p:txBody>
      </p:sp>
      <p:sp>
        <p:nvSpPr>
          <p:cNvPr id="14" name="Text 8"/>
          <p:cNvSpPr/>
          <p:nvPr/>
        </p:nvSpPr>
        <p:spPr>
          <a:xfrm>
            <a:off x="5120640" y="2057400"/>
            <a:ext cx="3657600" cy="7715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Bitcoin: A Digital Revolution</a:t>
            </a:r>
            <a:endParaRPr lang="en-US" sz="1300" dirty="0"/>
          </a:p>
        </p:txBody>
      </p:sp>
      <p:pic>
        <p:nvPicPr>
          <p:cNvPr id="15" name="Image 4" descr="https://djgurnpwsdoqjscwqbsj.supabase.co/storage/v1/object/public/users_file_magicslides_io/section2/Group%201000006310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880" y="2983230"/>
            <a:ext cx="4206240" cy="1028700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457200" y="3086100"/>
            <a:ext cx="411480" cy="66865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05</a:t>
            </a:r>
            <a:endParaRPr lang="en-US" sz="1300" dirty="0"/>
          </a:p>
        </p:txBody>
      </p:sp>
      <p:sp>
        <p:nvSpPr>
          <p:cNvPr id="17" name="Text 10"/>
          <p:cNvSpPr/>
          <p:nvPr/>
        </p:nvSpPr>
        <p:spPr>
          <a:xfrm>
            <a:off x="822960" y="3034665"/>
            <a:ext cx="3657600" cy="7715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Bitcoin's Double-Edged Sword</a:t>
            </a:r>
            <a:endParaRPr lang="en-US" sz="1300" dirty="0"/>
          </a:p>
        </p:txBody>
      </p:sp>
      <p:pic>
        <p:nvPicPr>
          <p:cNvPr id="18" name="Image 5" descr="https://djgurnpwsdoqjscwqbsj.supabase.co/storage/v1/object/public/users_file_magicslides_io/section2/Group%201000006310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0560" y="2983230"/>
            <a:ext cx="4206240" cy="1028700"/>
          </a:xfrm>
          <a:prstGeom prst="rect">
            <a:avLst/>
          </a:prstGeom>
        </p:spPr>
      </p:pic>
      <p:sp>
        <p:nvSpPr>
          <p:cNvPr id="19" name="Text 11"/>
          <p:cNvSpPr/>
          <p:nvPr/>
        </p:nvSpPr>
        <p:spPr>
          <a:xfrm>
            <a:off x="4754880" y="3086100"/>
            <a:ext cx="411480" cy="66865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06</a:t>
            </a:r>
            <a:endParaRPr lang="en-US" sz="1300" dirty="0"/>
          </a:p>
        </p:txBody>
      </p:sp>
      <p:sp>
        <p:nvSpPr>
          <p:cNvPr id="20" name="Text 12"/>
          <p:cNvSpPr/>
          <p:nvPr/>
        </p:nvSpPr>
        <p:spPr>
          <a:xfrm>
            <a:off x="5120640" y="3034665"/>
            <a:ext cx="3657600" cy="7715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Ethereum: A Revolution</a:t>
            </a:r>
            <a:endParaRPr lang="en-US" sz="1300" dirty="0"/>
          </a:p>
        </p:txBody>
      </p:sp>
      <p:pic>
        <p:nvPicPr>
          <p:cNvPr id="21" name="Image 6" descr="https://djgurnpwsdoqjscwqbsj.supabase.co/storage/v1/object/public/users_file_magicslides_io/section2/Group%201000006310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880" y="3960495"/>
            <a:ext cx="4206240" cy="1028700"/>
          </a:xfrm>
          <a:prstGeom prst="rect">
            <a:avLst/>
          </a:prstGeom>
        </p:spPr>
      </p:pic>
      <p:sp>
        <p:nvSpPr>
          <p:cNvPr id="22" name="Text 13"/>
          <p:cNvSpPr/>
          <p:nvPr/>
        </p:nvSpPr>
        <p:spPr>
          <a:xfrm>
            <a:off x="457200" y="4063365"/>
            <a:ext cx="411480" cy="66865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07</a:t>
            </a:r>
            <a:endParaRPr lang="en-US" sz="1300" dirty="0"/>
          </a:p>
        </p:txBody>
      </p:sp>
      <p:sp>
        <p:nvSpPr>
          <p:cNvPr id="23" name="Text 14"/>
          <p:cNvSpPr/>
          <p:nvPr/>
        </p:nvSpPr>
        <p:spPr>
          <a:xfrm>
            <a:off x="822960" y="4011930"/>
            <a:ext cx="3657600" cy="7715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Ethereum: Key Innovations</a:t>
            </a:r>
            <a:endParaRPr lang="en-US" sz="1300" dirty="0"/>
          </a:p>
        </p:txBody>
      </p:sp>
      <p:pic>
        <p:nvPicPr>
          <p:cNvPr id="24" name="Image 7" descr="https://djgurnpwsdoqjscwqbsj.supabase.co/storage/v1/object/public/users_file_magicslides_io/section2/Group%201000006310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80560" y="3960495"/>
            <a:ext cx="4206240" cy="1028700"/>
          </a:xfrm>
          <a:prstGeom prst="rect">
            <a:avLst/>
          </a:prstGeom>
        </p:spPr>
      </p:pic>
      <p:sp>
        <p:nvSpPr>
          <p:cNvPr id="25" name="Text 15"/>
          <p:cNvSpPr/>
          <p:nvPr/>
        </p:nvSpPr>
        <p:spPr>
          <a:xfrm>
            <a:off x="4754880" y="4063365"/>
            <a:ext cx="411480" cy="66865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08</a:t>
            </a:r>
            <a:endParaRPr lang="en-US" sz="1300" dirty="0"/>
          </a:p>
        </p:txBody>
      </p:sp>
      <p:sp>
        <p:nvSpPr>
          <p:cNvPr id="26" name="Text 16"/>
          <p:cNvSpPr/>
          <p:nvPr/>
        </p:nvSpPr>
        <p:spPr>
          <a:xfrm>
            <a:off x="5120640" y="4011930"/>
            <a:ext cx="3657600" cy="7715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Blockchain Unleashed</a:t>
            </a:r>
            <a:endParaRPr lang="en-US" sz="13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74320" y="360045"/>
            <a:ext cx="8229600" cy="4572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indent="0" marL="0">
              <a:lnSpc>
                <a:spcPts val="3500"/>
              </a:lnSpc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Table of Contents</a:t>
            </a:r>
            <a:endParaRPr lang="en-US" sz="3000" dirty="0"/>
          </a:p>
        </p:txBody>
      </p:sp>
      <p:pic>
        <p:nvPicPr>
          <p:cNvPr id="3" name="Image 0" descr="https://djgurnpwsdoqjscwqbsj.supabase.co/storage/v1/object/public/users_file_magicslides_io/section2/Group%201000006310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028700"/>
            <a:ext cx="4206240" cy="10287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57200" y="1131570"/>
            <a:ext cx="411480" cy="66865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09</a:t>
            </a:r>
            <a:endParaRPr lang="en-US" sz="1300" dirty="0"/>
          </a:p>
        </p:txBody>
      </p:sp>
      <p:sp>
        <p:nvSpPr>
          <p:cNvPr id="5" name="Text 2"/>
          <p:cNvSpPr/>
          <p:nvPr/>
        </p:nvSpPr>
        <p:spPr>
          <a:xfrm>
            <a:off x="822960" y="1080135"/>
            <a:ext cx="3657600" cy="7715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Blockchain: A Force for Social Good</a:t>
            </a:r>
            <a:endParaRPr lang="en-US" sz="1300" dirty="0"/>
          </a:p>
        </p:txBody>
      </p:sp>
      <p:pic>
        <p:nvPicPr>
          <p:cNvPr id="6" name="Image 1" descr="https://djgurnpwsdoqjscwqbsj.supabase.co/storage/v1/object/public/users_file_magicslides_io/section2/Group%201000006310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0560" y="1028700"/>
            <a:ext cx="4206240" cy="102870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754880" y="1131570"/>
            <a:ext cx="411480" cy="66865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10</a:t>
            </a:r>
            <a:endParaRPr lang="en-US" sz="1300" dirty="0"/>
          </a:p>
        </p:txBody>
      </p:sp>
      <p:sp>
        <p:nvSpPr>
          <p:cNvPr id="8" name="Text 4"/>
          <p:cNvSpPr/>
          <p:nvPr/>
        </p:nvSpPr>
        <p:spPr>
          <a:xfrm>
            <a:off x="5120640" y="1080135"/>
            <a:ext cx="3657600" cy="7715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Blockchain Horizons</a:t>
            </a:r>
            <a:endParaRPr lang="en-US" sz="13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77152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Welcome to the Blockchain Revolution!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457200" y="128587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01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914400" y="128587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Understand the core concepts of blockchain technology: decentralization, immutability, and distributed ledgers for secure transactions.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457200" y="205740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02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914400" y="205740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Explore diverse blockchain applications: supply chain management, digital identity, healthcare, and secure voting systems are key examples.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457200" y="282892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03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914400" y="282892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Delve into the world of cryptocurrencies like Bitcoin and Ethereum, their underlying blockchain technology, and investment considerations.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457200" y="360045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04</a:t>
            </a:r>
            <a:endParaRPr lang="en-US" sz="1500" dirty="0"/>
          </a:p>
        </p:txBody>
      </p:sp>
      <p:sp>
        <p:nvSpPr>
          <p:cNvPr id="10" name="Text 8"/>
          <p:cNvSpPr/>
          <p:nvPr/>
        </p:nvSpPr>
        <p:spPr>
          <a:xfrm>
            <a:off x="914400" y="360045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Discover smart contracts: self-executing agreements written in code, automating processes and ensuring transparency on the blockchain.</a:t>
            </a:r>
            <a:endParaRPr lang="en-US" sz="1200" dirty="0"/>
          </a:p>
        </p:txBody>
      </p:sp>
      <p:pic>
        <p:nvPicPr>
          <p:cNvPr id="11" name="Image 0" descr="https://images.pexels.com/photos/33021218/pexels-photo-33021218.jpeg?auto=compress&amp;cs=tinysrgb&amp;fit=crop&amp;h=1200&amp;w=800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80" y="1028700"/>
            <a:ext cx="2286000" cy="3086100"/>
          </a:xfrm>
          <a:prstGeom prst="rect">
            <a:avLst/>
          </a:prstGeom>
        </p:spPr>
      </p:pic>
      <p:sp>
        <p:nvSpPr>
          <p:cNvPr id="12" name="Text 9"/>
          <p:cNvSpPr/>
          <p:nvPr/>
        </p:nvSpPr>
        <p:spPr>
          <a:xfrm>
            <a:off x="6217920" y="3600450"/>
            <a:ext cx="1828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u="sng" dirty="0">
                <a:solidFill>
                  <a:srgbClr val="FFFFFF"/>
                </a:solidFill>
                <a:hlinkClick r:id="rId3" invalidUrl="" action="" tgtFrame="" tooltip="Pexel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Google</a:t>
            </a:r>
            <a:endParaRPr lang="en-US" sz="8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77152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Welcome to the Blockchain Revolution!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457200" y="128587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05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914400" y="128587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Examine emerging trends in blockchain, including NFTs, DeFi, and Web3, shaping the future of the digital landscape and innovation.</a:t>
            </a:r>
            <a:endParaRPr lang="en-US" sz="1200" dirty="0"/>
          </a:p>
        </p:txBody>
      </p:sp>
      <p:pic>
        <p:nvPicPr>
          <p:cNvPr id="5" name="Image 0" descr="https://images.pexels.com/photos/33021218/pexels-photo-33021218.jpeg?auto=compress&amp;cs=tinysrgb&amp;fit=crop&amp;h=1200&amp;w=800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80" y="1028700"/>
            <a:ext cx="2286000" cy="308610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6217920" y="3600450"/>
            <a:ext cx="1828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u="sng" dirty="0">
                <a:solidFill>
                  <a:srgbClr val="FFFFFF"/>
                </a:solidFill>
                <a:hlinkClick r:id="rId3" invalidUrl="" action="" tgtFrame="" tooltip="Pexel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Google</a:t>
            </a:r>
            <a:endParaRPr lang="en-US" sz="8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77152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Blockchain Unpacked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457200" y="128587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01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914400" y="128587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 roadmap of the topics covered: Bitcoin, alternative blockchains, real-world applications, and societal implications with engagement.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457200" y="195453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02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914400" y="1954530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Examining Bitcoin's architecture, mining process, transaction mechanisms, and historical price movements, with a focus on understanding its core functionality.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457200" y="262318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03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914400" y="262318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Exploring alternative blockchain technologies like Ethereum and Solana, highlighting key differences, smart contracts, and innovative consensus algorithms.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457200" y="329184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04</a:t>
            </a:r>
            <a:endParaRPr lang="en-US" sz="1500" dirty="0"/>
          </a:p>
        </p:txBody>
      </p:sp>
      <p:sp>
        <p:nvSpPr>
          <p:cNvPr id="10" name="Text 8"/>
          <p:cNvSpPr/>
          <p:nvPr/>
        </p:nvSpPr>
        <p:spPr>
          <a:xfrm>
            <a:off x="914400" y="3291840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Showcasing diverse blockchain applications beyond cryptocurrency, including supply chain management, healthcare, digital identity, and voting systems.</a:t>
            </a:r>
            <a:endParaRPr lang="en-US" sz="1200" dirty="0"/>
          </a:p>
        </p:txBody>
      </p:sp>
      <p:sp>
        <p:nvSpPr>
          <p:cNvPr id="11" name="Text 9"/>
          <p:cNvSpPr/>
          <p:nvPr/>
        </p:nvSpPr>
        <p:spPr>
          <a:xfrm>
            <a:off x="457200" y="396049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05</a:t>
            </a:r>
            <a:endParaRPr lang="en-US" sz="1500" dirty="0"/>
          </a:p>
        </p:txBody>
      </p:sp>
      <p:sp>
        <p:nvSpPr>
          <p:cNvPr id="12" name="Text 10"/>
          <p:cNvSpPr/>
          <p:nvPr/>
        </p:nvSpPr>
        <p:spPr>
          <a:xfrm>
            <a:off x="914400" y="396049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Analyzing blockchain's potential to revolutionize industries, empower individuals, and address social challenges, while acknowledging potential risks.</a:t>
            </a:r>
            <a:endParaRPr lang="en-US" sz="12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77152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Blockchain Unpacked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457200" y="128587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06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914400" y="128587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Engaging the audience with polls, Q&amp;A sessions, and interactive scenarios to enhance understanding and foster active participation during this presentation.</a:t>
            </a:r>
            <a:endParaRPr lang="en-US" sz="12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2571750"/>
            <a:ext cx="9144000" cy="0"/>
          </a:xfrm>
          <a:prstGeom prst="line">
            <a:avLst/>
          </a:prstGeom>
          <a:noFill/>
          <a:ln w="25400">
            <a:solidFill>
              <a:srgbClr val="000000"/>
            </a:solidFill>
            <a:prstDash val="dash"/>
          </a:ln>
        </p:spPr>
      </p:sp>
      <p:sp>
        <p:nvSpPr>
          <p:cNvPr id="3" name="Text 1"/>
          <p:cNvSpPr/>
          <p:nvPr/>
        </p:nvSpPr>
        <p:spPr>
          <a:xfrm>
            <a:off x="182880" y="411480"/>
            <a:ext cx="8229600" cy="51435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Sans Serif" pitchFamily="34" charset="0"/>
                <a:ea typeface="Sans Serif" pitchFamily="34" charset="-122"/>
                <a:cs typeface="Sans Serif" pitchFamily="34" charset="-120"/>
              </a:rPr>
              <a:t>Blockchain: Crisis to Innovation</a:t>
            </a:r>
            <a:endParaRPr lang="en-US" sz="3000" dirty="0"/>
          </a:p>
        </p:txBody>
      </p:sp>
      <p:sp>
        <p:nvSpPr>
          <p:cNvPr id="4" name="Text 2"/>
          <p:cNvSpPr/>
          <p:nvPr/>
        </p:nvSpPr>
        <p:spPr>
          <a:xfrm>
            <a:off x="182880" y="1131570"/>
            <a:ext cx="301752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l"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Sans Serif" pitchFamily="34" charset="0"/>
                <a:ea typeface="Sans Serif" pitchFamily="34" charset="-122"/>
                <a:cs typeface="Sans Serif" pitchFamily="34" charset="-120"/>
              </a:rPr>
              <a:t>Crisis Sparks Idea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182880" y="1388745"/>
            <a:ext cx="2743200" cy="0"/>
          </a:xfrm>
          <a:prstGeom prst="rect">
            <a:avLst/>
          </a:prstGeom>
          <a:noFill/>
          <a:ln/>
        </p:spPr>
        <p:txBody>
          <a:bodyPr wrap="square" rtlCol="0" anchor="t"/>
          <a:lstStyle>
            <a:lvl1pPr algn="l"/>
          </a:lstStyle>
          <a:p>
            <a:pPr algn="l" indent="0" marL="0">
              <a:buNone/>
            </a:pPr>
            <a:r>
              <a:rPr lang="en-US" sz="1000" dirty="0">
                <a:solidFill>
                  <a:srgbClr val="000000"/>
                </a:solidFill>
                <a:latin typeface="Sans Serif" pitchFamily="34" charset="0"/>
                <a:ea typeface="Sans Serif" pitchFamily="34" charset="-122"/>
                <a:cs typeface="Sans Serif" pitchFamily="34" charset="-120"/>
              </a:rPr>
              <a:t>The global financial crisis of 2008, triggered by failures in centralized financial institutions, exposed the need for a trustless and transparent system. This event directly inspired the creation of blockchain...</a:t>
            </a:r>
            <a:endParaRPr lang="en-US" sz="1000" dirty="0"/>
          </a:p>
        </p:txBody>
      </p:sp>
      <p:pic>
        <p:nvPicPr>
          <p:cNvPr id="6" name="Image 0" descr="https://djgurnpwsdoqjscwqbsj.supabase.co/storage/v1/object/public/presentation-templates-data/section2_pointer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463040" y="2005965"/>
            <a:ext cx="91440" cy="360045"/>
          </a:xfrm>
          <a:prstGeom prst="rect">
            <a:avLst/>
          </a:prstGeom>
        </p:spPr>
      </p:pic>
      <p:sp>
        <p:nvSpPr>
          <p:cNvPr id="7" name="Shape 4"/>
          <p:cNvSpPr/>
          <p:nvPr/>
        </p:nvSpPr>
        <p:spPr>
          <a:xfrm>
            <a:off x="822960" y="2391728"/>
            <a:ext cx="1188720" cy="360045"/>
          </a:xfrm>
          <a:prstGeom prst="chevron">
            <a:avLst/>
          </a:prstGeom>
          <a:solidFill>
            <a:srgbClr val="FFFFFF"/>
          </a:solidFill>
          <a:ln/>
        </p:spPr>
      </p:sp>
      <p:pic>
        <p:nvPicPr>
          <p:cNvPr id="8" name="Image 1" descr="https://djgurnpwsdoqjscwqbsj.supabase.co/storage/v1/object/public/presentation-templates-data/section2_arrow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" y="2185988"/>
            <a:ext cx="1463040" cy="771525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914400" y="2391728"/>
            <a:ext cx="10972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2008</a:t>
            </a:r>
            <a:endParaRPr lang="en-US" sz="1500" dirty="0"/>
          </a:p>
        </p:txBody>
      </p:sp>
      <p:sp>
        <p:nvSpPr>
          <p:cNvPr id="10" name="Text 6"/>
          <p:cNvSpPr/>
          <p:nvPr/>
        </p:nvSpPr>
        <p:spPr>
          <a:xfrm>
            <a:off x="2286000" y="3703320"/>
            <a:ext cx="301752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l"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Sans Serif" pitchFamily="34" charset="0"/>
                <a:ea typeface="Sans Serif" pitchFamily="34" charset="-122"/>
                <a:cs typeface="Sans Serif" pitchFamily="34" charset="-120"/>
              </a:rPr>
              <a:t>Bitcoin Whitepaper</a:t>
            </a:r>
            <a:endParaRPr lang="en-US" sz="1600" dirty="0"/>
          </a:p>
        </p:txBody>
      </p:sp>
      <p:sp>
        <p:nvSpPr>
          <p:cNvPr id="11" name="Text 7"/>
          <p:cNvSpPr/>
          <p:nvPr/>
        </p:nvSpPr>
        <p:spPr>
          <a:xfrm>
            <a:off x="2286000" y="3960495"/>
            <a:ext cx="2743200" cy="0"/>
          </a:xfrm>
          <a:prstGeom prst="rect">
            <a:avLst/>
          </a:prstGeom>
          <a:noFill/>
          <a:ln/>
        </p:spPr>
        <p:txBody>
          <a:bodyPr wrap="square" rtlCol="0" anchor="t"/>
          <a:lstStyle>
            <a:lvl1pPr algn="l"/>
          </a:lstStyle>
          <a:p>
            <a:pPr algn="l" indent="0" marL="0">
              <a:buNone/>
            </a:pPr>
            <a:r>
              <a:rPr lang="en-US" sz="1000" dirty="0">
                <a:solidFill>
                  <a:srgbClr val="000000"/>
                </a:solidFill>
                <a:latin typeface="Sans Serif" pitchFamily="34" charset="0"/>
                <a:ea typeface="Sans Serif" pitchFamily="34" charset="-122"/>
                <a:cs typeface="Sans Serif" pitchFamily="34" charset="-120"/>
              </a:rPr>
              <a:t>Satoshi Nakamoto published the Bitcoin whitepaper, outlining the core principles and architecture of a decentralized digital currency and the underlying blockchain technology. This document served as the foundational blueprint for...</a:t>
            </a:r>
            <a:endParaRPr lang="en-US" sz="1000" dirty="0"/>
          </a:p>
        </p:txBody>
      </p:sp>
      <p:pic>
        <p:nvPicPr>
          <p:cNvPr id="12" name="Image 2" descr="https://djgurnpwsdoqjscwqbsj.supabase.co/storage/v1/object/public/presentation-templates-data/section2_pointer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6160" y="2828925"/>
            <a:ext cx="91440" cy="360045"/>
          </a:xfrm>
          <a:prstGeom prst="rect">
            <a:avLst/>
          </a:prstGeom>
        </p:spPr>
      </p:pic>
      <p:sp>
        <p:nvSpPr>
          <p:cNvPr id="13" name="Shape 8"/>
          <p:cNvSpPr/>
          <p:nvPr/>
        </p:nvSpPr>
        <p:spPr>
          <a:xfrm>
            <a:off x="2926080" y="2391728"/>
            <a:ext cx="1188720" cy="360045"/>
          </a:xfrm>
          <a:prstGeom prst="chevron">
            <a:avLst/>
          </a:prstGeom>
          <a:solidFill>
            <a:srgbClr val="FFFFFF"/>
          </a:solidFill>
          <a:ln/>
        </p:spPr>
      </p:sp>
      <p:pic>
        <p:nvPicPr>
          <p:cNvPr id="14" name="Image 3" descr="https://djgurnpwsdoqjscwqbsj.supabase.co/storage/v1/object/public/presentation-templates-data/section2_arrow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4640" y="2185988"/>
            <a:ext cx="1463040" cy="771525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3017520" y="2391728"/>
            <a:ext cx="10972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2008</a:t>
            </a:r>
            <a:endParaRPr lang="en-US" sz="1500" dirty="0"/>
          </a:p>
        </p:txBody>
      </p:sp>
      <p:sp>
        <p:nvSpPr>
          <p:cNvPr id="16" name="Text 10"/>
          <p:cNvSpPr/>
          <p:nvPr/>
        </p:nvSpPr>
        <p:spPr>
          <a:xfrm>
            <a:off x="4389120" y="1131570"/>
            <a:ext cx="301752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l"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Sans Serif" pitchFamily="34" charset="0"/>
                <a:ea typeface="Sans Serif" pitchFamily="34" charset="-122"/>
                <a:cs typeface="Sans Serif" pitchFamily="34" charset="-120"/>
              </a:rPr>
              <a:t>Genesis Block Mined</a:t>
            </a:r>
            <a:endParaRPr lang="en-US" sz="1600" dirty="0"/>
          </a:p>
        </p:txBody>
      </p:sp>
      <p:sp>
        <p:nvSpPr>
          <p:cNvPr id="17" name="Text 11"/>
          <p:cNvSpPr/>
          <p:nvPr/>
        </p:nvSpPr>
        <p:spPr>
          <a:xfrm>
            <a:off x="4389120" y="1388745"/>
            <a:ext cx="2743200" cy="0"/>
          </a:xfrm>
          <a:prstGeom prst="rect">
            <a:avLst/>
          </a:prstGeom>
          <a:noFill/>
          <a:ln/>
        </p:spPr>
        <p:txBody>
          <a:bodyPr wrap="square" rtlCol="0" anchor="t"/>
          <a:lstStyle>
            <a:lvl1pPr algn="l"/>
          </a:lstStyle>
          <a:p>
            <a:pPr algn="l" indent="0" marL="0">
              <a:buNone/>
            </a:pPr>
            <a:r>
              <a:rPr lang="en-US" sz="1000" dirty="0">
                <a:solidFill>
                  <a:srgbClr val="000000"/>
                </a:solidFill>
                <a:latin typeface="Sans Serif" pitchFamily="34" charset="0"/>
                <a:ea typeface="Sans Serif" pitchFamily="34" charset="-122"/>
                <a:cs typeface="Sans Serif" pitchFamily="34" charset="-120"/>
              </a:rPr>
              <a:t>The first block of the Bitcoin blockchain, known as the Genesis Block, was mined, marking the official launch of the Bitcoin network and the first real-world implementation of blockchain technology....</a:t>
            </a:r>
            <a:endParaRPr lang="en-US" sz="1000" dirty="0"/>
          </a:p>
        </p:txBody>
      </p:sp>
      <p:pic>
        <p:nvPicPr>
          <p:cNvPr id="18" name="Image 4" descr="https://djgurnpwsdoqjscwqbsj.supabase.co/storage/v1/object/public/presentation-templates-data/section2_pointer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5669280" y="2005965"/>
            <a:ext cx="91440" cy="360045"/>
          </a:xfrm>
          <a:prstGeom prst="rect">
            <a:avLst/>
          </a:prstGeom>
        </p:spPr>
      </p:pic>
      <p:sp>
        <p:nvSpPr>
          <p:cNvPr id="19" name="Shape 12"/>
          <p:cNvSpPr/>
          <p:nvPr/>
        </p:nvSpPr>
        <p:spPr>
          <a:xfrm>
            <a:off x="5029200" y="2391728"/>
            <a:ext cx="1188720" cy="360045"/>
          </a:xfrm>
          <a:prstGeom prst="chevron">
            <a:avLst/>
          </a:prstGeom>
          <a:solidFill>
            <a:srgbClr val="FFFFFF"/>
          </a:solidFill>
          <a:ln/>
        </p:spPr>
      </p:sp>
      <p:pic>
        <p:nvPicPr>
          <p:cNvPr id="20" name="Image 5" descr="https://djgurnpwsdoqjscwqbsj.supabase.co/storage/v1/object/public/presentation-templates-data/section2_arrow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7760" y="2185988"/>
            <a:ext cx="1463040" cy="771525"/>
          </a:xfrm>
          <a:prstGeom prst="rect">
            <a:avLst/>
          </a:prstGeom>
        </p:spPr>
      </p:pic>
      <p:sp>
        <p:nvSpPr>
          <p:cNvPr id="21" name="Text 13"/>
          <p:cNvSpPr/>
          <p:nvPr/>
        </p:nvSpPr>
        <p:spPr>
          <a:xfrm>
            <a:off x="5120640" y="2391728"/>
            <a:ext cx="10972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2009</a:t>
            </a:r>
            <a:endParaRPr lang="en-US" sz="1500" dirty="0"/>
          </a:p>
        </p:txBody>
      </p:sp>
      <p:sp>
        <p:nvSpPr>
          <p:cNvPr id="22" name="Text 14"/>
          <p:cNvSpPr/>
          <p:nvPr/>
        </p:nvSpPr>
        <p:spPr>
          <a:xfrm>
            <a:off x="6492240" y="3703320"/>
            <a:ext cx="301752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l"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Sans Serif" pitchFamily="34" charset="0"/>
                <a:ea typeface="Sans Serif" pitchFamily="34" charset="-122"/>
                <a:cs typeface="Sans Serif" pitchFamily="34" charset="-120"/>
              </a:rPr>
              <a:t>Ethereum Emerges</a:t>
            </a:r>
            <a:endParaRPr lang="en-US" sz="1600" dirty="0"/>
          </a:p>
        </p:txBody>
      </p:sp>
      <p:sp>
        <p:nvSpPr>
          <p:cNvPr id="23" name="Text 15"/>
          <p:cNvSpPr/>
          <p:nvPr/>
        </p:nvSpPr>
        <p:spPr>
          <a:xfrm>
            <a:off x="6492240" y="3960495"/>
            <a:ext cx="2743200" cy="0"/>
          </a:xfrm>
          <a:prstGeom prst="rect">
            <a:avLst/>
          </a:prstGeom>
          <a:noFill/>
          <a:ln/>
        </p:spPr>
        <p:txBody>
          <a:bodyPr wrap="square" rtlCol="0" anchor="t"/>
          <a:lstStyle>
            <a:lvl1pPr algn="l"/>
          </a:lstStyle>
          <a:p>
            <a:pPr algn="l" indent="0" marL="0">
              <a:buNone/>
            </a:pPr>
            <a:r>
              <a:rPr lang="en-US" sz="1000" dirty="0">
                <a:solidFill>
                  <a:srgbClr val="000000"/>
                </a:solidFill>
                <a:latin typeface="Sans Serif" pitchFamily="34" charset="0"/>
                <a:ea typeface="Sans Serif" pitchFamily="34" charset="-122"/>
                <a:cs typeface="Sans Serif" pitchFamily="34" charset="-120"/>
              </a:rPr>
              <a:t>Ethereum was introduced, expanding blockchain capabilities beyond just cryptocurrencies. It enabled the development of smart contracts and decentralized applications (dApps), ushering in a new era of innovation and paving the...</a:t>
            </a:r>
            <a:endParaRPr lang="en-US" sz="1000" dirty="0"/>
          </a:p>
        </p:txBody>
      </p:sp>
      <p:pic>
        <p:nvPicPr>
          <p:cNvPr id="24" name="Image 6" descr="https://djgurnpwsdoqjscwqbsj.supabase.co/storage/v1/object/public/presentation-templates-data/section2_pointer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2400" y="2828925"/>
            <a:ext cx="91440" cy="360045"/>
          </a:xfrm>
          <a:prstGeom prst="rect">
            <a:avLst/>
          </a:prstGeom>
        </p:spPr>
      </p:pic>
      <p:sp>
        <p:nvSpPr>
          <p:cNvPr id="25" name="Shape 16"/>
          <p:cNvSpPr/>
          <p:nvPr/>
        </p:nvSpPr>
        <p:spPr>
          <a:xfrm>
            <a:off x="7132320" y="2391728"/>
            <a:ext cx="1188720" cy="360045"/>
          </a:xfrm>
          <a:prstGeom prst="chevron">
            <a:avLst/>
          </a:prstGeom>
          <a:solidFill>
            <a:srgbClr val="FFFFFF"/>
          </a:solidFill>
          <a:ln/>
        </p:spPr>
      </p:sp>
      <p:pic>
        <p:nvPicPr>
          <p:cNvPr id="26" name="Image 7" descr="https://djgurnpwsdoqjscwqbsj.supabase.co/storage/v1/object/public/presentation-templates-data/section2_arrow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40880" y="2185988"/>
            <a:ext cx="1463040" cy="771525"/>
          </a:xfrm>
          <a:prstGeom prst="rect">
            <a:avLst/>
          </a:prstGeom>
        </p:spPr>
      </p:pic>
      <p:sp>
        <p:nvSpPr>
          <p:cNvPr id="27" name="Text 17"/>
          <p:cNvSpPr/>
          <p:nvPr/>
        </p:nvSpPr>
        <p:spPr>
          <a:xfrm>
            <a:off x="7223760" y="2391728"/>
            <a:ext cx="10972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2014</a:t>
            </a:r>
            <a:endParaRPr lang="en-US" sz="15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77152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Bitcoin: A Digital Revolution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457200" y="128587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01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914400" y="128587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Bitcoin emerged as the first decentralized cryptocurrency, paving the way for blockchain technology.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457200" y="195453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02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914400" y="1954530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 defining feature: Bitcoin is capped at 21 million coins, creating scarcity and value.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457200" y="262318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03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914400" y="262318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In 2010, Bitcoin's value was a mere $0.25, a testament to its incredible growth potential.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457200" y="329184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04</a:t>
            </a:r>
            <a:endParaRPr lang="en-US" sz="1500" dirty="0"/>
          </a:p>
        </p:txBody>
      </p:sp>
      <p:sp>
        <p:nvSpPr>
          <p:cNvPr id="10" name="Text 8"/>
          <p:cNvSpPr/>
          <p:nvPr/>
        </p:nvSpPr>
        <p:spPr>
          <a:xfrm>
            <a:off x="914400" y="3291840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Bitcoin's value has significantly increased, showcasing its adoption and investor confidence.</a:t>
            </a:r>
            <a:endParaRPr lang="en-US" sz="1200" dirty="0"/>
          </a:p>
        </p:txBody>
      </p:sp>
      <p:sp>
        <p:nvSpPr>
          <p:cNvPr id="11" name="Text 9"/>
          <p:cNvSpPr/>
          <p:nvPr/>
        </p:nvSpPr>
        <p:spPr>
          <a:xfrm>
            <a:off x="457200" y="396049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05</a:t>
            </a:r>
            <a:endParaRPr lang="en-US" sz="1500" dirty="0"/>
          </a:p>
        </p:txBody>
      </p:sp>
      <p:sp>
        <p:nvSpPr>
          <p:cNvPr id="12" name="Text 10"/>
          <p:cNvSpPr/>
          <p:nvPr/>
        </p:nvSpPr>
        <p:spPr>
          <a:xfrm>
            <a:off x="914400" y="396049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Analysts predict Bitcoin could reach $210,000 by 2025, highlighting its long-term potential and investment.</a:t>
            </a:r>
            <a:endParaRPr lang="en-US" sz="12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2025-07-16T08:58:41Z</dcterms:created>
  <dcterms:modified xsi:type="dcterms:W3CDTF">2025-07-16T08:58:41Z</dcterms:modified>
</cp:coreProperties>
</file>