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notesMasterIdLst>
    <p:notesMasterId r:id="rId14"/>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914400" y="1800225"/>
            <a:ext cx="7315200" cy="2571750"/>
          </a:xfrm>
          <a:prstGeom prst="rect">
            <a:avLst/>
          </a:prstGeom>
          <a:noFill/>
          <a:ln/>
        </p:spPr>
        <p:txBody>
          <a:bodyPr wrap="square" rtlCol="0" anchor="t"/>
          <a:lstStyle/>
          <a:p>
            <a:pPr algn="ctr" indent="0" marL="0">
              <a:buNone/>
            </a:pPr>
            <a:r>
              <a:rPr lang="en-US" sz="3200" b="1" dirty="0">
                <a:solidFill>
                  <a:srgbClr val="1A6847"/>
                </a:solidFill>
                <a:latin typeface="Outfit" pitchFamily="34" charset="0"/>
                <a:ea typeface="Outfit" pitchFamily="34" charset="-122"/>
                <a:cs typeface="Outfit" pitchFamily="34" charset="-120"/>
              </a:rPr>
              <a:t>स्थिरता और सतत विकास: भविष्य की ओर एक पुल
</a:t>
            </a:r>
            <a:pPr algn="ctr" indent="0" marL="0">
              <a:lnSpc>
                <a:spcPts val="1500"/>
              </a:lnSpc>
              <a:buNone/>
            </a:pPr>
            <a:r>
              <a:rPr lang="en-US" sz="1100" dirty="0">
                <a:solidFill>
                  <a:srgbClr val="000000"/>
                </a:solidFill>
                <a:latin typeface="Outfit" pitchFamily="34" charset="0"/>
                <a:ea typeface="Outfit" pitchFamily="34" charset="-122"/>
                <a:cs typeface="Outfit" pitchFamily="34" charset="-120"/>
              </a:rPr>
              <a:t>विकास और संरक्षण के बीच संतुलन बनाना</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8</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सतत शहर</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शहरों में अधिक पार्क और उद्यान बनाना।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सार्वजनिक परिवहन को बढ़ावा देना।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इमारतों और घरों में ऊर्जा दक्षता में सुधार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अपशिष्ट प्रबंधन में सुधार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शहरों में नवीकरणीय ऊर्जा का उपयोग बढ़ाना।</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9</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चुनौतियाँ और अवसर</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पर्यावरण प्रदूषण, जलवायु परिवर्तन, और संसाधनों की कमी जैसी चुनौतियाँ।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नवीन प्रौद्योगिकियाँ, सतत व्यवसाय, और एक बेहतर भविष्य बनाने का अवसर।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इन चुनौतियों का समाधान करने के लिए हमें मिलकर काम करना होगा।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हमारे पास एक बेहतर भविष्य बनाने की क्षमता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अब कार्रवाई करने का समय है।</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10</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धन्यवाद</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यह प्रेजेंटेशन देखने के लिए धन्यवाद।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आइए, मिलकर एक स्थिर भविष्य का निर्माण करें।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आपका योगदान महत्वपूर्ण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स्थिरता की ओर अपने प्रयासों को जारी रखें।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हम सब मिलकर सफल होंगे।</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320040" cy="5143500"/>
          </a:xfrm>
          <a:prstGeom prst="rect">
            <a:avLst/>
          </a:prstGeom>
          <a:solidFill>
            <a:srgbClr val="1A6847"/>
          </a:solidFill>
          <a:ln w="12700">
            <a:solidFill>
              <a:srgbClr val="1A6847"/>
            </a:solidFill>
            <a:prstDash val="solid"/>
          </a:ln>
        </p:spPr>
      </p:sp>
      <p:sp>
        <p:nvSpPr>
          <p:cNvPr id="3" name="Text 1"/>
          <p:cNvSpPr/>
          <p:nvPr/>
        </p:nvSpPr>
        <p:spPr>
          <a:xfrm>
            <a:off x="914400" y="514350"/>
            <a:ext cx="2286000" cy="914400"/>
          </a:xfrm>
          <a:prstGeom prst="rect">
            <a:avLst/>
          </a:prstGeom>
          <a:noFill/>
          <a:ln/>
        </p:spPr>
        <p:txBody>
          <a:bodyPr wrap="square" rtlCol="0" anchor="b"/>
          <a:lstStyle/>
          <a:p>
            <a:pPr indent="0" marL="0">
              <a:buNone/>
            </a:pPr>
            <a:r>
              <a:rPr lang="en-US" sz="2800" b="1" dirty="0">
                <a:solidFill>
                  <a:srgbClr val="1A6847"/>
                </a:solidFill>
                <a:latin typeface="Outfit" pitchFamily="34" charset="0"/>
                <a:ea typeface="Outfit" pitchFamily="34" charset="-122"/>
                <a:cs typeface="Outfit" pitchFamily="34" charset="-120"/>
              </a:rPr>
              <a:t>Table of Contents</a:t>
            </a:r>
            <a:endParaRPr lang="en-US" sz="2800" dirty="0"/>
          </a:p>
        </p:txBody>
      </p:sp>
      <p:sp>
        <p:nvSpPr>
          <p:cNvPr id="4" name="Text 2"/>
          <p:cNvSpPr/>
          <p:nvPr/>
        </p:nvSpPr>
        <p:spPr>
          <a:xfrm>
            <a:off x="3749040" y="36576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01</a:t>
            </a:r>
            <a:endParaRPr lang="en-US" sz="1200" dirty="0"/>
          </a:p>
        </p:txBody>
      </p:sp>
      <p:sp>
        <p:nvSpPr>
          <p:cNvPr id="5" name="Text 3"/>
          <p:cNvSpPr/>
          <p:nvPr/>
        </p:nvSpPr>
        <p:spPr>
          <a:xfrm>
            <a:off x="4206240" y="36576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एक बेहतर कल की ओर</a:t>
            </a:r>
            <a:endParaRPr lang="en-US" sz="1200" dirty="0"/>
          </a:p>
        </p:txBody>
      </p:sp>
      <p:sp>
        <p:nvSpPr>
          <p:cNvPr id="6" name="Text 4"/>
          <p:cNvSpPr/>
          <p:nvPr/>
        </p:nvSpPr>
        <p:spPr>
          <a:xfrm>
            <a:off x="3749040" y="73152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02</a:t>
            </a:r>
            <a:endParaRPr lang="en-US" sz="1200" dirty="0"/>
          </a:p>
        </p:txBody>
      </p:sp>
      <p:sp>
        <p:nvSpPr>
          <p:cNvPr id="7" name="Text 5"/>
          <p:cNvSpPr/>
          <p:nvPr/>
        </p:nvSpPr>
        <p:spPr>
          <a:xfrm>
            <a:off x="4206240" y="73152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स्थिरता के स्तंभ</a:t>
            </a:r>
            <a:endParaRPr lang="en-US" sz="1200" dirty="0"/>
          </a:p>
        </p:txBody>
      </p:sp>
      <p:sp>
        <p:nvSpPr>
          <p:cNvPr id="8" name="Text 6"/>
          <p:cNvSpPr/>
          <p:nvPr/>
        </p:nvSpPr>
        <p:spPr>
          <a:xfrm>
            <a:off x="3749040" y="109728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03</a:t>
            </a:r>
            <a:endParaRPr lang="en-US" sz="1200" dirty="0"/>
          </a:p>
        </p:txBody>
      </p:sp>
      <p:sp>
        <p:nvSpPr>
          <p:cNvPr id="9" name="Text 7"/>
          <p:cNvSpPr/>
          <p:nvPr/>
        </p:nvSpPr>
        <p:spPr>
          <a:xfrm>
            <a:off x="4206240" y="109728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सतत विकास लक्ष्य</a:t>
            </a:r>
            <a:endParaRPr lang="en-US" sz="1200" dirty="0"/>
          </a:p>
        </p:txBody>
      </p:sp>
      <p:sp>
        <p:nvSpPr>
          <p:cNvPr id="10" name="Text 8"/>
          <p:cNvSpPr/>
          <p:nvPr/>
        </p:nvSpPr>
        <p:spPr>
          <a:xfrm>
            <a:off x="3749040" y="146304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04</a:t>
            </a:r>
            <a:endParaRPr lang="en-US" sz="1200" dirty="0"/>
          </a:p>
        </p:txBody>
      </p:sp>
      <p:sp>
        <p:nvSpPr>
          <p:cNvPr id="11" name="Text 9"/>
          <p:cNvSpPr/>
          <p:nvPr/>
        </p:nvSpPr>
        <p:spPr>
          <a:xfrm>
            <a:off x="4206240" y="146304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विकास और संरक्षण का संतुलन</a:t>
            </a:r>
            <a:endParaRPr lang="en-US" sz="1200" dirty="0"/>
          </a:p>
        </p:txBody>
      </p:sp>
      <p:sp>
        <p:nvSpPr>
          <p:cNvPr id="12" name="Text 10"/>
          <p:cNvSpPr/>
          <p:nvPr/>
        </p:nvSpPr>
        <p:spPr>
          <a:xfrm>
            <a:off x="3749040" y="182880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05</a:t>
            </a:r>
            <a:endParaRPr lang="en-US" sz="1200" dirty="0"/>
          </a:p>
        </p:txBody>
      </p:sp>
      <p:sp>
        <p:nvSpPr>
          <p:cNvPr id="13" name="Text 11"/>
          <p:cNvSpPr/>
          <p:nvPr/>
        </p:nvSpPr>
        <p:spPr>
          <a:xfrm>
            <a:off x="4206240" y="182880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स्थिरता की ओर कदम</a:t>
            </a:r>
            <a:endParaRPr lang="en-US" sz="1200" dirty="0"/>
          </a:p>
        </p:txBody>
      </p:sp>
      <p:sp>
        <p:nvSpPr>
          <p:cNvPr id="14" name="Text 12"/>
          <p:cNvSpPr/>
          <p:nvPr/>
        </p:nvSpPr>
        <p:spPr>
          <a:xfrm>
            <a:off x="3749040" y="219456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06</a:t>
            </a:r>
            <a:endParaRPr lang="en-US" sz="1200" dirty="0"/>
          </a:p>
        </p:txBody>
      </p:sp>
      <p:sp>
        <p:nvSpPr>
          <p:cNvPr id="15" name="Text 13"/>
          <p:cNvSpPr/>
          <p:nvPr/>
        </p:nvSpPr>
        <p:spPr>
          <a:xfrm>
            <a:off x="4206240" y="219456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नवीकरणीय ऊर्जा का भविष्य</a:t>
            </a:r>
            <a:endParaRPr lang="en-US" sz="1200" dirty="0"/>
          </a:p>
        </p:txBody>
      </p:sp>
      <p:sp>
        <p:nvSpPr>
          <p:cNvPr id="16" name="Text 14"/>
          <p:cNvSpPr/>
          <p:nvPr/>
        </p:nvSpPr>
        <p:spPr>
          <a:xfrm>
            <a:off x="3749040" y="256032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07</a:t>
            </a:r>
            <a:endParaRPr lang="en-US" sz="1200" dirty="0"/>
          </a:p>
        </p:txBody>
      </p:sp>
      <p:sp>
        <p:nvSpPr>
          <p:cNvPr id="17" name="Text 15"/>
          <p:cNvSpPr/>
          <p:nvPr/>
        </p:nvSpPr>
        <p:spPr>
          <a:xfrm>
            <a:off x="4206240" y="256032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स्थिर कृषि</a:t>
            </a:r>
            <a:endParaRPr lang="en-US" sz="1200" dirty="0"/>
          </a:p>
        </p:txBody>
      </p:sp>
      <p:sp>
        <p:nvSpPr>
          <p:cNvPr id="18" name="Text 16"/>
          <p:cNvSpPr/>
          <p:nvPr/>
        </p:nvSpPr>
        <p:spPr>
          <a:xfrm>
            <a:off x="3749040" y="292608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08</a:t>
            </a:r>
            <a:endParaRPr lang="en-US" sz="1200" dirty="0"/>
          </a:p>
        </p:txBody>
      </p:sp>
      <p:sp>
        <p:nvSpPr>
          <p:cNvPr id="19" name="Text 17"/>
          <p:cNvSpPr/>
          <p:nvPr/>
        </p:nvSpPr>
        <p:spPr>
          <a:xfrm>
            <a:off x="4206240" y="292608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सतत शहर</a:t>
            </a:r>
            <a:endParaRPr lang="en-US" sz="1200" dirty="0"/>
          </a:p>
        </p:txBody>
      </p:sp>
      <p:sp>
        <p:nvSpPr>
          <p:cNvPr id="20" name="Text 18"/>
          <p:cNvSpPr/>
          <p:nvPr/>
        </p:nvSpPr>
        <p:spPr>
          <a:xfrm>
            <a:off x="3749040" y="329184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09</a:t>
            </a:r>
            <a:endParaRPr lang="en-US" sz="1200" dirty="0"/>
          </a:p>
        </p:txBody>
      </p:sp>
      <p:sp>
        <p:nvSpPr>
          <p:cNvPr id="21" name="Text 19"/>
          <p:cNvSpPr/>
          <p:nvPr/>
        </p:nvSpPr>
        <p:spPr>
          <a:xfrm>
            <a:off x="4206240" y="329184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चुनौतियाँ और अवसर</a:t>
            </a:r>
            <a:endParaRPr lang="en-US" sz="1200" dirty="0"/>
          </a:p>
        </p:txBody>
      </p:sp>
      <p:sp>
        <p:nvSpPr>
          <p:cNvPr id="22" name="Text 20"/>
          <p:cNvSpPr/>
          <p:nvPr/>
        </p:nvSpPr>
        <p:spPr>
          <a:xfrm>
            <a:off x="3749040" y="365760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10</a:t>
            </a:r>
            <a:endParaRPr lang="en-US" sz="1200" dirty="0"/>
          </a:p>
        </p:txBody>
      </p:sp>
      <p:sp>
        <p:nvSpPr>
          <p:cNvPr id="23" name="Text 21"/>
          <p:cNvSpPr/>
          <p:nvPr/>
        </p:nvSpPr>
        <p:spPr>
          <a:xfrm>
            <a:off x="4206240" y="365760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धन्यवाद</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1</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एक बेहतर कल की ओर</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स्थिरता और सतत विकास भविष्य के लिए आवश्यक हैं। वे हमारे ग्रह और आने वाली पीढ़ियों के लिए एक बेहतर भविष्य बनाते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स्थिरता का अर्थ है वर्तमान की जरूरतों को भविष्य की पीढ़ियों की क्षमता से समझौता किए बिना पूरा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सतत विकास का अर्थ है आर्थिक विकास, सामाजिक विकास और पर्यावरण संरक्षण को एक साथ आगे बढ़ाना।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विकास हमारे जीवन को बेहतर बनाता है, गरीबी को कम करता है, और शिक्षा और स्वास्थ्य सेवाओं तक पहुंच बढ़ाता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संरक्षण हमारे प्राकृतिक संसाधनों और पर्यावरण की रक्षा करता है। यह हमें स्वच्छ हवा, पानी और भोजन प्रदान करता है।</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2</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स्थिरता के स्तंभ</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पर्यावरण संरक्षण स्थिरता का एक महत्वपूर्ण पहलू है। इसमें प्रदूषण को कम करना, प्राकृतिक संसाधनों का संरक्षण करना, और जलवायु परिवर्तन को रोकना शामिल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सामाजिक न्याय और समानता स्थिरता के लिए आवश्यक हैं। इसमें गरीबी को कम करना, शिक्षा और स्वास्थ्य सेवाओं तक पहुंच बढ़ाना, और सभी के लिए समान अवसर सुनिश्चित करना शामिल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आर्थिक विकास स्थिरता का एक महत्वपूर्ण पहलू है। इसमें रोजगार सृजन, नवाचार को बढ़ावा देना, और सतत व्यवसायों का समर्थन करना शामिल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स्थिरता के लिए पर्यावरण, सामाजिक और आर्थिक पहलुओं के बीच संतुलन बनाना आवश्यक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एक समग्र दृष्टिकोण से ही स्थिरता और सतत विकास को प्राप्त किया जा सकता है।</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3</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सतत विकास लक्ष्य</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2030 तक सभी रूपों में गरीबी को समाप्त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2030 तक भूख को समाप्त करना, खाद्य सुरक्षा और बेहतर पोषण प्राप्त करना, और सतत कृषि को बढ़ावा देना।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सभी उम्र के लोगों के लिए स्वस्थ जीवन सुनिश्चित करना और कल्याण को बढ़ावा देना।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समावेशी और न्यायसंगत गुणवत्तापूर्ण शिक्षा सुनिश्चित करना और सभी के लिए आजीवन सीखने के अवसरों को बढ़ावा देना।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लैंगिक समानता प्राप्त करना और सभी महिलाओं और लड़कियों को सशक्त बनाना।</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4</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विकास और संरक्षण का संतुलन</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विकास और संरक्षण के बीच अक्सर विरोधाभास होता है। विकास के लिए प्राकृतिक संसाधनों का उपयोग करना पड़ता है, जिससे पर्यावरण को नुकसान हो सकता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विकास और संरक्षण के बीच संतुलन बनाना संभव है। इसके लिए हमें सतत विकास के सिद्धांतों का पालन करना होगा।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प्रौद्योगिकी विकास और संरक्षण के बीच संतुलन बनाने में मदद कर सकती है। यह हमें कम संसाधनों का उपयोग करके अधिक उत्पादन करने में सक्षम बनाती है।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नीति और विनियमन विकास और संरक्षण के बीच संतुलन बनाने में महत्वपूर्ण भूमिका निभाते हैं। सरकार को ऐसे नियम बनाने चाहिए जो पर्यावरण की रक्षा करें और सतत विकास को बढ़ावा दें।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जागरूकता विकास और संरक्षण के बीच संतुलन बनाने में महत्वपूर्ण भूमिका निभाती है। लोगों को स्थिरता और सतत विकास के महत्व के बारे में जागरूक होना चाहिए।</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5</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स्थिरता की ओर कदम</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ऊर्जा बचाएं: बिजली और पानी का उपयोग कम करें, सार्वजनिक परिवहन का उपयोग करें, और नवीकरणीय ऊर्जा स्रोतों का समर्थन करें।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अपशिष्ट कम करें: पुनर्चक्रण करें, कंपोस्ट करें, और प्लास्टिक के उपयोग को कम करें।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स्थानीय खरीदें: स्थानीय किसानों और व्यवसायों का समर्थन करें।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जागरूकता फैलाएं: स्थिरता और सतत विकास के बारे में अपने दोस्तों और परिवार को शिक्षित करें।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भागीदारी करें: स्थिरता और सतत विकास को बढ़ावा देने वाले संगठनों का समर्थन करें।</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6</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नवीकरणीय ऊर्जा का भविष्य</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सूर्य की ऊर्जा का उपयोग करके बिजली उत्पन्न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हवा की ऊर्जा का उपयोग करके बिजली उत्पन्न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पानी की ऊर्जा का उपयोग करके बिजली उत्पन्न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जैविक पदार्थों का उपयोग करके बिजली उत्पन्न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पृथ्वी की गर्मी का उपयोग करके बिजली उत्पन्न करना।</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7</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स्थिर कृषि</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रसायनों का उपयोग किए बिना खेती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मिट्टी के कटाव को रोकने के लिए खेती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पानी का कुशलतापूर्वक उपयोग करना।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विभिन्न प्रकार की फसलों को उगाना।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पशुओं का कुशलतापूर्वक प्रबंधन करना।</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2025-04-18T07:57:35Z</dcterms:created>
  <dcterms:modified xsi:type="dcterms:W3CDTF">2025-04-18T07:57:35Z</dcterms:modified>
</cp:coreProperties>
</file>