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2.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2.xml"/><Relationship Id="rId5"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2.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2.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0" y="4629150"/>
            <a:ext cx="9144000" cy="0"/>
          </a:xfrm>
          <a:prstGeom prst="line">
            <a:avLst/>
          </a:prstGeom>
          <a:noFill/>
          <a:ln w="12700">
            <a:solidFill>
              <a:srgbClr val="A9A9A9"/>
            </a:solidFill>
            <a:prstDash val="solid"/>
          </a:ln>
        </p:spPr>
      </p:sp>
      <p:pic>
        <p:nvPicPr>
          <p:cNvPr id="4" name="Image 1" descr="preencoded.png">    </p:cNvPr>
          <p:cNvPicPr>
            <a:picLocks noChangeAspect="1"/>
          </p:cNvPicPr>
          <p:nvPr/>
        </p:nvPicPr>
        <p:blipFill>
          <a:blip r:embed="rId2"/>
          <a:stretch>
            <a:fillRect/>
          </a:stretch>
        </p:blipFill>
        <p:spPr>
          <a:xfrm>
            <a:off x="6492240" y="1183005"/>
            <a:ext cx="731520" cy="514350"/>
          </a:xfrm>
          <a:prstGeom prst="rect">
            <a:avLst/>
          </a:prstGeom>
        </p:spPr>
      </p:pic>
      <p:pic>
        <p:nvPicPr>
          <p:cNvPr id="5" name="Image 2" descr="preencoded.png">    </p:cNvPr>
          <p:cNvPicPr>
            <a:picLocks noChangeAspect="1"/>
          </p:cNvPicPr>
          <p:nvPr/>
        </p:nvPicPr>
        <p:blipFill>
          <a:blip r:embed="rId3"/>
          <a:stretch>
            <a:fillRect/>
          </a:stretch>
        </p:blipFill>
        <p:spPr>
          <a:xfrm>
            <a:off x="1920240" y="3497580"/>
            <a:ext cx="731520" cy="514350"/>
          </a:xfrm>
          <a:prstGeom prst="rect">
            <a:avLst/>
          </a:prstGeom>
        </p:spPr>
      </p:pic>
      <p:pic>
        <p:nvPicPr>
          <p:cNvPr id="6" name="Image 3" descr="preencoded.png">    </p:cNvPr>
          <p:cNvPicPr>
            <a:picLocks noChangeAspect="1"/>
          </p:cNvPicPr>
          <p:nvPr/>
        </p:nvPicPr>
        <p:blipFill>
          <a:blip r:embed="rId4"/>
          <a:stretch>
            <a:fillRect/>
          </a:stretch>
        </p:blipFill>
        <p:spPr>
          <a:xfrm>
            <a:off x="2286000" y="1388745"/>
            <a:ext cx="4572000" cy="2366010"/>
          </a:xfrm>
          <a:prstGeom prst="rect">
            <a:avLst/>
          </a:prstGeom>
        </p:spPr>
      </p:pic>
      <p:sp>
        <p:nvSpPr>
          <p:cNvPr id="7" name="Text 1"/>
          <p:cNvSpPr/>
          <p:nvPr/>
        </p:nvSpPr>
        <p:spPr>
          <a:xfrm>
            <a:off x="2743200" y="2417445"/>
            <a:ext cx="3657600" cy="274320"/>
          </a:xfrm>
          <a:prstGeom prst="rect">
            <a:avLst/>
          </a:prstGeom>
          <a:noFill/>
          <a:ln/>
        </p:spPr>
        <p:txBody>
          <a:bodyPr wrap="square" rtlCol="0" anchor="ctr"/>
          <a:lstStyle/>
          <a:p>
            <a:pPr algn="ctr" indent="0" marL="0">
              <a:buNone/>
            </a:pPr>
            <a:r>
              <a:rPr lang="en-US" sz="3500" b="1" dirty="0">
                <a:solidFill>
                  <a:srgbClr val="17A33E"/>
                </a:solidFill>
                <a:latin typeface="Plus Jakarta Sans SemiBold" pitchFamily="34" charset="0"/>
                <a:ea typeface="Plus Jakarta Sans SemiBold" pitchFamily="34" charset="-122"/>
                <a:cs typeface="Plus Jakarta Sans SemiBold" pitchFamily="34" charset="-120"/>
              </a:rPr>
              <a:t>Unlock Profitability: Customer Classification Model</a:t>
            </a:r>
            <a:endParaRPr lang="en-US" sz="3500" dirty="0"/>
          </a:p>
        </p:txBody>
      </p:sp>
      <p:sp>
        <p:nvSpPr>
          <p:cNvPr id="8" name="Text 2"/>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April 2025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Model Genesis and Refinement</a:t>
            </a:r>
            <a:endParaRPr lang="en-US" sz="3300" dirty="0"/>
          </a:p>
        </p:txBody>
      </p:sp>
      <p:sp>
        <p:nvSpPr>
          <p:cNvPr id="4" name="Shape 1"/>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5" name="Shape 2"/>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6" name="Shape 3"/>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7" name="Shape 4"/>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8" name="Text 5"/>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2020</a:t>
            </a:r>
            <a:endParaRPr lang="en-US" sz="1300" dirty="0"/>
          </a:p>
        </p:txBody>
      </p:sp>
      <p:sp>
        <p:nvSpPr>
          <p:cNvPr id="9" name="Text 6"/>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2021</a:t>
            </a:r>
            <a:endParaRPr lang="en-US" sz="1300" dirty="0"/>
          </a:p>
        </p:txBody>
      </p:sp>
      <p:sp>
        <p:nvSpPr>
          <p:cNvPr id="10" name="Text 7"/>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2022</a:t>
            </a:r>
            <a:endParaRPr lang="en-US" sz="1300" dirty="0"/>
          </a:p>
        </p:txBody>
      </p:sp>
      <p:sp>
        <p:nvSpPr>
          <p:cNvPr id="11" name="Text 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2023</a:t>
            </a:r>
            <a:endParaRPr lang="en-US" sz="1300" dirty="0"/>
          </a:p>
        </p:txBody>
      </p:sp>
      <p:sp>
        <p:nvSpPr>
          <p:cNvPr id="12" name="Shape 9"/>
          <p:cNvSpPr/>
          <p:nvPr/>
        </p:nvSpPr>
        <p:spPr>
          <a:xfrm>
            <a:off x="274320" y="1954530"/>
            <a:ext cx="8595360" cy="0"/>
          </a:xfrm>
          <a:prstGeom prst="line">
            <a:avLst/>
          </a:prstGeom>
          <a:noFill/>
          <a:ln w="38100">
            <a:solidFill>
              <a:srgbClr val="17A33E"/>
            </a:solidFill>
            <a:prstDash val="solid"/>
          </a:ln>
        </p:spPr>
      </p:sp>
      <p:sp>
        <p:nvSpPr>
          <p:cNvPr id="13" name="Shape 10"/>
          <p:cNvSpPr/>
          <p:nvPr/>
        </p:nvSpPr>
        <p:spPr>
          <a:xfrm>
            <a:off x="411480" y="1887665"/>
            <a:ext cx="118872" cy="128588"/>
          </a:xfrm>
          <a:prstGeom prst="ellipse">
            <a:avLst/>
          </a:prstGeom>
          <a:solidFill>
            <a:srgbClr val="FFFFFF"/>
          </a:solidFill>
          <a:ln w="12700">
            <a:solidFill>
              <a:srgbClr val="17A33E"/>
            </a:solidFill>
            <a:prstDash val="solid"/>
          </a:ln>
        </p:spPr>
      </p:sp>
      <p:sp>
        <p:nvSpPr>
          <p:cNvPr id="14" name="Shape 11"/>
          <p:cNvSpPr/>
          <p:nvPr/>
        </p:nvSpPr>
        <p:spPr>
          <a:xfrm>
            <a:off x="2560320" y="1887665"/>
            <a:ext cx="118872" cy="128588"/>
          </a:xfrm>
          <a:prstGeom prst="ellipse">
            <a:avLst/>
          </a:prstGeom>
          <a:solidFill>
            <a:srgbClr val="FFFFFF"/>
          </a:solidFill>
          <a:ln w="12700">
            <a:solidFill>
              <a:srgbClr val="17A33E"/>
            </a:solidFill>
            <a:prstDash val="solid"/>
          </a:ln>
        </p:spPr>
      </p:sp>
      <p:sp>
        <p:nvSpPr>
          <p:cNvPr id="15" name="Shape 12"/>
          <p:cNvSpPr/>
          <p:nvPr/>
        </p:nvSpPr>
        <p:spPr>
          <a:xfrm>
            <a:off x="4709160" y="1887665"/>
            <a:ext cx="118872" cy="128588"/>
          </a:xfrm>
          <a:prstGeom prst="ellipse">
            <a:avLst/>
          </a:prstGeom>
          <a:solidFill>
            <a:srgbClr val="FFFFFF"/>
          </a:solidFill>
          <a:ln w="12700">
            <a:solidFill>
              <a:srgbClr val="17A33E"/>
            </a:solidFill>
            <a:prstDash val="solid"/>
          </a:ln>
        </p:spPr>
      </p:sp>
      <p:sp>
        <p:nvSpPr>
          <p:cNvPr id="16" name="Shape 13"/>
          <p:cNvSpPr/>
          <p:nvPr/>
        </p:nvSpPr>
        <p:spPr>
          <a:xfrm>
            <a:off x="6858000" y="1887665"/>
            <a:ext cx="118872" cy="128588"/>
          </a:xfrm>
          <a:prstGeom prst="ellipse">
            <a:avLst/>
          </a:prstGeom>
          <a:solidFill>
            <a:srgbClr val="FFFFFF"/>
          </a:solidFill>
          <a:ln w="12700">
            <a:solidFill>
              <a:srgbClr val="17A33E"/>
            </a:solidFill>
            <a:prstDash val="solid"/>
          </a:ln>
        </p:spPr>
      </p:sp>
      <p:sp>
        <p:nvSpPr>
          <p:cNvPr id="17" name="Text 14"/>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Data Acquisition</a:t>
            </a:r>
            <a:endParaRPr lang="en-US" sz="1300" dirty="0"/>
          </a:p>
        </p:txBody>
      </p:sp>
      <p:sp>
        <p:nvSpPr>
          <p:cNvPr id="18" name="Text 15"/>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Initial Training</a:t>
            </a:r>
            <a:endParaRPr lang="en-US" sz="1300" dirty="0"/>
          </a:p>
        </p:txBody>
      </p:sp>
      <p:sp>
        <p:nvSpPr>
          <p:cNvPr id="19" name="Text 16"/>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Accuracy Validation</a:t>
            </a:r>
            <a:endParaRPr lang="en-US" sz="1300" dirty="0"/>
          </a:p>
        </p:txBody>
      </p:sp>
      <p:sp>
        <p:nvSpPr>
          <p:cNvPr id="20" name="Text 17"/>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Parameter Refinement</a:t>
            </a:r>
            <a:endParaRPr lang="en-US" sz="1300" dirty="0"/>
          </a:p>
        </p:txBody>
      </p:sp>
      <p:sp>
        <p:nvSpPr>
          <p:cNvPr id="21" name="Text 18"/>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Gathering extensive historical data from diverse sources to provide a robust foundation for model training. This comprehensive dataset ensures the model learns from a wide range of real-world scenarios and patterns, ultimately improving its predictive accuracy and generalizability.</a:t>
            </a:r>
            <a:endParaRPr lang="en-US" sz="800" dirty="0"/>
          </a:p>
        </p:txBody>
      </p:sp>
      <p:sp>
        <p:nvSpPr>
          <p:cNvPr id="22" name="Text 19"/>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The model undergoes initial training using the historical data, learning fundamental relationships and patterns. Key algorithms are employed to optimize the model's ability to capture underlying trends and make accurate predictions based on the training dataset, laying the groundwork for subsequent refinement.</a:t>
            </a:r>
            <a:endParaRPr lang="en-US" sz="800" dirty="0"/>
          </a:p>
        </p:txBody>
      </p:sp>
      <p:sp>
        <p:nvSpPr>
          <p:cNvPr id="23" name="Text 20"/>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Rigorous validation of the model's accuracy using unseen data to assess its performance. This critical step identifies potential biases, overfitting, and areas where the model needs improvement, ensuring its reliability and trustworthiness in real-world applications and decision-making processes.</a:t>
            </a:r>
            <a:endParaRPr lang="en-US" sz="8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Fine-tuning parameters based on validation results to achieve optimal performance and minimize prediction errors. Advanced optimization techniques are utilized to calibrate the model, ensuring it delivers accurate and consistent results while maintaining robustness against noisy data and changing conditions in the operational environment.</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Decoding Customer Value: The Segmentation Matrix</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High-Profit/High-Retention</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High-Profit/Low-Retention</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Low-Profit/High-Retention</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Low-Profit/Low-Retention</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Customer Lifetime Value</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Churn Rate</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15%</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35%</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2k $</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Winning Customer Retention</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Craft customer interactions with personalized insights. Understand individual needs for maximum impact and lasting relationships.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Leverage data to create campaigns resonating with each customer, boosting engagement and driving higher conversion rates.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Reward consistent support through exclusive benefits. Encourage repeat business while cultivating a sense of value.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Identify opportune moments for offering additional products. Enhance customer experience by meeting their evolving needs.</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Customer Value: Weighing the Options</a:t>
            </a:r>
            <a:endParaRPr lang="en-US" sz="3300" dirty="0"/>
          </a:p>
        </p:txBody>
      </p:sp>
      <p:sp>
        <p:nvSpPr>
          <p:cNvPr id="3" name="Text 1"/>
          <p:cNvSpPr/>
          <p:nvPr/>
        </p:nvSpPr>
        <p:spPr>
          <a:xfrm>
            <a:off x="274320" y="1028700"/>
            <a:ext cx="1700784"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Key Benefits</a:t>
            </a:r>
            <a:endParaRPr lang="en-US" sz="1500" dirty="0"/>
          </a:p>
        </p:txBody>
      </p:sp>
      <p:sp>
        <p:nvSpPr>
          <p:cNvPr id="4" name="Shape 2"/>
          <p:cNvSpPr/>
          <p:nvPr/>
        </p:nvSpPr>
        <p:spPr>
          <a:xfrm>
            <a:off x="3931920" y="1105853"/>
            <a:ext cx="365760" cy="360045"/>
          </a:xfrm>
          <a:prstGeom prst="ellipse">
            <a:avLst/>
          </a:prstGeom>
          <a:solidFill>
            <a:srgbClr val="0A9C85"/>
          </a:solidFill>
          <a:ln w="12700">
            <a:solidFill>
              <a:srgbClr val="0A9C85"/>
            </a:solidFill>
            <a:prstDash val="solid"/>
          </a:ln>
        </p:spPr>
      </p:sp>
      <p:pic>
        <p:nvPicPr>
          <p:cNvPr id="5" name="Image 0" descr="preencoded.png">    </p:cNvPr>
          <p:cNvPicPr>
            <a:picLocks noChangeAspect="1"/>
          </p:cNvPicPr>
          <p:nvPr/>
        </p:nvPicPr>
        <p:blipFill>
          <a:blip r:embed="rId2"/>
          <a:stretch>
            <a:fillRect/>
          </a:stretch>
        </p:blipFill>
        <p:spPr>
          <a:xfrm>
            <a:off x="4023360" y="1167575"/>
            <a:ext cx="182880" cy="205740"/>
          </a:xfrm>
          <a:prstGeom prst="rect">
            <a:avLst/>
          </a:prstGeom>
        </p:spPr>
      </p:pic>
      <p:sp>
        <p:nvSpPr>
          <p:cNvPr id="6" name="Shape 3"/>
          <p:cNvSpPr/>
          <p:nvPr/>
        </p:nvSpPr>
        <p:spPr>
          <a:xfrm>
            <a:off x="365760" y="1645920"/>
            <a:ext cx="3931920" cy="2777490"/>
          </a:xfrm>
          <a:prstGeom prst="roundRect">
            <a:avLst>
              <a:gd name="adj" fmla="val 3292"/>
            </a:avLst>
          </a:prstGeom>
          <a:solidFill>
            <a:srgbClr val="E6FFE7"/>
          </a:solidFill>
          <a:ln w="12700">
            <a:solidFill>
              <a:srgbClr val="A9A9A9"/>
            </a:solidFill>
            <a:prstDash val="solid"/>
          </a:ln>
        </p:spPr>
      </p:sp>
      <p:sp>
        <p:nvSpPr>
          <p:cNvPr id="7" name="Text 4"/>
          <p:cNvSpPr/>
          <p:nvPr/>
        </p:nvSpPr>
        <p:spPr>
          <a:xfrm>
            <a:off x="4663440" y="1028700"/>
            <a:ext cx="2532888"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Potential Drawbacks</a:t>
            </a:r>
            <a:endParaRPr lang="en-US" sz="1500" dirty="0"/>
          </a:p>
        </p:txBody>
      </p:sp>
      <p:sp>
        <p:nvSpPr>
          <p:cNvPr id="8" name="Shape 5"/>
          <p:cNvSpPr/>
          <p:nvPr/>
        </p:nvSpPr>
        <p:spPr>
          <a:xfrm>
            <a:off x="8321040" y="1105853"/>
            <a:ext cx="365760" cy="360045"/>
          </a:xfrm>
          <a:prstGeom prst="ellipse">
            <a:avLst/>
          </a:prstGeom>
          <a:solidFill>
            <a:srgbClr val="DA2828"/>
          </a:solidFill>
          <a:ln w="12700">
            <a:solidFill>
              <a:srgbClr val="DA2828"/>
            </a:solidFill>
            <a:prstDash val="solid"/>
          </a:ln>
        </p:spPr>
      </p:sp>
      <p:pic>
        <p:nvPicPr>
          <p:cNvPr id="9" name="Image 1" descr="preencoded.png">    </p:cNvPr>
          <p:cNvPicPr>
            <a:picLocks noChangeAspect="1"/>
          </p:cNvPicPr>
          <p:nvPr/>
        </p:nvPicPr>
        <p:blipFill>
          <a:blip r:embed="rId3"/>
          <a:stretch>
            <a:fillRect/>
          </a:stretch>
        </p:blipFill>
        <p:spPr>
          <a:xfrm>
            <a:off x="8412480" y="1183005"/>
            <a:ext cx="182880" cy="205740"/>
          </a:xfrm>
          <a:prstGeom prst="rect">
            <a:avLst/>
          </a:prstGeom>
        </p:spPr>
      </p:pic>
      <p:sp>
        <p:nvSpPr>
          <p:cNvPr id="10" name="Shape 6"/>
          <p:cNvSpPr/>
          <p:nvPr/>
        </p:nvSpPr>
        <p:spPr>
          <a:xfrm>
            <a:off x="4754880" y="1645920"/>
            <a:ext cx="3931920" cy="2777490"/>
          </a:xfrm>
          <a:prstGeom prst="roundRect">
            <a:avLst>
              <a:gd name="adj" fmla="val 3292"/>
            </a:avLst>
          </a:prstGeom>
          <a:solidFill>
            <a:srgbClr val="E6FFE7"/>
          </a:solidFill>
          <a:ln w="12700">
            <a:solidFill>
              <a:srgbClr val="A9A9A9"/>
            </a:solidFill>
            <a:prstDash val="solid"/>
          </a:ln>
        </p:spPr>
      </p:sp>
      <p:sp>
        <p:nvSpPr>
          <p:cNvPr id="11" name="Text 7"/>
          <p:cNvSpPr/>
          <p:nvPr/>
        </p:nvSpPr>
        <p:spPr>
          <a:xfrm>
            <a:off x="36576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Drives profitability through increased sales and customer loyalty, directly impacting the bottom line positively.</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Enhances customer retention by building strong relationships and providing exceptional experiences, reducing churn rates.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Fosters sustainable business growth by creating a loyal customer base that advocates for your brand long-term.</a:t>
            </a:r>
            <a:endParaRPr lang="en-US" sz="1000" dirty="0"/>
          </a:p>
        </p:txBody>
      </p:sp>
      <p:sp>
        <p:nvSpPr>
          <p:cNvPr id="12" name="Text 8"/>
          <p:cNvSpPr/>
          <p:nvPr/>
        </p:nvSpPr>
        <p:spPr>
          <a:xfrm>
            <a:off x="475488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Requires significant investment in training, technology, and infrastructure to effectively implement the new model.</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Can lead to internal resistance from employees accustomed to traditional, less customer-focused approaches and processes.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May necessitate organizational restructuring to align teams and workflows around the customer journey and touchpoints.</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Customer Segmentation: Power Up!</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2</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Customer Classification: Weighing the Scales</a:t>
            </a:r>
            <a:endParaRPr lang="en-US" sz="1400" dirty="0"/>
          </a:p>
        </p:txBody>
      </p:sp>
      <p:sp>
        <p:nvSpPr>
          <p:cNvPr id="14" name="Shape 11"/>
          <p:cNvSpPr/>
          <p:nvPr/>
        </p:nvSpPr>
        <p:spPr>
          <a:xfrm>
            <a:off x="731520" y="2828925"/>
            <a:ext cx="3474720" cy="514350"/>
          </a:xfrm>
          <a:prstGeom prst="roundRect">
            <a:avLst>
              <a:gd name="adj" fmla="val 88889"/>
            </a:avLst>
          </a:prstGeom>
          <a:solidFill>
            <a:srgbClr val="E8FFEF"/>
          </a:solidFill>
          <a:ln w="12700">
            <a:solidFill>
              <a:srgbClr val="17A33E"/>
            </a:solidFill>
            <a:prstDash val="solid"/>
          </a:ln>
        </p:spPr>
      </p:sp>
      <p:sp>
        <p:nvSpPr>
          <p:cNvPr id="15" name="Shape 12"/>
          <p:cNvSpPr/>
          <p:nvPr/>
        </p:nvSpPr>
        <p:spPr>
          <a:xfrm>
            <a:off x="594360" y="2880360"/>
            <a:ext cx="411480" cy="411480"/>
          </a:xfrm>
          <a:prstGeom prst="ellipse">
            <a:avLst/>
          </a:prstGeom>
          <a:solidFill>
            <a:srgbClr val="FFFFFF"/>
          </a:solidFill>
          <a:ln w="50800">
            <a:solidFill>
              <a:srgbClr val="FFFFFF"/>
            </a:solidFill>
            <a:prstDash val="solid"/>
          </a:ln>
        </p:spPr>
      </p:sp>
      <p:sp>
        <p:nvSpPr>
          <p:cNvPr id="16" name="Shape 13"/>
          <p:cNvSpPr/>
          <p:nvPr/>
        </p:nvSpPr>
        <p:spPr>
          <a:xfrm>
            <a:off x="640080" y="2931795"/>
            <a:ext cx="320040" cy="308610"/>
          </a:xfrm>
          <a:prstGeom prst="ellipse">
            <a:avLst/>
          </a:prstGeom>
          <a:solidFill>
            <a:srgbClr val="17A33E"/>
          </a:solidFill>
          <a:ln w="50800">
            <a:solidFill>
              <a:srgbClr val="17A33E"/>
            </a:solidFill>
            <a:prstDash val="solid"/>
          </a:ln>
        </p:spPr>
      </p:sp>
      <p:sp>
        <p:nvSpPr>
          <p:cNvPr id="17" name="Text 14"/>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3</a:t>
            </a:r>
            <a:endParaRPr lang="en-US" sz="1400" dirty="0"/>
          </a:p>
        </p:txBody>
      </p:sp>
      <p:sp>
        <p:nvSpPr>
          <p:cNvPr id="18" name="Text 15"/>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Unlocking Customer Profitability</a:t>
            </a:r>
            <a:endParaRPr lang="en-US" sz="1400" dirty="0"/>
          </a:p>
        </p:txBody>
      </p:sp>
      <p:sp>
        <p:nvSpPr>
          <p:cNvPr id="19" name="Shape 16"/>
          <p:cNvSpPr/>
          <p:nvPr/>
        </p:nvSpPr>
        <p:spPr>
          <a:xfrm>
            <a:off x="731520" y="3600450"/>
            <a:ext cx="3474720" cy="514350"/>
          </a:xfrm>
          <a:prstGeom prst="roundRect">
            <a:avLst>
              <a:gd name="adj" fmla="val 88889"/>
            </a:avLst>
          </a:prstGeom>
          <a:solidFill>
            <a:srgbClr val="E8FFEF"/>
          </a:solidFill>
          <a:ln w="12700">
            <a:solidFill>
              <a:srgbClr val="17A33E"/>
            </a:solidFill>
            <a:prstDash val="solid"/>
          </a:ln>
        </p:spPr>
      </p:sp>
      <p:sp>
        <p:nvSpPr>
          <p:cNvPr id="20" name="Shape 17"/>
          <p:cNvSpPr/>
          <p:nvPr/>
        </p:nvSpPr>
        <p:spPr>
          <a:xfrm>
            <a:off x="594360" y="3651885"/>
            <a:ext cx="411480" cy="411480"/>
          </a:xfrm>
          <a:prstGeom prst="ellipse">
            <a:avLst/>
          </a:prstGeom>
          <a:solidFill>
            <a:srgbClr val="FFFFFF"/>
          </a:solidFill>
          <a:ln w="50800">
            <a:solidFill>
              <a:srgbClr val="FFFFFF"/>
            </a:solidFill>
            <a:prstDash val="solid"/>
          </a:ln>
        </p:spPr>
      </p:sp>
      <p:sp>
        <p:nvSpPr>
          <p:cNvPr id="21" name="Shape 18"/>
          <p:cNvSpPr/>
          <p:nvPr/>
        </p:nvSpPr>
        <p:spPr>
          <a:xfrm>
            <a:off x="640080" y="3703320"/>
            <a:ext cx="320040" cy="308610"/>
          </a:xfrm>
          <a:prstGeom prst="ellipse">
            <a:avLst/>
          </a:prstGeom>
          <a:solidFill>
            <a:srgbClr val="17A33E"/>
          </a:solidFill>
          <a:ln w="50800">
            <a:solidFill>
              <a:srgbClr val="17A33E"/>
            </a:solidFill>
            <a:prstDash val="solid"/>
          </a:ln>
        </p:spPr>
      </p:sp>
      <p:sp>
        <p:nvSpPr>
          <p:cNvPr id="22" name="Text 19"/>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4</a:t>
            </a:r>
            <a:endParaRPr lang="en-US" sz="1400" dirty="0"/>
          </a:p>
        </p:txBody>
      </p:sp>
      <p:sp>
        <p:nvSpPr>
          <p:cNvPr id="23" name="Text 20"/>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Unlocking Retention Potential</a:t>
            </a:r>
            <a:endParaRPr lang="en-US" sz="1400" dirty="0"/>
          </a:p>
        </p:txBody>
      </p:sp>
      <p:sp>
        <p:nvSpPr>
          <p:cNvPr id="24" name="Shape 21"/>
          <p:cNvSpPr/>
          <p:nvPr/>
        </p:nvSpPr>
        <p:spPr>
          <a:xfrm>
            <a:off x="5029200" y="1285875"/>
            <a:ext cx="3474720" cy="514350"/>
          </a:xfrm>
          <a:prstGeom prst="roundRect">
            <a:avLst>
              <a:gd name="adj" fmla="val 88889"/>
            </a:avLst>
          </a:prstGeom>
          <a:solidFill>
            <a:srgbClr val="E8FFEF"/>
          </a:solidFill>
          <a:ln w="12700">
            <a:solidFill>
              <a:srgbClr val="17A33E"/>
            </a:solidFill>
            <a:prstDash val="solid"/>
          </a:ln>
        </p:spPr>
      </p:sp>
      <p:sp>
        <p:nvSpPr>
          <p:cNvPr id="25" name="Shape 22"/>
          <p:cNvSpPr/>
          <p:nvPr/>
        </p:nvSpPr>
        <p:spPr>
          <a:xfrm>
            <a:off x="4873752" y="1337310"/>
            <a:ext cx="411480" cy="411480"/>
          </a:xfrm>
          <a:prstGeom prst="ellipse">
            <a:avLst/>
          </a:prstGeom>
          <a:solidFill>
            <a:srgbClr val="FFFFFF"/>
          </a:solidFill>
          <a:ln w="50800">
            <a:solidFill>
              <a:srgbClr val="FFFFFF"/>
            </a:solidFill>
            <a:prstDash val="solid"/>
          </a:ln>
        </p:spPr>
      </p:sp>
      <p:sp>
        <p:nvSpPr>
          <p:cNvPr id="26" name="Shape 23"/>
          <p:cNvSpPr/>
          <p:nvPr/>
        </p:nvSpPr>
        <p:spPr>
          <a:xfrm>
            <a:off x="4937760" y="1388745"/>
            <a:ext cx="320040" cy="308610"/>
          </a:xfrm>
          <a:prstGeom prst="ellipse">
            <a:avLst/>
          </a:prstGeom>
          <a:solidFill>
            <a:srgbClr val="17A33E"/>
          </a:solidFill>
          <a:ln w="50800">
            <a:solidFill>
              <a:srgbClr val="17A33E"/>
            </a:solidFill>
            <a:prstDash val="solid"/>
          </a:ln>
        </p:spPr>
      </p:sp>
      <p:sp>
        <p:nvSpPr>
          <p:cNvPr id="27" name="Text 2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5</a:t>
            </a:r>
            <a:endParaRPr lang="en-US" sz="1400" dirty="0"/>
          </a:p>
        </p:txBody>
      </p:sp>
      <p:sp>
        <p:nvSpPr>
          <p:cNvPr id="28" name="Text 2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Data Refinement Journey Begins</a:t>
            </a:r>
            <a:endParaRPr lang="en-US" sz="1400" dirty="0"/>
          </a:p>
        </p:txBody>
      </p:sp>
      <p:sp>
        <p:nvSpPr>
          <p:cNvPr id="29" name="Shape 26"/>
          <p:cNvSpPr/>
          <p:nvPr/>
        </p:nvSpPr>
        <p:spPr>
          <a:xfrm>
            <a:off x="5029200" y="2057400"/>
            <a:ext cx="3474720" cy="514350"/>
          </a:xfrm>
          <a:prstGeom prst="roundRect">
            <a:avLst>
              <a:gd name="adj" fmla="val 88889"/>
            </a:avLst>
          </a:prstGeom>
          <a:solidFill>
            <a:srgbClr val="E8FFEF"/>
          </a:solidFill>
          <a:ln w="12700">
            <a:solidFill>
              <a:srgbClr val="17A33E"/>
            </a:solidFill>
            <a:prstDash val="solid"/>
          </a:ln>
        </p:spPr>
      </p:sp>
      <p:sp>
        <p:nvSpPr>
          <p:cNvPr id="30" name="Shape 27"/>
          <p:cNvSpPr/>
          <p:nvPr/>
        </p:nvSpPr>
        <p:spPr>
          <a:xfrm>
            <a:off x="4873752" y="2108835"/>
            <a:ext cx="411480" cy="411480"/>
          </a:xfrm>
          <a:prstGeom prst="ellipse">
            <a:avLst/>
          </a:prstGeom>
          <a:solidFill>
            <a:srgbClr val="FFFFFF"/>
          </a:solidFill>
          <a:ln w="50800">
            <a:solidFill>
              <a:srgbClr val="FFFFFF"/>
            </a:solidFill>
            <a:prstDash val="solid"/>
          </a:ln>
        </p:spPr>
      </p:sp>
      <p:sp>
        <p:nvSpPr>
          <p:cNvPr id="31" name="Shape 28"/>
          <p:cNvSpPr/>
          <p:nvPr/>
        </p:nvSpPr>
        <p:spPr>
          <a:xfrm>
            <a:off x="4937760" y="2160270"/>
            <a:ext cx="320040" cy="308610"/>
          </a:xfrm>
          <a:prstGeom prst="ellipse">
            <a:avLst/>
          </a:prstGeom>
          <a:solidFill>
            <a:srgbClr val="17A33E"/>
          </a:solidFill>
          <a:ln w="50800">
            <a:solidFill>
              <a:srgbClr val="17A33E"/>
            </a:solidFill>
            <a:prstDash val="solid"/>
          </a:ln>
        </p:spPr>
      </p:sp>
      <p:sp>
        <p:nvSpPr>
          <p:cNvPr id="32" name="Text 29"/>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6</a:t>
            </a:r>
            <a:endParaRPr lang="en-US" sz="1400" dirty="0"/>
          </a:p>
        </p:txBody>
      </p:sp>
      <p:sp>
        <p:nvSpPr>
          <p:cNvPr id="33" name="Text 30"/>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Model Selection Strategy</a:t>
            </a:r>
            <a:endParaRPr lang="en-US" sz="1400" dirty="0"/>
          </a:p>
        </p:txBody>
      </p:sp>
      <p:sp>
        <p:nvSpPr>
          <p:cNvPr id="34" name="Shape 31"/>
          <p:cNvSpPr/>
          <p:nvPr/>
        </p:nvSpPr>
        <p:spPr>
          <a:xfrm>
            <a:off x="5029200" y="2828925"/>
            <a:ext cx="3474720" cy="514350"/>
          </a:xfrm>
          <a:prstGeom prst="roundRect">
            <a:avLst>
              <a:gd name="adj" fmla="val 88889"/>
            </a:avLst>
          </a:prstGeom>
          <a:solidFill>
            <a:srgbClr val="E8FFEF"/>
          </a:solidFill>
          <a:ln w="12700">
            <a:solidFill>
              <a:srgbClr val="17A33E"/>
            </a:solidFill>
            <a:prstDash val="solid"/>
          </a:ln>
        </p:spPr>
      </p:sp>
      <p:sp>
        <p:nvSpPr>
          <p:cNvPr id="35" name="Shape 32"/>
          <p:cNvSpPr/>
          <p:nvPr/>
        </p:nvSpPr>
        <p:spPr>
          <a:xfrm>
            <a:off x="4873752" y="2880360"/>
            <a:ext cx="411480" cy="411480"/>
          </a:xfrm>
          <a:prstGeom prst="ellipse">
            <a:avLst/>
          </a:prstGeom>
          <a:solidFill>
            <a:srgbClr val="FFFFFF"/>
          </a:solidFill>
          <a:ln w="50800">
            <a:solidFill>
              <a:srgbClr val="FFFFFF"/>
            </a:solidFill>
            <a:prstDash val="solid"/>
          </a:ln>
        </p:spPr>
      </p:sp>
      <p:sp>
        <p:nvSpPr>
          <p:cNvPr id="36" name="Shape 33"/>
          <p:cNvSpPr/>
          <p:nvPr/>
        </p:nvSpPr>
        <p:spPr>
          <a:xfrm>
            <a:off x="4937760" y="2931795"/>
            <a:ext cx="320040" cy="308610"/>
          </a:xfrm>
          <a:prstGeom prst="ellipse">
            <a:avLst/>
          </a:prstGeom>
          <a:solidFill>
            <a:srgbClr val="17A33E"/>
          </a:solidFill>
          <a:ln w="50800">
            <a:solidFill>
              <a:srgbClr val="17A33E"/>
            </a:solidFill>
            <a:prstDash val="solid"/>
          </a:ln>
        </p:spPr>
      </p:sp>
      <p:sp>
        <p:nvSpPr>
          <p:cNvPr id="37" name="Text 34"/>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7</a:t>
            </a:r>
            <a:endParaRPr lang="en-US" sz="1400" dirty="0"/>
          </a:p>
        </p:txBody>
      </p:sp>
      <p:sp>
        <p:nvSpPr>
          <p:cNvPr id="38" name="Text 35"/>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Model Genesis and Refinement</a:t>
            </a:r>
            <a:endParaRPr lang="en-US" sz="1400" dirty="0"/>
          </a:p>
        </p:txBody>
      </p:sp>
      <p:sp>
        <p:nvSpPr>
          <p:cNvPr id="39" name="Shape 36"/>
          <p:cNvSpPr/>
          <p:nvPr/>
        </p:nvSpPr>
        <p:spPr>
          <a:xfrm>
            <a:off x="5029200" y="3600450"/>
            <a:ext cx="3474720" cy="514350"/>
          </a:xfrm>
          <a:prstGeom prst="roundRect">
            <a:avLst>
              <a:gd name="adj" fmla="val 88889"/>
            </a:avLst>
          </a:prstGeom>
          <a:solidFill>
            <a:srgbClr val="E8FFEF"/>
          </a:solidFill>
          <a:ln w="12700">
            <a:solidFill>
              <a:srgbClr val="17A33E"/>
            </a:solidFill>
            <a:prstDash val="solid"/>
          </a:ln>
        </p:spPr>
      </p:sp>
      <p:sp>
        <p:nvSpPr>
          <p:cNvPr id="40" name="Shape 37"/>
          <p:cNvSpPr/>
          <p:nvPr/>
        </p:nvSpPr>
        <p:spPr>
          <a:xfrm>
            <a:off x="4873752" y="3651885"/>
            <a:ext cx="411480" cy="411480"/>
          </a:xfrm>
          <a:prstGeom prst="ellipse">
            <a:avLst/>
          </a:prstGeom>
          <a:solidFill>
            <a:srgbClr val="FFFFFF"/>
          </a:solidFill>
          <a:ln w="50800">
            <a:solidFill>
              <a:srgbClr val="FFFFFF"/>
            </a:solidFill>
            <a:prstDash val="solid"/>
          </a:ln>
        </p:spPr>
      </p:sp>
      <p:sp>
        <p:nvSpPr>
          <p:cNvPr id="41" name="Shape 38"/>
          <p:cNvSpPr/>
          <p:nvPr/>
        </p:nvSpPr>
        <p:spPr>
          <a:xfrm>
            <a:off x="4937760" y="3703320"/>
            <a:ext cx="320040" cy="308610"/>
          </a:xfrm>
          <a:prstGeom prst="ellipse">
            <a:avLst/>
          </a:prstGeom>
          <a:solidFill>
            <a:srgbClr val="17A33E"/>
          </a:solidFill>
          <a:ln w="50800">
            <a:solidFill>
              <a:srgbClr val="17A33E"/>
            </a:solidFill>
            <a:prstDash val="solid"/>
          </a:ln>
        </p:spPr>
      </p:sp>
      <p:sp>
        <p:nvSpPr>
          <p:cNvPr id="42" name="Text 39"/>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8</a:t>
            </a:r>
            <a:endParaRPr lang="en-US" sz="1400" dirty="0"/>
          </a:p>
        </p:txBody>
      </p:sp>
      <p:sp>
        <p:nvSpPr>
          <p:cNvPr id="43" name="Text 40"/>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Decoding Customer Value: The Segmentation Matrix</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9</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Winning Customer Retention</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Customer Value: Weighing the Options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Customer Segmentation: Power Up!</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Segmentation reveals hidden customer value, leading to increased revenue and sustainable growth opportunities.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Understanding individual needs fosters stronger relationships and increases customer retention long-term significantly.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Crafting personalized marketing campaigns and product offerings drives engagement and maximizes ROI effectively.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Precision targeting improves resource allocation, minimizing wasted effort and maximizing campaign performance metrics.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Customer Classification: Weighing the Scales</a:t>
            </a:r>
            <a:endParaRPr lang="en-US" sz="3300" dirty="0"/>
          </a:p>
        </p:txBody>
      </p:sp>
      <p:sp>
        <p:nvSpPr>
          <p:cNvPr id="3" name="Text 1"/>
          <p:cNvSpPr/>
          <p:nvPr/>
        </p:nvSpPr>
        <p:spPr>
          <a:xfrm>
            <a:off x="274320" y="1028700"/>
            <a:ext cx="1581912"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The Upsides</a:t>
            </a:r>
            <a:endParaRPr lang="en-US" sz="1500" dirty="0"/>
          </a:p>
        </p:txBody>
      </p:sp>
      <p:sp>
        <p:nvSpPr>
          <p:cNvPr id="4" name="Shape 2"/>
          <p:cNvSpPr/>
          <p:nvPr/>
        </p:nvSpPr>
        <p:spPr>
          <a:xfrm>
            <a:off x="3931920" y="1105853"/>
            <a:ext cx="365760" cy="360045"/>
          </a:xfrm>
          <a:prstGeom prst="ellipse">
            <a:avLst/>
          </a:prstGeom>
          <a:solidFill>
            <a:srgbClr val="0A9C85"/>
          </a:solidFill>
          <a:ln w="12700">
            <a:solidFill>
              <a:srgbClr val="0A9C85"/>
            </a:solidFill>
            <a:prstDash val="solid"/>
          </a:ln>
        </p:spPr>
      </p:sp>
      <p:pic>
        <p:nvPicPr>
          <p:cNvPr id="5" name="Image 0" descr="preencoded.png">    </p:cNvPr>
          <p:cNvPicPr>
            <a:picLocks noChangeAspect="1"/>
          </p:cNvPicPr>
          <p:nvPr/>
        </p:nvPicPr>
        <p:blipFill>
          <a:blip r:embed="rId2"/>
          <a:stretch>
            <a:fillRect/>
          </a:stretch>
        </p:blipFill>
        <p:spPr>
          <a:xfrm>
            <a:off x="4023360" y="1167575"/>
            <a:ext cx="182880" cy="205740"/>
          </a:xfrm>
          <a:prstGeom prst="rect">
            <a:avLst/>
          </a:prstGeom>
        </p:spPr>
      </p:pic>
      <p:sp>
        <p:nvSpPr>
          <p:cNvPr id="6" name="Shape 3"/>
          <p:cNvSpPr/>
          <p:nvPr/>
        </p:nvSpPr>
        <p:spPr>
          <a:xfrm>
            <a:off x="365760" y="1645920"/>
            <a:ext cx="3931920" cy="2777490"/>
          </a:xfrm>
          <a:prstGeom prst="roundRect">
            <a:avLst>
              <a:gd name="adj" fmla="val 3292"/>
            </a:avLst>
          </a:prstGeom>
          <a:solidFill>
            <a:srgbClr val="E6FFE7"/>
          </a:solidFill>
          <a:ln w="12700">
            <a:solidFill>
              <a:srgbClr val="A9A9A9"/>
            </a:solidFill>
            <a:prstDash val="solid"/>
          </a:ln>
        </p:spPr>
      </p:sp>
      <p:sp>
        <p:nvSpPr>
          <p:cNvPr id="7" name="Text 4"/>
          <p:cNvSpPr/>
          <p:nvPr/>
        </p:nvSpPr>
        <p:spPr>
          <a:xfrm>
            <a:off x="4663440" y="1028700"/>
            <a:ext cx="2532888"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Potential Downsides</a:t>
            </a:r>
            <a:endParaRPr lang="en-US" sz="1500" dirty="0"/>
          </a:p>
        </p:txBody>
      </p:sp>
      <p:sp>
        <p:nvSpPr>
          <p:cNvPr id="8" name="Shape 5"/>
          <p:cNvSpPr/>
          <p:nvPr/>
        </p:nvSpPr>
        <p:spPr>
          <a:xfrm>
            <a:off x="8321040" y="1105853"/>
            <a:ext cx="365760" cy="360045"/>
          </a:xfrm>
          <a:prstGeom prst="ellipse">
            <a:avLst/>
          </a:prstGeom>
          <a:solidFill>
            <a:srgbClr val="DA2828"/>
          </a:solidFill>
          <a:ln w="12700">
            <a:solidFill>
              <a:srgbClr val="DA2828"/>
            </a:solidFill>
            <a:prstDash val="solid"/>
          </a:ln>
        </p:spPr>
      </p:sp>
      <p:pic>
        <p:nvPicPr>
          <p:cNvPr id="9" name="Image 1" descr="preencoded.png">    </p:cNvPr>
          <p:cNvPicPr>
            <a:picLocks noChangeAspect="1"/>
          </p:cNvPicPr>
          <p:nvPr/>
        </p:nvPicPr>
        <p:blipFill>
          <a:blip r:embed="rId3"/>
          <a:stretch>
            <a:fillRect/>
          </a:stretch>
        </p:blipFill>
        <p:spPr>
          <a:xfrm>
            <a:off x="8412480" y="1183005"/>
            <a:ext cx="182880" cy="205740"/>
          </a:xfrm>
          <a:prstGeom prst="rect">
            <a:avLst/>
          </a:prstGeom>
        </p:spPr>
      </p:pic>
      <p:sp>
        <p:nvSpPr>
          <p:cNvPr id="10" name="Shape 6"/>
          <p:cNvSpPr/>
          <p:nvPr/>
        </p:nvSpPr>
        <p:spPr>
          <a:xfrm>
            <a:off x="4754880" y="1645920"/>
            <a:ext cx="3931920" cy="2777490"/>
          </a:xfrm>
          <a:prstGeom prst="roundRect">
            <a:avLst>
              <a:gd name="adj" fmla="val 3292"/>
            </a:avLst>
          </a:prstGeom>
          <a:solidFill>
            <a:srgbClr val="E6FFE7"/>
          </a:solidFill>
          <a:ln w="12700">
            <a:solidFill>
              <a:srgbClr val="A9A9A9"/>
            </a:solidFill>
            <a:prstDash val="solid"/>
          </a:ln>
        </p:spPr>
      </p:sp>
      <p:sp>
        <p:nvSpPr>
          <p:cNvPr id="11" name="Text 7"/>
          <p:cNvSpPr/>
          <p:nvPr/>
        </p:nvSpPr>
        <p:spPr>
          <a:xfrm>
            <a:off x="36576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Targeted marketing campaigns become significantly more effective, leading to higher conversion rates and improved ROI on marketing investments.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Personalized service enhances customer satisfaction and loyalty by addressing individual needs and preferences with tailored solutions.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Efficient resource allocation ensures that resources are directed towards the most profitable customer segments, maximizing overall efficiency.</a:t>
            </a:r>
            <a:endParaRPr lang="en-US" sz="1000" dirty="0"/>
          </a:p>
        </p:txBody>
      </p:sp>
      <p:sp>
        <p:nvSpPr>
          <p:cNvPr id="12" name="Text 8"/>
          <p:cNvSpPr/>
          <p:nvPr/>
        </p:nvSpPr>
        <p:spPr>
          <a:xfrm>
            <a:off x="475488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Oversimplification of customer profiles can lead to inaccurate assumptions and ineffective targeting, potentially alienating valuable customers.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Data privacy concerns arise when collecting and analyzing customer data, necessitating compliance with regulations and ethical considerations.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Implementation costs can be substantial, involving investment in data analytics tools, training, and ongoing maintenance of the classification system.</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Unlocking Customer Profitability</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Profitability Drivers</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Purchase Frequency</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Avg. Order Value</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Product Margins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Service Costs</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Customer Lifetime</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High</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3x/year</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75$</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5$/user</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 years</a:t>
            </a: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Unlocking Retention Potential</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Customer Tenure</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Engagement Score</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Satisfaction Rate</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Churn Probability</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3.2 Years</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85%</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4.5/5</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8%</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Data Refinement Journey Begins</a:t>
            </a:r>
            <a:endParaRPr lang="en-US" sz="3300" dirty="0"/>
          </a:p>
        </p:txBody>
      </p:sp>
      <p:sp>
        <p:nvSpPr>
          <p:cNvPr id="4" name="Shape 1"/>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5" name="Shape 2"/>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6" name="Shape 3"/>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7" name="Shape 4"/>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8" name="Text 5"/>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2019</a:t>
            </a:r>
            <a:endParaRPr lang="en-US" sz="1300" dirty="0"/>
          </a:p>
        </p:txBody>
      </p:sp>
      <p:sp>
        <p:nvSpPr>
          <p:cNvPr id="9" name="Text 6"/>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2020</a:t>
            </a:r>
            <a:endParaRPr lang="en-US" sz="1300" dirty="0"/>
          </a:p>
        </p:txBody>
      </p:sp>
      <p:sp>
        <p:nvSpPr>
          <p:cNvPr id="10" name="Text 7"/>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2021</a:t>
            </a:r>
            <a:endParaRPr lang="en-US" sz="1300" dirty="0"/>
          </a:p>
        </p:txBody>
      </p:sp>
      <p:sp>
        <p:nvSpPr>
          <p:cNvPr id="11" name="Text 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2022</a:t>
            </a:r>
            <a:endParaRPr lang="en-US" sz="1300" dirty="0"/>
          </a:p>
        </p:txBody>
      </p:sp>
      <p:sp>
        <p:nvSpPr>
          <p:cNvPr id="12" name="Shape 9"/>
          <p:cNvSpPr/>
          <p:nvPr/>
        </p:nvSpPr>
        <p:spPr>
          <a:xfrm>
            <a:off x="274320" y="1954530"/>
            <a:ext cx="8595360" cy="0"/>
          </a:xfrm>
          <a:prstGeom prst="line">
            <a:avLst/>
          </a:prstGeom>
          <a:noFill/>
          <a:ln w="38100">
            <a:solidFill>
              <a:srgbClr val="17A33E"/>
            </a:solidFill>
            <a:prstDash val="solid"/>
          </a:ln>
        </p:spPr>
      </p:sp>
      <p:sp>
        <p:nvSpPr>
          <p:cNvPr id="13" name="Shape 10"/>
          <p:cNvSpPr/>
          <p:nvPr/>
        </p:nvSpPr>
        <p:spPr>
          <a:xfrm>
            <a:off x="411480" y="1887665"/>
            <a:ext cx="118872" cy="128588"/>
          </a:xfrm>
          <a:prstGeom prst="ellipse">
            <a:avLst/>
          </a:prstGeom>
          <a:solidFill>
            <a:srgbClr val="FFFFFF"/>
          </a:solidFill>
          <a:ln w="12700">
            <a:solidFill>
              <a:srgbClr val="17A33E"/>
            </a:solidFill>
            <a:prstDash val="solid"/>
          </a:ln>
        </p:spPr>
      </p:sp>
      <p:sp>
        <p:nvSpPr>
          <p:cNvPr id="14" name="Shape 11"/>
          <p:cNvSpPr/>
          <p:nvPr/>
        </p:nvSpPr>
        <p:spPr>
          <a:xfrm>
            <a:off x="2560320" y="1887665"/>
            <a:ext cx="118872" cy="128588"/>
          </a:xfrm>
          <a:prstGeom prst="ellipse">
            <a:avLst/>
          </a:prstGeom>
          <a:solidFill>
            <a:srgbClr val="FFFFFF"/>
          </a:solidFill>
          <a:ln w="12700">
            <a:solidFill>
              <a:srgbClr val="17A33E"/>
            </a:solidFill>
            <a:prstDash val="solid"/>
          </a:ln>
        </p:spPr>
      </p:sp>
      <p:sp>
        <p:nvSpPr>
          <p:cNvPr id="15" name="Shape 12"/>
          <p:cNvSpPr/>
          <p:nvPr/>
        </p:nvSpPr>
        <p:spPr>
          <a:xfrm>
            <a:off x="4709160" y="1887665"/>
            <a:ext cx="118872" cy="128588"/>
          </a:xfrm>
          <a:prstGeom prst="ellipse">
            <a:avLst/>
          </a:prstGeom>
          <a:solidFill>
            <a:srgbClr val="FFFFFF"/>
          </a:solidFill>
          <a:ln w="12700">
            <a:solidFill>
              <a:srgbClr val="17A33E"/>
            </a:solidFill>
            <a:prstDash val="solid"/>
          </a:ln>
        </p:spPr>
      </p:sp>
      <p:sp>
        <p:nvSpPr>
          <p:cNvPr id="16" name="Shape 13"/>
          <p:cNvSpPr/>
          <p:nvPr/>
        </p:nvSpPr>
        <p:spPr>
          <a:xfrm>
            <a:off x="6858000" y="1887665"/>
            <a:ext cx="118872" cy="128588"/>
          </a:xfrm>
          <a:prstGeom prst="ellipse">
            <a:avLst/>
          </a:prstGeom>
          <a:solidFill>
            <a:srgbClr val="FFFFFF"/>
          </a:solidFill>
          <a:ln w="12700">
            <a:solidFill>
              <a:srgbClr val="17A33E"/>
            </a:solidFill>
            <a:prstDash val="solid"/>
          </a:ln>
        </p:spPr>
      </p:sp>
      <p:sp>
        <p:nvSpPr>
          <p:cNvPr id="17" name="Text 14"/>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Source Identification</a:t>
            </a:r>
            <a:endParaRPr lang="en-US" sz="1300" dirty="0"/>
          </a:p>
        </p:txBody>
      </p:sp>
      <p:sp>
        <p:nvSpPr>
          <p:cNvPr id="18" name="Text 15"/>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Initial Data Pull</a:t>
            </a:r>
            <a:endParaRPr lang="en-US" sz="1300" dirty="0"/>
          </a:p>
        </p:txBody>
      </p:sp>
      <p:sp>
        <p:nvSpPr>
          <p:cNvPr id="19" name="Text 16"/>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Cleaning Protocols</a:t>
            </a:r>
            <a:endParaRPr lang="en-US" sz="1300" dirty="0"/>
          </a:p>
        </p:txBody>
      </p:sp>
      <p:sp>
        <p:nvSpPr>
          <p:cNvPr id="20" name="Text 17"/>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Transformation Engine</a:t>
            </a:r>
            <a:endParaRPr lang="en-US" sz="1300" dirty="0"/>
          </a:p>
        </p:txBody>
      </p:sp>
      <p:sp>
        <p:nvSpPr>
          <p:cNvPr id="21" name="Text 18"/>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Identified key customer data sources, including CRM, marketing automation platforms, and social media channels. Established protocols for consistent data extraction to ensure a comprehensive and unified view of the customer journey for later analysis.</a:t>
            </a:r>
            <a:endParaRPr lang="en-US" sz="800" dirty="0"/>
          </a:p>
        </p:txBody>
      </p:sp>
      <p:sp>
        <p:nvSpPr>
          <p:cNvPr id="22" name="Text 19"/>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Initiated the first large-scale data extraction from identified sources. This included transactional data, demographic information, and engagement metrics. The initial pull served as the foundation for building our unified customer data repository for cleaning purposes.</a:t>
            </a:r>
            <a:endParaRPr lang="en-US" sz="800" dirty="0"/>
          </a:p>
        </p:txBody>
      </p:sp>
      <p:sp>
        <p:nvSpPr>
          <p:cNvPr id="23" name="Text 20"/>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Developed and implemented standardized data cleaning procedures. This involved addressing missing values, correcting inconsistencies, and removing duplicate entries to ensure data quality. These protocols were critical for accurate subsequent analysis.</a:t>
            </a:r>
            <a:endParaRPr lang="en-US" sz="8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Implemented a data transformation engine to standardize data formats and units. This enabled seamless integration of data from diverse sources. The transformation process facilitated more efficient and accurate data analysis for future reports.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Model Selection Strategy</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Selecting appropriate algorithms is critical for achieving optimal model performance and accuracy.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K-Means groups customers based on similarities, identifying distinct segments for targeted strategies.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Random Forest excels at predicting customer behavior, offering high accuracy and robustness.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Gradient Boosting Machines iteratively improve predictions, capturing complex relationships in data.</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2025-04-22T15:43:57Z</dcterms:created>
  <dcterms:modified xsi:type="dcterms:W3CDTF">2025-04-22T15:43:57Z</dcterms:modified>
</cp:coreProperties>
</file>