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0" y="4629150"/>
            <a:ext cx="9144000" cy="0"/>
          </a:xfrm>
          <a:prstGeom prst="line">
            <a:avLst/>
          </a:prstGeom>
          <a:noFill/>
          <a:ln w="12700">
            <a:solidFill>
              <a:srgbClr val="A9A9A9"/>
            </a:solidFill>
            <a:prstDash val="solid"/>
          </a:ln>
        </p:spPr>
      </p:sp>
      <p:pic>
        <p:nvPicPr>
          <p:cNvPr id="4" name="Image 1" descr="preencoded.png">    </p:cNvPr>
          <p:cNvPicPr>
            <a:picLocks noChangeAspect="1"/>
          </p:cNvPicPr>
          <p:nvPr/>
        </p:nvPicPr>
        <p:blipFill>
          <a:blip r:embed="rId2"/>
          <a:stretch>
            <a:fillRect/>
          </a:stretch>
        </p:blipFill>
        <p:spPr>
          <a:xfrm>
            <a:off x="6492240" y="1183005"/>
            <a:ext cx="731520" cy="514350"/>
          </a:xfrm>
          <a:prstGeom prst="rect">
            <a:avLst/>
          </a:prstGeom>
        </p:spPr>
      </p:pic>
      <p:pic>
        <p:nvPicPr>
          <p:cNvPr id="5" name="Image 2" descr="preencoded.png">    </p:cNvPr>
          <p:cNvPicPr>
            <a:picLocks noChangeAspect="1"/>
          </p:cNvPicPr>
          <p:nvPr/>
        </p:nvPicPr>
        <p:blipFill>
          <a:blip r:embed="rId3"/>
          <a:stretch>
            <a:fillRect/>
          </a:stretch>
        </p:blipFill>
        <p:spPr>
          <a:xfrm>
            <a:off x="1920240" y="3497580"/>
            <a:ext cx="731520" cy="514350"/>
          </a:xfrm>
          <a:prstGeom prst="rect">
            <a:avLst/>
          </a:prstGeom>
        </p:spPr>
      </p:pic>
      <p:pic>
        <p:nvPicPr>
          <p:cNvPr id="6" name="Image 3" descr="preencoded.png">    </p:cNvPr>
          <p:cNvPicPr>
            <a:picLocks noChangeAspect="1"/>
          </p:cNvPicPr>
          <p:nvPr/>
        </p:nvPicPr>
        <p:blipFill>
          <a:blip r:embed="rId4"/>
          <a:stretch>
            <a:fillRect/>
          </a:stretch>
        </p:blipFill>
        <p:spPr>
          <a:xfrm>
            <a:off x="2286000" y="1388745"/>
            <a:ext cx="4572000" cy="2366010"/>
          </a:xfrm>
          <a:prstGeom prst="rect">
            <a:avLst/>
          </a:prstGeom>
        </p:spPr>
      </p:pic>
      <p:sp>
        <p:nvSpPr>
          <p:cNvPr id="7" name="Text 1"/>
          <p:cNvSpPr/>
          <p:nvPr/>
        </p:nvSpPr>
        <p:spPr>
          <a:xfrm>
            <a:off x="2743200" y="2417445"/>
            <a:ext cx="3657600" cy="274320"/>
          </a:xfrm>
          <a:prstGeom prst="rect">
            <a:avLst/>
          </a:prstGeom>
          <a:noFill/>
          <a:ln/>
        </p:spPr>
        <p:txBody>
          <a:bodyPr wrap="square" rtlCol="0" anchor="ctr"/>
          <a:lstStyle/>
          <a:p>
            <a:pPr algn="ctr" indent="0" marL="0">
              <a:buNone/>
            </a:pPr>
            <a:r>
              <a:rPr lang="en-US" sz="3500" b="1" dirty="0">
                <a:solidFill>
                  <a:srgbClr val="17A33E"/>
                </a:solidFill>
                <a:latin typeface="Plus Jakarta Sans SemiBold" pitchFamily="34" charset="0"/>
                <a:ea typeface="Plus Jakarta Sans SemiBold" pitchFamily="34" charset="-122"/>
                <a:cs typeface="Plus Jakarta Sans SemiBold" pitchFamily="34" charset="-120"/>
              </a:rPr>
              <a:t>AI: A Double-Edged Sword?</a:t>
            </a:r>
            <a:endParaRPr lang="en-US" sz="3500" dirty="0"/>
          </a:p>
        </p:txBody>
      </p:sp>
      <p:sp>
        <p:nvSpPr>
          <p:cNvPr id="8" name="Text 2"/>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July 2025</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Navigating the Future: A Call to Action</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Embrace the potential of AI to solve pressing global challenges, drive economic growth, and improve the quality of life for all. Be confident about AI.</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Advocate for ethical AI development and deployment, ensuring that AI aligns with human values, respects privacy, and promotes fairness and inclusion. It can improve trust.</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Foster collaboration between researchers, policymakers, and industry leaders to address the complex challenges posed by AI and ensure that it benefits all of humanity. The cooperation is vital.</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Invest in education and training to prepare the workforce for the age of AI, equipping workers with the skills they need to thrive in the changing job market. It can solve problem.</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Take an active role in shaping the future of AI, ensuring that it is used for good and that its benefits are shared by all. We can create better future.</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07</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The Power is Ours</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We must recognize the profound responsibility we have to guide the development of AI in a way that aligns with our values and serves the common good. Future Responsibility.</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Cultivate foresight and anticipate the potential consequences of our actions, making informed decisions that promote long-term sustainability and human flourishing. Foresight is the key.</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Act with purpose and determination to shape the future of AI in a way that reflects our highest aspirations and creates a better world for all. Take action.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Our choices today will shape the destiny of humanity, determining whether AI becomes a force for good or a source of harm. It determines everything.</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The future of AI is not predetermined. It depends on the choices we make today. Embrace humanity and build a better future. A better Future.</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08</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Q&amp;A</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Opportunity to address concerns and queries regarding the ethical, societal, and economic implications of AI.</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Clarifying any points raised during the presentation to ensure a comprehensive understanding of the subject matter.</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Sharing insights and different perspectives on the potential benefits and risks of AI.</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Encouraging an open and honest discussion about the future of AI and its impact on society.</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Exploring opportunities for collaboration and innovation in the field of AI to create a better future for all.</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09</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Thank You</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Expressing sincere appreciation to the audience for their time, attention, and engagement during the presentation.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Acknowledging the contributions of individuals or organizations who provided support, insights, or resources for the presentation.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Providing contact information for further communication or collaboration regarding the topics discussed in the presentation.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Welcoming further inquiry and inviting the audience to reach out with any additional questions or feedback.</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Offering closing remarks to summarize key takeaways and reinforce the message of responsible AI development and deployment. Thanks for joining.</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10</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The AI Revolution: A New Era</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2</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AI's Promise: A Brighter Future?</a:t>
            </a:r>
            <a:endParaRPr lang="en-US" sz="1400" dirty="0"/>
          </a:p>
        </p:txBody>
      </p:sp>
      <p:sp>
        <p:nvSpPr>
          <p:cNvPr id="14" name="Shape 11"/>
          <p:cNvSpPr/>
          <p:nvPr/>
        </p:nvSpPr>
        <p:spPr>
          <a:xfrm>
            <a:off x="731520" y="2828925"/>
            <a:ext cx="3474720" cy="514350"/>
          </a:xfrm>
          <a:prstGeom prst="roundRect">
            <a:avLst>
              <a:gd name="adj" fmla="val 88889"/>
            </a:avLst>
          </a:prstGeom>
          <a:solidFill>
            <a:srgbClr val="E8FFEF"/>
          </a:solidFill>
          <a:ln w="12700">
            <a:solidFill>
              <a:srgbClr val="17A33E"/>
            </a:solidFill>
            <a:prstDash val="solid"/>
          </a:ln>
        </p:spPr>
      </p:sp>
      <p:sp>
        <p:nvSpPr>
          <p:cNvPr id="15" name="Shape 12"/>
          <p:cNvSpPr/>
          <p:nvPr/>
        </p:nvSpPr>
        <p:spPr>
          <a:xfrm>
            <a:off x="594360" y="2880360"/>
            <a:ext cx="411480" cy="411480"/>
          </a:xfrm>
          <a:prstGeom prst="ellipse">
            <a:avLst/>
          </a:prstGeom>
          <a:solidFill>
            <a:srgbClr val="FFFFFF"/>
          </a:solidFill>
          <a:ln w="50800">
            <a:solidFill>
              <a:srgbClr val="FFFFFF"/>
            </a:solidFill>
            <a:prstDash val="solid"/>
          </a:ln>
        </p:spPr>
      </p:sp>
      <p:sp>
        <p:nvSpPr>
          <p:cNvPr id="16" name="Shape 13"/>
          <p:cNvSpPr/>
          <p:nvPr/>
        </p:nvSpPr>
        <p:spPr>
          <a:xfrm>
            <a:off x="640080" y="2931795"/>
            <a:ext cx="320040" cy="308610"/>
          </a:xfrm>
          <a:prstGeom prst="ellipse">
            <a:avLst/>
          </a:prstGeom>
          <a:solidFill>
            <a:srgbClr val="17A33E"/>
          </a:solidFill>
          <a:ln w="50800">
            <a:solidFill>
              <a:srgbClr val="17A33E"/>
            </a:solidFill>
            <a:prstDash val="solid"/>
          </a:ln>
        </p:spPr>
      </p:sp>
      <p:sp>
        <p:nvSpPr>
          <p:cNvPr id="17" name="Text 14"/>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3</a:t>
            </a:r>
            <a:endParaRPr lang="en-US" sz="1400" dirty="0"/>
          </a:p>
        </p:txBody>
      </p:sp>
      <p:sp>
        <p:nvSpPr>
          <p:cNvPr id="18" name="Text 15"/>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The Dark Side: Potential Risks</a:t>
            </a:r>
            <a:endParaRPr lang="en-US" sz="1400" dirty="0"/>
          </a:p>
        </p:txBody>
      </p:sp>
      <p:sp>
        <p:nvSpPr>
          <p:cNvPr id="19" name="Shape 16"/>
          <p:cNvSpPr/>
          <p:nvPr/>
        </p:nvSpPr>
        <p:spPr>
          <a:xfrm>
            <a:off x="731520" y="3600450"/>
            <a:ext cx="3474720" cy="514350"/>
          </a:xfrm>
          <a:prstGeom prst="roundRect">
            <a:avLst>
              <a:gd name="adj" fmla="val 88889"/>
            </a:avLst>
          </a:prstGeom>
          <a:solidFill>
            <a:srgbClr val="E8FFEF"/>
          </a:solidFill>
          <a:ln w="12700">
            <a:solidFill>
              <a:srgbClr val="17A33E"/>
            </a:solidFill>
            <a:prstDash val="solid"/>
          </a:ln>
        </p:spPr>
      </p:sp>
      <p:sp>
        <p:nvSpPr>
          <p:cNvPr id="20" name="Shape 17"/>
          <p:cNvSpPr/>
          <p:nvPr/>
        </p:nvSpPr>
        <p:spPr>
          <a:xfrm>
            <a:off x="594360" y="3651885"/>
            <a:ext cx="411480" cy="411480"/>
          </a:xfrm>
          <a:prstGeom prst="ellipse">
            <a:avLst/>
          </a:prstGeom>
          <a:solidFill>
            <a:srgbClr val="FFFFFF"/>
          </a:solidFill>
          <a:ln w="50800">
            <a:solidFill>
              <a:srgbClr val="FFFFFF"/>
            </a:solidFill>
            <a:prstDash val="solid"/>
          </a:ln>
        </p:spPr>
      </p:sp>
      <p:sp>
        <p:nvSpPr>
          <p:cNvPr id="21" name="Shape 18"/>
          <p:cNvSpPr/>
          <p:nvPr/>
        </p:nvSpPr>
        <p:spPr>
          <a:xfrm>
            <a:off x="640080" y="3703320"/>
            <a:ext cx="320040" cy="308610"/>
          </a:xfrm>
          <a:prstGeom prst="ellipse">
            <a:avLst/>
          </a:prstGeom>
          <a:solidFill>
            <a:srgbClr val="17A33E"/>
          </a:solidFill>
          <a:ln w="50800">
            <a:solidFill>
              <a:srgbClr val="17A33E"/>
            </a:solidFill>
            <a:prstDash val="solid"/>
          </a:ln>
        </p:spPr>
      </p:sp>
      <p:sp>
        <p:nvSpPr>
          <p:cNvPr id="22" name="Text 19"/>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4</a:t>
            </a:r>
            <a:endParaRPr lang="en-US" sz="1400" dirty="0"/>
          </a:p>
        </p:txBody>
      </p:sp>
      <p:sp>
        <p:nvSpPr>
          <p:cNvPr id="23" name="Text 20"/>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Impact Analysis (2025): Jim Moses</a:t>
            </a:r>
            <a:endParaRPr lang="en-US" sz="1400" dirty="0"/>
          </a:p>
        </p:txBody>
      </p:sp>
      <p:sp>
        <p:nvSpPr>
          <p:cNvPr id="24" name="Shape 21"/>
          <p:cNvSpPr/>
          <p:nvPr/>
        </p:nvSpPr>
        <p:spPr>
          <a:xfrm>
            <a:off x="5029200" y="1285875"/>
            <a:ext cx="3474720" cy="514350"/>
          </a:xfrm>
          <a:prstGeom prst="roundRect">
            <a:avLst>
              <a:gd name="adj" fmla="val 88889"/>
            </a:avLst>
          </a:prstGeom>
          <a:solidFill>
            <a:srgbClr val="E8FFEF"/>
          </a:solidFill>
          <a:ln w="12700">
            <a:solidFill>
              <a:srgbClr val="17A33E"/>
            </a:solidFill>
            <a:prstDash val="solid"/>
          </a:ln>
        </p:spPr>
      </p:sp>
      <p:sp>
        <p:nvSpPr>
          <p:cNvPr id="25" name="Shape 22"/>
          <p:cNvSpPr/>
          <p:nvPr/>
        </p:nvSpPr>
        <p:spPr>
          <a:xfrm>
            <a:off x="4873752" y="1337310"/>
            <a:ext cx="411480" cy="411480"/>
          </a:xfrm>
          <a:prstGeom prst="ellipse">
            <a:avLst/>
          </a:prstGeom>
          <a:solidFill>
            <a:srgbClr val="FFFFFF"/>
          </a:solidFill>
          <a:ln w="50800">
            <a:solidFill>
              <a:srgbClr val="FFFFFF"/>
            </a:solidFill>
            <a:prstDash val="solid"/>
          </a:ln>
        </p:spPr>
      </p:sp>
      <p:sp>
        <p:nvSpPr>
          <p:cNvPr id="26" name="Shape 23"/>
          <p:cNvSpPr/>
          <p:nvPr/>
        </p:nvSpPr>
        <p:spPr>
          <a:xfrm>
            <a:off x="4937760" y="1388745"/>
            <a:ext cx="320040" cy="308610"/>
          </a:xfrm>
          <a:prstGeom prst="ellipse">
            <a:avLst/>
          </a:prstGeom>
          <a:solidFill>
            <a:srgbClr val="17A33E"/>
          </a:solidFill>
          <a:ln w="50800">
            <a:solidFill>
              <a:srgbClr val="17A33E"/>
            </a:solidFill>
            <a:prstDash val="solid"/>
          </a:ln>
        </p:spPr>
      </p:sp>
      <p:sp>
        <p:nvSpPr>
          <p:cNvPr id="27" name="Text 2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5</a:t>
            </a:r>
            <a:endParaRPr lang="en-US" sz="1400" dirty="0"/>
          </a:p>
        </p:txBody>
      </p:sp>
      <p:sp>
        <p:nvSpPr>
          <p:cNvPr id="28" name="Text 2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The Human Factor: It Depends on Us</a:t>
            </a:r>
            <a:endParaRPr lang="en-US" sz="1400" dirty="0"/>
          </a:p>
        </p:txBody>
      </p:sp>
      <p:sp>
        <p:nvSpPr>
          <p:cNvPr id="29" name="Shape 26"/>
          <p:cNvSpPr/>
          <p:nvPr/>
        </p:nvSpPr>
        <p:spPr>
          <a:xfrm>
            <a:off x="5029200" y="2057400"/>
            <a:ext cx="3474720" cy="514350"/>
          </a:xfrm>
          <a:prstGeom prst="roundRect">
            <a:avLst>
              <a:gd name="adj" fmla="val 88889"/>
            </a:avLst>
          </a:prstGeom>
          <a:solidFill>
            <a:srgbClr val="E8FFEF"/>
          </a:solidFill>
          <a:ln w="12700">
            <a:solidFill>
              <a:srgbClr val="17A33E"/>
            </a:solidFill>
            <a:prstDash val="solid"/>
          </a:ln>
        </p:spPr>
      </p:sp>
      <p:sp>
        <p:nvSpPr>
          <p:cNvPr id="30" name="Shape 27"/>
          <p:cNvSpPr/>
          <p:nvPr/>
        </p:nvSpPr>
        <p:spPr>
          <a:xfrm>
            <a:off x="4873752" y="2108835"/>
            <a:ext cx="411480" cy="411480"/>
          </a:xfrm>
          <a:prstGeom prst="ellipse">
            <a:avLst/>
          </a:prstGeom>
          <a:solidFill>
            <a:srgbClr val="FFFFFF"/>
          </a:solidFill>
          <a:ln w="50800">
            <a:solidFill>
              <a:srgbClr val="FFFFFF"/>
            </a:solidFill>
            <a:prstDash val="solid"/>
          </a:ln>
        </p:spPr>
      </p:sp>
      <p:sp>
        <p:nvSpPr>
          <p:cNvPr id="31" name="Shape 28"/>
          <p:cNvSpPr/>
          <p:nvPr/>
        </p:nvSpPr>
        <p:spPr>
          <a:xfrm>
            <a:off x="4937760" y="2160270"/>
            <a:ext cx="320040" cy="308610"/>
          </a:xfrm>
          <a:prstGeom prst="ellipse">
            <a:avLst/>
          </a:prstGeom>
          <a:solidFill>
            <a:srgbClr val="17A33E"/>
          </a:solidFill>
          <a:ln w="50800">
            <a:solidFill>
              <a:srgbClr val="17A33E"/>
            </a:solidFill>
            <a:prstDash val="solid"/>
          </a:ln>
        </p:spPr>
      </p:sp>
      <p:sp>
        <p:nvSpPr>
          <p:cNvPr id="32" name="Text 29"/>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6</a:t>
            </a:r>
            <a:endParaRPr lang="en-US" sz="1400" dirty="0"/>
          </a:p>
        </p:txBody>
      </p:sp>
      <p:sp>
        <p:nvSpPr>
          <p:cNvPr id="33" name="Text 30"/>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AI and the Future: Predictions</a:t>
            </a:r>
            <a:endParaRPr lang="en-US" sz="1400" dirty="0"/>
          </a:p>
        </p:txBody>
      </p:sp>
      <p:sp>
        <p:nvSpPr>
          <p:cNvPr id="34" name="Shape 31"/>
          <p:cNvSpPr/>
          <p:nvPr/>
        </p:nvSpPr>
        <p:spPr>
          <a:xfrm>
            <a:off x="5029200" y="2828925"/>
            <a:ext cx="3474720" cy="514350"/>
          </a:xfrm>
          <a:prstGeom prst="roundRect">
            <a:avLst>
              <a:gd name="adj" fmla="val 88889"/>
            </a:avLst>
          </a:prstGeom>
          <a:solidFill>
            <a:srgbClr val="E8FFEF"/>
          </a:solidFill>
          <a:ln w="12700">
            <a:solidFill>
              <a:srgbClr val="17A33E"/>
            </a:solidFill>
            <a:prstDash val="solid"/>
          </a:ln>
        </p:spPr>
      </p:sp>
      <p:sp>
        <p:nvSpPr>
          <p:cNvPr id="35" name="Shape 32"/>
          <p:cNvSpPr/>
          <p:nvPr/>
        </p:nvSpPr>
        <p:spPr>
          <a:xfrm>
            <a:off x="4873752" y="2880360"/>
            <a:ext cx="411480" cy="411480"/>
          </a:xfrm>
          <a:prstGeom prst="ellipse">
            <a:avLst/>
          </a:prstGeom>
          <a:solidFill>
            <a:srgbClr val="FFFFFF"/>
          </a:solidFill>
          <a:ln w="50800">
            <a:solidFill>
              <a:srgbClr val="FFFFFF"/>
            </a:solidFill>
            <a:prstDash val="solid"/>
          </a:ln>
        </p:spPr>
      </p:sp>
      <p:sp>
        <p:nvSpPr>
          <p:cNvPr id="36" name="Shape 33"/>
          <p:cNvSpPr/>
          <p:nvPr/>
        </p:nvSpPr>
        <p:spPr>
          <a:xfrm>
            <a:off x="4937760" y="2931795"/>
            <a:ext cx="320040" cy="308610"/>
          </a:xfrm>
          <a:prstGeom prst="ellipse">
            <a:avLst/>
          </a:prstGeom>
          <a:solidFill>
            <a:srgbClr val="17A33E"/>
          </a:solidFill>
          <a:ln w="50800">
            <a:solidFill>
              <a:srgbClr val="17A33E"/>
            </a:solidFill>
            <a:prstDash val="solid"/>
          </a:ln>
        </p:spPr>
      </p:sp>
      <p:sp>
        <p:nvSpPr>
          <p:cNvPr id="37" name="Text 34"/>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7</a:t>
            </a:r>
            <a:endParaRPr lang="en-US" sz="1400" dirty="0"/>
          </a:p>
        </p:txBody>
      </p:sp>
      <p:sp>
        <p:nvSpPr>
          <p:cNvPr id="38" name="Text 35"/>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Navigating the Future: A Call to Action</a:t>
            </a:r>
            <a:endParaRPr lang="en-US" sz="1400" dirty="0"/>
          </a:p>
        </p:txBody>
      </p:sp>
      <p:sp>
        <p:nvSpPr>
          <p:cNvPr id="39" name="Shape 36"/>
          <p:cNvSpPr/>
          <p:nvPr/>
        </p:nvSpPr>
        <p:spPr>
          <a:xfrm>
            <a:off x="5029200" y="3600450"/>
            <a:ext cx="3474720" cy="514350"/>
          </a:xfrm>
          <a:prstGeom prst="roundRect">
            <a:avLst>
              <a:gd name="adj" fmla="val 88889"/>
            </a:avLst>
          </a:prstGeom>
          <a:solidFill>
            <a:srgbClr val="E8FFEF"/>
          </a:solidFill>
          <a:ln w="12700">
            <a:solidFill>
              <a:srgbClr val="17A33E"/>
            </a:solidFill>
            <a:prstDash val="solid"/>
          </a:ln>
        </p:spPr>
      </p:sp>
      <p:sp>
        <p:nvSpPr>
          <p:cNvPr id="40" name="Shape 37"/>
          <p:cNvSpPr/>
          <p:nvPr/>
        </p:nvSpPr>
        <p:spPr>
          <a:xfrm>
            <a:off x="4873752" y="3651885"/>
            <a:ext cx="411480" cy="411480"/>
          </a:xfrm>
          <a:prstGeom prst="ellipse">
            <a:avLst/>
          </a:prstGeom>
          <a:solidFill>
            <a:srgbClr val="FFFFFF"/>
          </a:solidFill>
          <a:ln w="50800">
            <a:solidFill>
              <a:srgbClr val="FFFFFF"/>
            </a:solidFill>
            <a:prstDash val="solid"/>
          </a:ln>
        </p:spPr>
      </p:sp>
      <p:sp>
        <p:nvSpPr>
          <p:cNvPr id="41" name="Shape 38"/>
          <p:cNvSpPr/>
          <p:nvPr/>
        </p:nvSpPr>
        <p:spPr>
          <a:xfrm>
            <a:off x="4937760" y="3703320"/>
            <a:ext cx="320040" cy="308610"/>
          </a:xfrm>
          <a:prstGeom prst="ellipse">
            <a:avLst/>
          </a:prstGeom>
          <a:solidFill>
            <a:srgbClr val="17A33E"/>
          </a:solidFill>
          <a:ln w="50800">
            <a:solidFill>
              <a:srgbClr val="17A33E"/>
            </a:solidFill>
            <a:prstDash val="solid"/>
          </a:ln>
        </p:spPr>
      </p:sp>
      <p:sp>
        <p:nvSpPr>
          <p:cNvPr id="42" name="Text 39"/>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8</a:t>
            </a:r>
            <a:endParaRPr lang="en-US" sz="1400" dirty="0"/>
          </a:p>
        </p:txBody>
      </p:sp>
      <p:sp>
        <p:nvSpPr>
          <p:cNvPr id="43" name="Text 40"/>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The Power is Ours</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4" name="Shape 1"/>
          <p:cNvSpPr/>
          <p:nvPr/>
        </p:nvSpPr>
        <p:spPr>
          <a:xfrm>
            <a:off x="594360" y="1337310"/>
            <a:ext cx="411480" cy="411480"/>
          </a:xfrm>
          <a:prstGeom prst="ellipse">
            <a:avLst/>
          </a:prstGeom>
          <a:solidFill>
            <a:srgbClr val="FFFFFF"/>
          </a:solidFill>
          <a:ln w="50800">
            <a:solidFill>
              <a:srgbClr val="FFFFFF"/>
            </a:solidFill>
            <a:prstDash val="solid"/>
          </a:ln>
        </p:spPr>
      </p:sp>
      <p:sp>
        <p:nvSpPr>
          <p:cNvPr id="5" name="Shape 2"/>
          <p:cNvSpPr/>
          <p:nvPr/>
        </p:nvSpPr>
        <p:spPr>
          <a:xfrm>
            <a:off x="640080" y="1388745"/>
            <a:ext cx="320040" cy="308610"/>
          </a:xfrm>
          <a:prstGeom prst="ellipse">
            <a:avLst/>
          </a:prstGeom>
          <a:solidFill>
            <a:srgbClr val="17A33E"/>
          </a:solidFill>
          <a:ln w="50800">
            <a:solidFill>
              <a:srgbClr val="17A33E"/>
            </a:solidFill>
            <a:prstDash val="solid"/>
          </a:ln>
        </p:spPr>
      </p:sp>
      <p:sp>
        <p:nvSpPr>
          <p:cNvPr id="6" name="Text 3"/>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9</a:t>
            </a:r>
            <a:endParaRPr lang="en-US" sz="1400" dirty="0"/>
          </a:p>
        </p:txBody>
      </p:sp>
      <p:sp>
        <p:nvSpPr>
          <p:cNvPr id="7" name="Text 4"/>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Q&amp;A</a:t>
            </a:r>
            <a:endParaRPr lang="en-US" sz="1400" dirty="0"/>
          </a:p>
        </p:txBody>
      </p:sp>
      <p:sp>
        <p:nvSpPr>
          <p:cNvPr id="8" name="Shape 5"/>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9" name="Shape 6"/>
          <p:cNvSpPr/>
          <p:nvPr/>
        </p:nvSpPr>
        <p:spPr>
          <a:xfrm>
            <a:off x="594360" y="2108835"/>
            <a:ext cx="411480" cy="411480"/>
          </a:xfrm>
          <a:prstGeom prst="ellipse">
            <a:avLst/>
          </a:prstGeom>
          <a:solidFill>
            <a:srgbClr val="FFFFFF"/>
          </a:solidFill>
          <a:ln w="50800">
            <a:solidFill>
              <a:srgbClr val="FFFFFF"/>
            </a:solidFill>
            <a:prstDash val="solid"/>
          </a:ln>
        </p:spPr>
      </p:sp>
      <p:sp>
        <p:nvSpPr>
          <p:cNvPr id="10" name="Shape 7"/>
          <p:cNvSpPr/>
          <p:nvPr/>
        </p:nvSpPr>
        <p:spPr>
          <a:xfrm>
            <a:off x="640080" y="2160270"/>
            <a:ext cx="320040" cy="308610"/>
          </a:xfrm>
          <a:prstGeom prst="ellipse">
            <a:avLst/>
          </a:prstGeom>
          <a:solidFill>
            <a:srgbClr val="17A33E"/>
          </a:solidFill>
          <a:ln w="50800">
            <a:solidFill>
              <a:srgbClr val="17A33E"/>
            </a:solidFill>
            <a:prstDash val="solid"/>
          </a:ln>
        </p:spPr>
      </p:sp>
      <p:sp>
        <p:nvSpPr>
          <p:cNvPr id="11" name="Text 8"/>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12" name="Text 9"/>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Thank You</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The AI Revolution: A New Era</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is evolving at an unprecedented rate, surpassing expectations and redefining technological possibilities. Its swift progress requires careful consideration and adaptation.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is becoming increasingly integrated into daily lives, influencing decisions, streamlining processes, and reshaping industries. This widespread adoption necessitates ethical guidelines.</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AI's capacity to solve complex problems, automate tasks, and generate new insights presents immense opportunities for progress. Harnessing this potential is crucial for societal advancement.</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The rise of AI raises profound ethical dilemmas regarding bias, privacy, and accountability. Addressing these concerns is essential for responsible AI development and deployment.</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AI's influence extends beyond technology, impacting employment, education, and social interactions. Understanding and managing these broader implications is vital for ensuring equitable outcomes.</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01</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AI's Promise: A Brighter Future?</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AI-powered automation can streamline workflows, increase efficiency, and free up human workers to focus on more creative and strategic tasks, boosting productivity.</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algorithms can analyze medical data, diagnose diseases earlier, personalize treatments, and accelerate drug discovery, leading to better patient outcomes.</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can optimize energy consumption, manage resources more effectively, and develop innovative solutions for environmental challenges, contributing to a more sustainable future.</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tutors can adapt to individual learning styles, provide customized feedback, and offer personalized educational experiences, enhancing student engagement and achievement.</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AI-powered assistive technologies can empower individuals with disabilities, enabling them to participate more fully in society and access opportunities that were previously unavailable.</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02</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The Dark Side: Potential Risks</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The automation capabilities of AI may lead to job losses in certain industries, requiring workforce retraining and adaptation to the changing job market. Future implications expected.</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algorithms can perpetuate and amplify existing biases in data, leading to discriminatory outcomes in areas such as hiring, lending, and criminal justice. It can be bad if there are bias.</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The collection and analysis of vast amounts of personal data by AI systems raise concerns about privacy violations and the potential for misuse of information, affecting private information.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can be used to create sophisticated cyberattacks, spread misinformation, and manipulate public opinion, posing significant threats to cybersecurity and national security. The outcome are dangerous.</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The development of autonomous weapons systems raises ethical and security concerns about the potential for unintended consequences and the loss of human control over lethal force. Future implications.</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03</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Impact Analysis (2025): Jim Moses</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As of 2025, AI has become deeply ingrained in various sectors, from finance and healthcare to transportation and entertainment, transforming the way we live and work. It is everywhere.</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Automation driven by AI has led to significant gains in productivity and efficiency, but also to concerns about job displacement and the need for workforce retraining. There are concerns.</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Ethical considerations surrounding AI, such as bias, privacy, and accountability, have become increasingly prominent in public discourse and policy discussions. It is affecting decision.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Governments and organizations around the world are grappling with the challenge of regulating AI to ensure responsible development and deployment while fostering innovation. There are challenges.</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has had a profound impact on society, reshaping social interactions, influencing public opinion, and raising questions about the future of work and human connection. It's affecting lifestyle.</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04</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The Human Factor: It Depends on Us</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Developing and implementing ethical frameworks for AI development and deployment is crucial for ensuring that AI aligns with human values and promotes societal well-being. It's very vital.</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Maintaining human oversight over AI systems is essential for preventing unintended consequences, mitigating risks, and ensuring that AI serves human needs and goals. It's for safety measurement.</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Investing in education and training to equip workers with the skills needed to thrive in the age of AI is crucial for mitigating job displacement and fostering economic opportunity. It is required.</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Engaging in open and inclusive public dialogue about the societal implications of AI is essential for fostering informed decision-making and building trust in AI technologies. It can be solved.</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Promoting responsible innovation in AI requires a focus on human-centered design, transparency, and accountability, ensuring that AI benefits all of humanity. The goal is success.</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05</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AI and the Future: Predictions</a:t>
            </a:r>
            <a:endParaRPr lang="en-US" sz="3300" dirty="0"/>
          </a:p>
        </p:txBody>
      </p:sp>
      <p:sp>
        <p:nvSpPr>
          <p:cNvPr id="4" name="Text 1"/>
          <p:cNvSpPr/>
          <p:nvPr/>
        </p:nvSpPr>
        <p:spPr>
          <a:xfrm>
            <a:off x="457200" y="1285875"/>
            <a:ext cx="8229600" cy="274320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will enable hyper-personalized experiences across various domains, from healthcare and education to entertainment and commerce, tailoring products and services to individual needs. Personalized Services.</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Human-AI collaboration will become increasingly common, with AI augmenting human capabilities and enabling new forms of creativity, problem-solving, and innovation. Collaboration.</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Autonomous systems powered by AI will become more prevalent in transportation, logistics, and manufacturing, transforming industries and reshaping urban landscapes. Autonomous System.</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AI will continue to advance in its ability to understand, learn, and reason, leading to breakthroughs in scientific discovery, technological innovation, and human understanding. Future Enhanced Intelligence.</a:t>
            </a:r>
            <a:endParaRPr lang="en-US" sz="1400" dirty="0"/>
          </a:p>
          <a:p>
            <a:pPr marL="342900" indent="-342900">
              <a:lnSpc>
                <a:spcPts val="2000"/>
              </a:lnSpc>
              <a:spcAft>
                <a:spcPts val="1200"/>
              </a:spcAft>
              <a:buSzPct val="100000"/>
              <a:buFont typeface="+mj-lt"/>
              <a:buAutoNum type="arabicPeriod" startAt="1"/>
            </a:pPr>
            <a:r>
              <a:rPr lang="en-US" sz="1400" dirty="0">
                <a:solidFill>
                  <a:srgbClr val="000000"/>
                </a:solidFill>
                <a:latin typeface="Plus Jakarta Sans Light" pitchFamily="34" charset="0"/>
                <a:ea typeface="Plus Jakarta Sans Light" pitchFamily="34" charset="-122"/>
                <a:cs typeface="Plus Jakarta Sans Light" pitchFamily="34" charset="-120"/>
              </a:rPr>
              <a:t>Addressing existential risks posed by advanced AI, such as unintended consequences and the loss of human control, will be crucial for ensuring the long-term survival and flourishing of humanity. Be Aware.</a:t>
            </a:r>
            <a:endParaRPr lang="en-US" sz="1400" dirty="0"/>
          </a:p>
        </p:txBody>
      </p:sp>
      <p:sp>
        <p:nvSpPr>
          <p:cNvPr id="5" name="Shape 2"/>
          <p:cNvSpPr/>
          <p:nvPr/>
        </p:nvSpPr>
        <p:spPr>
          <a:xfrm>
            <a:off x="0" y="4629150"/>
            <a:ext cx="9144000" cy="0"/>
          </a:xfrm>
          <a:prstGeom prst="line">
            <a:avLst/>
          </a:prstGeom>
          <a:noFill/>
          <a:ln w="12700">
            <a:solidFill>
              <a:srgbClr val="A9A9A9"/>
            </a:solidFill>
            <a:prstDash val="solid"/>
          </a:ln>
        </p:spPr>
      </p:sp>
      <p:sp>
        <p:nvSpPr>
          <p:cNvPr id="6" name="Text 3"/>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06</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2025-07-21T02:57:36Z</dcterms:created>
  <dcterms:modified xsi:type="dcterms:W3CDTF">2025-07-21T02:57:36Z</dcterms:modified>
</cp:coreProperties>
</file>