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notesMasterIdLst>
    <p:notesMasterId r:id="rId26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1183005"/>
            <a:ext cx="731520" cy="514350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0" y="3497580"/>
            <a:ext cx="731520" cy="514350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388745"/>
            <a:ext cx="4572000" cy="236601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2743200" y="2417445"/>
            <a:ext cx="3657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500" b="1" dirty="0">
                <a:solidFill>
                  <a:srgbClr val="17A33E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Aryabhata: Mathematical Genius</a:t>
            </a:r>
            <a:endParaRPr lang="en-US" sz="3500" dirty="0"/>
          </a:p>
        </p:txBody>
      </p:sp>
      <p:sp>
        <p:nvSpPr>
          <p:cNvPr id="8" name="Text 2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September 2025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Mathematical Innovations - Part 2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Developed a general solution method called kuttakara ('pulverizer') by Bhaskara I, breaking problems into smaller coefficients using essentially the Euclidean algorithm.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His method for solving linear equations relates to continued fractions, showing sophisticated understanding of number theory and mathematical relationships.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Provided elegant results for the summation of series of squares and cubes, including the formula for sum of squares and the relationship between sum of cubes and squared triangular numbers.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Created a system where numbers are represented by consonant-vowel monosyllables, continuing the Sanskritic tradition from Vedic times while advancing mathematical notation.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Demonstrated advanced algorithmic thinking through his systematic approaches to complex mathematical problems, influencing future generations of mathematicians.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06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Astronomical Discoveries - Part 1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Correctly stated that the Earth is round and rotates about its axis daily, explaining that the apparent movement of stars is due to Earth's rotation, contrary to prevailing beliefs.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Scientifically explained solar and lunar eclipses, stating that the Moon and planets shine by reflected sunlight and describing eclipses in terms of shadows cast by and falling on Earth.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Described planetary motion along the ecliptic using eccentric and epicyclic models, building upon earlier Greek models while adding unique Indian astronomical perspectives.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Developed sophisticated methods for calculating various units of time, planetary positions, and intercalary months, forming the basis for calendric systems still used today.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Calculated the sidereal rotation as 23 hours, 56 minutes, and 4.1 seconds (modern value: 23:56:4.091) and the sidereal year at 365 days, 6 hours, 12 minutes, and 30 seconds.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07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Astronomical Discoveries - Part 2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Applied plane trigonometry to spherical geometry by projecting points and lines on the surface of a sphere onto appropriate planes, advancing mathematical astronomy significantly.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Provided detailed methods for predicting solar and lunar eclipses, including computations of the size and extent of Earth's shadow and the portion of eclipsed celestial bodies.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Studied features of the ecliptic, celestial equator, nodes, and the rising of zodiacal signs on the horizon, creating a comprehensive model of the celestial sphere.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Explicitly stated that the apparent westward motion of stars is due to the spherical Earth's rotation about its axis, providing a clear explanation for daily celestial movements.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Developed a theory of 'lords of the hours and days'—an astrological concept used for determining propitious times for action, showing the practical application of astronomical knowledge.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08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Global Influence and Legacy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His works, particularly Aryabhatasiddhanta, circulated through the Sāsānian dynasty of Iran and profoundly influenced the development of Islamic astronomy during the Islamic Golden Age.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His definitions of sine (jya), cosine (kojya), versine (utkrama-jya), and inverse sine (otkram jya) influenced the birth of trigonometry, with modern terms 'sine' and 'cosine' derived from his work.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Translated into Arabic around 820 CE, his results were cited by Al-Khwarizmi and influenced Arabic astronomical tables (zijes), including the Tables of Toledo used in Europe for centuries.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Influenced numerous Indian mathematicians including Varahamihira (c. 550), Bhaskara I (c. 629), Brahmagupta (598-665), and others who built upon his foundational work.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India's first satellite, launched in 1975, was named Aryabhata in his honor, commemorating his extraordinary contributions to mathematics and astronomy that continue to inspire scientific achievement.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09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Enduring Mathematical Principles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His approximation of π as 3.1416 demonstrated remarkable accuracy, remaining influential for centuries and being mentioned in Al-Khwarizmi's work on algebra after translation into Arabic.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kuttakara method for solving linear indeterminate equations became the standard approach in Indian mathematics, with algebra itself initially called kuttakagaṇita or simply kuttakara.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Calendric calculations devised by Aryabhata and his followers have been in continuous use in India for practical purposes of fixing the Panchangam (Hindu calendar).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His approach to explaining natural phenomena through mathematical reasoning rather than mythological representation marked a significant advancement in scientific thinking.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Aryabhata's work represents a pinnacle of ancient scientific achievement, demonstrating how mathematical and astronomical knowledge can transcend cultural and temporal boundaries to benefit all humanity.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10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Celestial Beginnings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Aryabhatta Knowledge University (AKU) in Patna, established by the Government of Bihar, fosters technical, medical, and management education in his honor.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India's inaugural satellite, Aryabhata, and a lunar crater bear his name, a testament to his contributions to space exploration and astronomical knowledge.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Aryabhata satellite was featured on the reverse of the Indian 2-rupee note, showcasing national appreciation for his scientific achievements.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Aryabhatta Research Institute of Observational Sciences (ARIES), near Nainital, facilitates research in astronomy, astrophysics, and atmospheric sciences.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inter-school Aryabhata Maths Competition encourages students to excel in mathematics, inspired by Aryabhata's mathematical prowess and legacy.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11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Jalali Calendar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Introduced in 1073 CE, the Jalali calendar was created by astronomers, including Omar Khayyam, for accurate timekeeping.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Modified versions of the Jalali calendar (1925) serve as the official national calendars in Iran and Afghanistan, indicating its widespread adoption.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Dates in the Jalali calendar are determined by precise solar transit observations, reminiscent of Aryabhata and earlier Siddhanta calendars.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Calculating dates in the Jalali calendar necessitates an ephemeris, highlighting its computational complexity and accuracy in time measurement.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Jalali calendar showcased fewer seasonal errors compared to the Gregorian calendar, affirming its precision in aligning with solar events.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12</a:t>
            </a:r>
            <a:endParaRPr lang="en-US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Bhau Daji's Insights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Bhau Daji's work was published in the Journal of the Royal Asiatic Society of Great Britain and Ireland.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Bhau Daji provided brief notes on the age and authenticity of the works of Aryabhata and others.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Bhau Daji's insights shed light on the historical context of ancient Indian scholars.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His work contributes to a better understanding of the timeline of ancient Indian scholarship.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Bhau Daji's research is acknowledged in academic circles for its historical importance.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13</a:t>
            </a:r>
            <a:endParaRPr lang="en-US" sz="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Physics Perspective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Sterling Dictionary of Physics provides entries related to Aryabhata's contributions.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It serves as a reference for students and researchers in the field of physics.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It helps explain concepts relevant to Aryabhata's work in a physics context.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dictionary is used in academic settings for clarity on physics topics.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It provides valuable educational content related to physics and its historical roots.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14</a:t>
            </a:r>
            <a:endParaRPr lang="en-US"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Aryabhata II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Aryabhata II is a separate historical figure from the original Aryabhata, ensuring clear identification.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Attributing the correct works and achievements to each figure is important for historical accuracy and academic rigor.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Understanding the historical context surrounding each Aryabhata aids in understanding their individual contributions to mathematics and astronomy.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Differentiating between the two facilitates more focused research and study of each individual's specific legacy in science and academia.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Clarifying the distinct identities of Aryabhata and Aryabhata II prevents confusion and promotes a more accurate understanding of history.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15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6291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731520" y="128587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594360" y="133731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40080" y="138874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76072" y="133731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1097280" y="133731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Visionary Who Changed Mathematics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31520" y="205740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94360" y="210883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40080" y="216027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76072" y="210883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1097280" y="210883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Life and Background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731520" y="282892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594360" y="288036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640080" y="293179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76072" y="288036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1097280" y="288036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Major Literary Contributions</a:t>
            </a:r>
            <a:endParaRPr lang="en-US" sz="1400" dirty="0"/>
          </a:p>
        </p:txBody>
      </p:sp>
      <p:sp>
        <p:nvSpPr>
          <p:cNvPr id="19" name="Shape 16"/>
          <p:cNvSpPr/>
          <p:nvPr/>
        </p:nvSpPr>
        <p:spPr>
          <a:xfrm>
            <a:off x="731520" y="360045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594360" y="365188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640080" y="370332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576072" y="365188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1097280" y="365188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Structure of Aryabhatiya</a:t>
            </a:r>
            <a:endParaRPr lang="en-US" sz="1400" dirty="0"/>
          </a:p>
        </p:txBody>
      </p:sp>
      <p:sp>
        <p:nvSpPr>
          <p:cNvPr id="24" name="Shape 21"/>
          <p:cNvSpPr/>
          <p:nvPr/>
        </p:nvSpPr>
        <p:spPr>
          <a:xfrm>
            <a:off x="5029200" y="128587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25" name="Shape 22"/>
          <p:cNvSpPr/>
          <p:nvPr/>
        </p:nvSpPr>
        <p:spPr>
          <a:xfrm>
            <a:off x="4873752" y="133731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26" name="Shape 23"/>
          <p:cNvSpPr/>
          <p:nvPr/>
        </p:nvSpPr>
        <p:spPr>
          <a:xfrm>
            <a:off x="4937760" y="138874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4892040" y="133731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5394960" y="133731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Mathematical Innovations - Part 1</a:t>
            </a:r>
            <a:endParaRPr lang="en-US" sz="1400" dirty="0"/>
          </a:p>
        </p:txBody>
      </p:sp>
      <p:sp>
        <p:nvSpPr>
          <p:cNvPr id="29" name="Shape 26"/>
          <p:cNvSpPr/>
          <p:nvPr/>
        </p:nvSpPr>
        <p:spPr>
          <a:xfrm>
            <a:off x="5029200" y="205740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30" name="Shape 27"/>
          <p:cNvSpPr/>
          <p:nvPr/>
        </p:nvSpPr>
        <p:spPr>
          <a:xfrm>
            <a:off x="4873752" y="210883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31" name="Shape 28"/>
          <p:cNvSpPr/>
          <p:nvPr/>
        </p:nvSpPr>
        <p:spPr>
          <a:xfrm>
            <a:off x="4937760" y="216027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32" name="Text 29"/>
          <p:cNvSpPr/>
          <p:nvPr/>
        </p:nvSpPr>
        <p:spPr>
          <a:xfrm>
            <a:off x="4892040" y="210883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6</a:t>
            </a:r>
            <a:endParaRPr lang="en-US" sz="1400" dirty="0"/>
          </a:p>
        </p:txBody>
      </p:sp>
      <p:sp>
        <p:nvSpPr>
          <p:cNvPr id="33" name="Text 30"/>
          <p:cNvSpPr/>
          <p:nvPr/>
        </p:nvSpPr>
        <p:spPr>
          <a:xfrm>
            <a:off x="5394960" y="210883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Mathematical Innovations - Part 2</a:t>
            </a:r>
            <a:endParaRPr lang="en-US" sz="1400" dirty="0"/>
          </a:p>
        </p:txBody>
      </p:sp>
      <p:sp>
        <p:nvSpPr>
          <p:cNvPr id="34" name="Shape 31"/>
          <p:cNvSpPr/>
          <p:nvPr/>
        </p:nvSpPr>
        <p:spPr>
          <a:xfrm>
            <a:off x="5029200" y="282892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4873752" y="288036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36" name="Shape 33"/>
          <p:cNvSpPr/>
          <p:nvPr/>
        </p:nvSpPr>
        <p:spPr>
          <a:xfrm>
            <a:off x="4937760" y="293179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37" name="Text 34"/>
          <p:cNvSpPr/>
          <p:nvPr/>
        </p:nvSpPr>
        <p:spPr>
          <a:xfrm>
            <a:off x="4892040" y="288036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7</a:t>
            </a:r>
            <a:endParaRPr lang="en-US" sz="1400" dirty="0"/>
          </a:p>
        </p:txBody>
      </p:sp>
      <p:sp>
        <p:nvSpPr>
          <p:cNvPr id="38" name="Text 35"/>
          <p:cNvSpPr/>
          <p:nvPr/>
        </p:nvSpPr>
        <p:spPr>
          <a:xfrm>
            <a:off x="5394960" y="288036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Astronomical Discoveries - Part 1</a:t>
            </a:r>
            <a:endParaRPr lang="en-US" sz="1400" dirty="0"/>
          </a:p>
        </p:txBody>
      </p:sp>
      <p:sp>
        <p:nvSpPr>
          <p:cNvPr id="39" name="Shape 36"/>
          <p:cNvSpPr/>
          <p:nvPr/>
        </p:nvSpPr>
        <p:spPr>
          <a:xfrm>
            <a:off x="5029200" y="360045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40" name="Shape 37"/>
          <p:cNvSpPr/>
          <p:nvPr/>
        </p:nvSpPr>
        <p:spPr>
          <a:xfrm>
            <a:off x="4873752" y="365188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41" name="Shape 38"/>
          <p:cNvSpPr/>
          <p:nvPr/>
        </p:nvSpPr>
        <p:spPr>
          <a:xfrm>
            <a:off x="4937760" y="370332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42" name="Text 39"/>
          <p:cNvSpPr/>
          <p:nvPr/>
        </p:nvSpPr>
        <p:spPr>
          <a:xfrm>
            <a:off x="4892040" y="365188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8</a:t>
            </a:r>
            <a:endParaRPr lang="en-US" sz="1400" dirty="0"/>
          </a:p>
        </p:txBody>
      </p:sp>
      <p:sp>
        <p:nvSpPr>
          <p:cNvPr id="43" name="Text 40"/>
          <p:cNvSpPr/>
          <p:nvPr/>
        </p:nvSpPr>
        <p:spPr>
          <a:xfrm>
            <a:off x="5394960" y="365188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Astronomical Discoveries - Part 2</a:t>
            </a:r>
            <a:endParaRPr lang="en-US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Āryabhaṭa Numeration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Āryabhaṭa numeration describes a method for representing numbers developed by Aryabhata, emphasizing his contributions to mathematical notation.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This numeration system is significant in the history of mathematics, highlighting early methods of expressing numerical values and equations.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Studying Āryabhaṭa numeration enhances knowledge of ancient mathematical techniques and their influence on modern numerical systems and computations.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Understanding the historical context of Āryabhaṭa numeration provides insights into the evolution of mathematical thought and its advancements.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This numeration method has educational value for illustrating the development of mathematical notation over time.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16</a:t>
            </a:r>
            <a:endParaRPr lang="en-US" sz="15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Āryabhaṭa's Sine Table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Āryabhaṭa's sine table showcases his detailed calculations in trigonometry, particularly his accurate estimation of sine values, demonstrating mathematical skill.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accuracy of this sine table highlights the advanced level of mathematics during Aryabhata's time, marking advancements in geometry and trigonometry.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Understanding the historical context of Āryabhaṭa's sine table provides insights into ancient mathematical techniques and their contribution to the field.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Researching this sine table provides insights into Aryabhata's advanced mathematical calculations and his lasting impact on trigonometry and mathematics.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Studying Āryabhaṭa's sine table enhances understanding of the evolution of trigonometry and mathematics.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17</a:t>
            </a:r>
            <a:endParaRPr lang="en-US" sz="1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Indian Mathematics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Indian mathematics encompasses centuries of innovation and discovery in math. It highlights India's rich cultural influence on global scientific understanding.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It is important to know the historical context of Indian mathematics to fully grasp its importance and how it evolved over time. 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Scholarly research on Indian math provides insights into ancient methods and the unique contributions India has made to math worldwide.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Understanding Indian math is educational because it shows the interlinked history of math across many cultures. It is very important for teaching.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Integrating these lessons into today's curriculum enriches education and highlights the collaborative history of intellectual progress from different perspectives.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18</a:t>
            </a:r>
            <a:endParaRPr lang="en-US" sz="15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List of Mathematicians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list of Indian mathematicians offers students a helpful resource. It is good for studying and appreciating the broad field of math.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Each entry represents significant work. Also, provides an amazing example of the achievements of Indian mathematicians over time.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Using this resource to dive into the historical studies on each figure brings a deeper knowledge of their effect on modern math practices.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Educators can leverage this list to enhance their lessons with real stories. It also shows great advancements from many people and places.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Knowing these figures reinforces the crucial place India plays in the creation. Also, it shows the ongoing cultural contribution to science.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19</a:t>
            </a:r>
            <a:endParaRPr lang="en-US" sz="15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Thank you for taking the time to learn about Aryabhata and his enduring influence.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hope this presentation has enriched your understanding of Aryabhata's contributions.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Encouragement for continued exploration of mathematics and astronomy.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Best wishes for your academic and intellectual pursuits.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sincerely appreciate your engagement with this educational content.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20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31520" y="128587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594360" y="133731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0080" y="138874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76072" y="133731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9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1097280" y="133731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Global Influence and Legacy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731520" y="205740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94360" y="210883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40080" y="216027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76072" y="210883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1097280" y="210883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Enduring Mathematical Principles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31520" y="282892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94360" y="288036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40080" y="293179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576072" y="288036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11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1097280" y="288036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Celestial Beginnings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731520" y="360045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594360" y="365188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640080" y="370332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576072" y="365188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12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1097280" y="365188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Jalali Calendar</a:t>
            </a:r>
            <a:endParaRPr lang="en-US" sz="1400" dirty="0"/>
          </a:p>
        </p:txBody>
      </p:sp>
      <p:sp>
        <p:nvSpPr>
          <p:cNvPr id="23" name="Shape 20"/>
          <p:cNvSpPr/>
          <p:nvPr/>
        </p:nvSpPr>
        <p:spPr>
          <a:xfrm>
            <a:off x="5029200" y="128587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24" name="Shape 21"/>
          <p:cNvSpPr/>
          <p:nvPr/>
        </p:nvSpPr>
        <p:spPr>
          <a:xfrm>
            <a:off x="4873752" y="133731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25" name="Shape 22"/>
          <p:cNvSpPr/>
          <p:nvPr/>
        </p:nvSpPr>
        <p:spPr>
          <a:xfrm>
            <a:off x="4937760" y="138874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4892040" y="133731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13</a:t>
            </a:r>
            <a:endParaRPr lang="en-US" sz="1400" dirty="0"/>
          </a:p>
        </p:txBody>
      </p:sp>
      <p:sp>
        <p:nvSpPr>
          <p:cNvPr id="27" name="Text 24"/>
          <p:cNvSpPr/>
          <p:nvPr/>
        </p:nvSpPr>
        <p:spPr>
          <a:xfrm>
            <a:off x="5394960" y="133731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Bhau Daji's Insights</a:t>
            </a:r>
            <a:endParaRPr lang="en-US" sz="1400" dirty="0"/>
          </a:p>
        </p:txBody>
      </p:sp>
      <p:sp>
        <p:nvSpPr>
          <p:cNvPr id="28" name="Shape 25"/>
          <p:cNvSpPr/>
          <p:nvPr/>
        </p:nvSpPr>
        <p:spPr>
          <a:xfrm>
            <a:off x="5029200" y="205740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4873752" y="210883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30" name="Shape 27"/>
          <p:cNvSpPr/>
          <p:nvPr/>
        </p:nvSpPr>
        <p:spPr>
          <a:xfrm>
            <a:off x="4937760" y="216027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31" name="Text 28"/>
          <p:cNvSpPr/>
          <p:nvPr/>
        </p:nvSpPr>
        <p:spPr>
          <a:xfrm>
            <a:off x="4892040" y="210883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14</a:t>
            </a:r>
            <a:endParaRPr lang="en-US" sz="1400" dirty="0"/>
          </a:p>
        </p:txBody>
      </p:sp>
      <p:sp>
        <p:nvSpPr>
          <p:cNvPr id="32" name="Text 29"/>
          <p:cNvSpPr/>
          <p:nvPr/>
        </p:nvSpPr>
        <p:spPr>
          <a:xfrm>
            <a:off x="5394960" y="210883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Physics Perspective</a:t>
            </a:r>
            <a:endParaRPr lang="en-US" sz="1400" dirty="0"/>
          </a:p>
        </p:txBody>
      </p:sp>
      <p:sp>
        <p:nvSpPr>
          <p:cNvPr id="33" name="Shape 30"/>
          <p:cNvSpPr/>
          <p:nvPr/>
        </p:nvSpPr>
        <p:spPr>
          <a:xfrm>
            <a:off x="5029200" y="282892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34" name="Shape 31"/>
          <p:cNvSpPr/>
          <p:nvPr/>
        </p:nvSpPr>
        <p:spPr>
          <a:xfrm>
            <a:off x="4873752" y="288036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35" name="Shape 32"/>
          <p:cNvSpPr/>
          <p:nvPr/>
        </p:nvSpPr>
        <p:spPr>
          <a:xfrm>
            <a:off x="4937760" y="293179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36" name="Text 33"/>
          <p:cNvSpPr/>
          <p:nvPr/>
        </p:nvSpPr>
        <p:spPr>
          <a:xfrm>
            <a:off x="4892040" y="288036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15</a:t>
            </a:r>
            <a:endParaRPr lang="en-US" sz="1400" dirty="0"/>
          </a:p>
        </p:txBody>
      </p:sp>
      <p:sp>
        <p:nvSpPr>
          <p:cNvPr id="37" name="Text 34"/>
          <p:cNvSpPr/>
          <p:nvPr/>
        </p:nvSpPr>
        <p:spPr>
          <a:xfrm>
            <a:off x="5394960" y="288036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Aryabhata II</a:t>
            </a:r>
            <a:endParaRPr lang="en-US" sz="1400" dirty="0"/>
          </a:p>
        </p:txBody>
      </p:sp>
      <p:sp>
        <p:nvSpPr>
          <p:cNvPr id="38" name="Shape 35"/>
          <p:cNvSpPr/>
          <p:nvPr/>
        </p:nvSpPr>
        <p:spPr>
          <a:xfrm>
            <a:off x="5029200" y="360045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39" name="Shape 36"/>
          <p:cNvSpPr/>
          <p:nvPr/>
        </p:nvSpPr>
        <p:spPr>
          <a:xfrm>
            <a:off x="4873752" y="365188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40" name="Shape 37"/>
          <p:cNvSpPr/>
          <p:nvPr/>
        </p:nvSpPr>
        <p:spPr>
          <a:xfrm>
            <a:off x="4937760" y="370332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41" name="Text 38"/>
          <p:cNvSpPr/>
          <p:nvPr/>
        </p:nvSpPr>
        <p:spPr>
          <a:xfrm>
            <a:off x="4892040" y="365188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16</a:t>
            </a:r>
            <a:endParaRPr lang="en-US" sz="1400" dirty="0"/>
          </a:p>
        </p:txBody>
      </p:sp>
      <p:sp>
        <p:nvSpPr>
          <p:cNvPr id="42" name="Text 39"/>
          <p:cNvSpPr/>
          <p:nvPr/>
        </p:nvSpPr>
        <p:spPr>
          <a:xfrm>
            <a:off x="5394960" y="365188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Āryabhaṭa Numeration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31520" y="128587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594360" y="133731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0080" y="138874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76072" y="133731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17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1097280" y="133731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Āryabhaṭa's Sine Table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731520" y="205740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94360" y="210883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40080" y="216027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76072" y="210883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18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1097280" y="210883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Indian Mathematics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31520" y="2828925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94360" y="2880360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40080" y="2931795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576072" y="2880360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19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1097280" y="288036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List of Mathematicians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731520" y="3600450"/>
            <a:ext cx="3474720" cy="514350"/>
          </a:xfrm>
          <a:prstGeom prst="roundRect">
            <a:avLst>
              <a:gd name="adj" fmla="val 88889"/>
            </a:avLst>
          </a:prstGeom>
          <a:solidFill>
            <a:srgbClr val="E8FFEF"/>
          </a:solidFill>
          <a:ln w="12700">
            <a:solidFill>
              <a:srgbClr val="17A33E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594360" y="3651885"/>
            <a:ext cx="411480" cy="411480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640080" y="3703320"/>
            <a:ext cx="320040" cy="308610"/>
          </a:xfrm>
          <a:prstGeom prst="ellipse">
            <a:avLst/>
          </a:prstGeom>
          <a:solidFill>
            <a:srgbClr val="17A33E"/>
          </a:solidFill>
          <a:ln w="50800">
            <a:solidFill>
              <a:srgbClr val="17A33E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576072" y="3651885"/>
            <a:ext cx="457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1097280" y="3651885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Visionary Who Changed Mathematics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Aryabhata (476-550 CE) stands as the earliest Indian mathematician whose work remains accessible to modern scholars, forever changing the landscape of mathematics and astronomy.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Born in Kusumapura (near Patna), he flourished during the Gupta dynasty era, composing groundbreaking works that would influence civilizations for centuries.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Known as Aryabhata I or Aryabhata the Elder to distinguish him from a 10th-century mathematician sharing the same name.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His works circulated throughout India and reached the Islamic world through the Sāsānian dynasty, profoundly shaping the development of Islamic astronomy.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Aryabhata's legacy continues to inspire students and scholars worldwide, demonstrating the timeless power of mathematical and astronomical discovery.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01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Life and Background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Born in 476 CE in Kusumapura, possibly Ashmaka or near Pataliputra (modern Patna), during the golden age of the Gupta Empire.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Advanced his studies in Kusumapura, where he became the head of an educational institution and established an observatory at the Sun temple in Taregana.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Lived during a remarkable period when Indian mathematics and astronomy were reaching unprecedented heights of achievement and innovation.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Served as a kulapa (head) of an institution in Kusumapura, contributing significantly to the intellectual development of his time.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His name, properly spelled Aryabhata (not Aryabhatta), appears in numerous astronomical texts, cementing his place in history as a true pioneer.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02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Major Literary Contributions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His surviving masterpiece, written in verse couplets, containing 108 verses plus 13 introductory verses, covering both mathematics and astronomy.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 now-lost astronomical work that circulated mainly in northwest India and influenced Islamic astronomy through Persian translations.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Aryabhatiya divided into four sections: Gitikapada, Ganitapada, Kalakriyapada, and Golapada, each addressing specific mathematical and astronomical topics.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Written in the traditional sutra style with extreme brevity, requiring elaboration by commentators like Bhaskara I and Nilakantha Somayaji.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Particularly popular in South India, where numerous mathematicians over the following millennium wrote extensive commentaries on his work.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03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Structure of Aryabhatiya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Introduces large units of time—kalpa, manvantra, and yuga—presenting a unique cosmology and including a table of sines in a single verse.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Covers mensuration, arithmetic and geometric progressions, gnomon/shadows, and various types of equations including quadratic and indeterminate forms.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Details different units of time and provides methods for determining planetary positions, intercalary months, and a seven-day week with named days.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Explores geometric and trigonometric aspects of the celestial sphere, ecliptic features, Earth's shape, day and night causes, and zodiacal sign movements.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Presents a profound understanding of relative motion: 'Just as a man in a boat sees stationary objects as moving backward, so stars appear to move westward to people on Earth.'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04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668655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3300" b="1" dirty="0">
                <a:solidFill>
                  <a:srgbClr val="17A33E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Mathematical Innovations - Part 1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457200" y="1285875"/>
            <a:ext cx="82296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Named the first 10 decimal places and provided algorithms for obtaining square and cubic roots using the decimal number system, building on earlier place-value concepts.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Employed 62,832/20,000 (= 3.1416) for π, remarkably close to the actual value of 3.14159, demonstrating extraordinary precision for his time.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Developed properties of similar right-angled triangles and two intersecting circles, applying the Pythagorean theorem to construct his table of sines.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Realized that the second-order sine difference is proportional to sine, laying groundwork for advanced trigonometric understanding and applications.</a:t>
            </a:r>
            <a:endParaRPr lang="en-US" sz="14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4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Included mathematical series, quadratic equations, compound interest calculations, proportions, and solutions to various linear equations in his comprehensive work.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0" y="4629150"/>
            <a:ext cx="9144000" cy="0"/>
          </a:xfrm>
          <a:prstGeom prst="line">
            <a:avLst/>
          </a:prstGeom>
          <a:noFill/>
          <a:ln w="12700">
            <a:solidFill>
              <a:srgbClr val="A9A9A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57200" y="4732020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 SemiBold" pitchFamily="34" charset="0"/>
                <a:ea typeface="Plus Jakarta Sans SemiBold" pitchFamily="34" charset="-122"/>
                <a:cs typeface="Plus Jakarta Sans SemiBold" pitchFamily="34" charset="-120"/>
              </a:rPr>
              <a:t>05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2025-09-22T18:01:27Z</dcterms:created>
  <dcterms:modified xsi:type="dcterms:W3CDTF">2025-09-22T18:01:27Z</dcterms:modified>
</cp:coreProperties>
</file>