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slideMasters/slideMaster11.xml" ContentType="application/vnd.openxmlformats-officedocument.presentationml.slideMaster+xml"/>
  <Override PartName="/ppt/slides/slide11.xml" ContentType="application/vnd.openxmlformats-officedocument.presentationml.slide+xml"/>
  <Override PartName="/ppt/slideMasters/slideMaster12.xml" ContentType="application/vnd.openxmlformats-officedocument.presentationml.slideMaster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notesMasterIdLst>
    <p:notesMasterId r:id="rId14"/>
  </p:notesMasterIdLst>
  <p:sldSz cx="9144000" cy="5143500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1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1.xml"/>
		</Relationships>
</file>

<file path=ppt/notesSlides/_rels/notesSlide1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2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914400" y="1800225"/>
            <a:ext cx="7315200" cy="257175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Chasing the Sun: Unlocking Solar Energy with Single Axis Trackers
</a:t>
            </a:r>
            <a:pPr algn="ctr" indent="0" marL="0">
              <a:lnSpc>
                <a:spcPts val="1500"/>
              </a:lnSpc>
              <a:buNone/>
            </a:pPr>
            <a:r>
              <a:rPr lang="en-US" sz="11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Harnessing Maximum Power: An Exploration of Single Axis Solar Tracking Technology</a:t>
            </a:r>
            <a:endParaRPr lang="en-US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8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Review: Advantages and Disadvantages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Trackers consistently outperform fixed panels in energy production. A significant advantage in solar power generation.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Trackers have a higher upfront cost compared to fixed systems. Weigh the long-term benefits against the initial investment.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Trackers require regular maintenance to ensure optimal performance. Factor in ongoing costs for repairs and upkeep.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Installation can be more complex than fixed panel systems. Requires specialized expertise and careful planning.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Manufacturing and disposal of components have environmental impacts. Evaluate the overall sustainability of the system.</a:t>
            </a:r>
            <a:endParaRPr lang="en-US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9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Benefits and Challenges: The Big Picture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Significantly increases energy output compared to static systems. Essential for optimizing solar investments.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More intricate design and installation compared to fixed panels. Demands specialized knowledge and careful planning.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Higher initial costs are offset by increased energy production over time. Requires a long-term investment perspective.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Reduces reliance on fossil fuels, but manufacturing has environmental costs. Strive for sustainable practices throughout the lifecycle.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Suited for various climates and geographical locations with proper design. Offers flexibility in solar energy deployment.</a:t>
            </a:r>
            <a:endParaRPr lang="en-US" sz="1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10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 for your time and attention to this presentation.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Special thanks to Government Polytechnic Nawada for their support.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Presented By Rajesh Kumar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Feel free to reach out with any questions or comments.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Let's continue to innovate and advance solar energy technologies.</a:t>
            </a:r>
            <a:endParaRPr 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320040" cy="51435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3" name="Text 1"/>
          <p:cNvSpPr/>
          <p:nvPr/>
        </p:nvSpPr>
        <p:spPr>
          <a:xfrm>
            <a:off x="914400" y="514350"/>
            <a:ext cx="2286000" cy="91440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Table of Contents</a:t>
            </a:r>
            <a:endParaRPr lang="en-US" sz="2800" dirty="0"/>
          </a:p>
        </p:txBody>
      </p:sp>
      <p:sp>
        <p:nvSpPr>
          <p:cNvPr id="4" name="Text 2"/>
          <p:cNvSpPr/>
          <p:nvPr/>
        </p:nvSpPr>
        <p:spPr>
          <a:xfrm>
            <a:off x="3749040" y="3657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01</a:t>
            </a:r>
            <a:endParaRPr lang="en-US" sz="1200" dirty="0"/>
          </a:p>
        </p:txBody>
      </p:sp>
      <p:sp>
        <p:nvSpPr>
          <p:cNvPr id="5" name="Text 3"/>
          <p:cNvSpPr/>
          <p:nvPr/>
        </p:nvSpPr>
        <p:spPr>
          <a:xfrm>
            <a:off x="4206240" y="3657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Introduction: A Brighter Future</a:t>
            </a:r>
            <a:endParaRPr lang="en-US" sz="1200" dirty="0"/>
          </a:p>
        </p:txBody>
      </p:sp>
      <p:sp>
        <p:nvSpPr>
          <p:cNvPr id="6" name="Text 4"/>
          <p:cNvSpPr/>
          <p:nvPr/>
        </p:nvSpPr>
        <p:spPr>
          <a:xfrm>
            <a:off x="3749040" y="7315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02</a:t>
            </a:r>
            <a:endParaRPr lang="en-US" sz="1200" dirty="0"/>
          </a:p>
        </p:txBody>
      </p:sp>
      <p:sp>
        <p:nvSpPr>
          <p:cNvPr id="7" name="Text 5"/>
          <p:cNvSpPr/>
          <p:nvPr/>
        </p:nvSpPr>
        <p:spPr>
          <a:xfrm>
            <a:off x="4206240" y="7315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Importance: Why Track the Sun?</a:t>
            </a:r>
            <a:endParaRPr lang="en-US" sz="1200" dirty="0"/>
          </a:p>
        </p:txBody>
      </p:sp>
      <p:sp>
        <p:nvSpPr>
          <p:cNvPr id="8" name="Text 6"/>
          <p:cNvSpPr/>
          <p:nvPr/>
        </p:nvSpPr>
        <p:spPr>
          <a:xfrm>
            <a:off x="3749040" y="10972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03</a:t>
            </a:r>
            <a:endParaRPr lang="en-US" sz="1200" dirty="0"/>
          </a:p>
        </p:txBody>
      </p:sp>
      <p:sp>
        <p:nvSpPr>
          <p:cNvPr id="9" name="Text 7"/>
          <p:cNvSpPr/>
          <p:nvPr/>
        </p:nvSpPr>
        <p:spPr>
          <a:xfrm>
            <a:off x="4206240" y="10972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Types of Single Axis Trackers</a:t>
            </a:r>
            <a:endParaRPr lang="en-US" sz="1200" dirty="0"/>
          </a:p>
        </p:txBody>
      </p:sp>
      <p:sp>
        <p:nvSpPr>
          <p:cNvPr id="10" name="Text 8"/>
          <p:cNvSpPr/>
          <p:nvPr/>
        </p:nvSpPr>
        <p:spPr>
          <a:xfrm>
            <a:off x="3749040" y="14630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04</a:t>
            </a:r>
            <a:endParaRPr lang="en-US" sz="1200" dirty="0"/>
          </a:p>
        </p:txBody>
      </p:sp>
      <p:sp>
        <p:nvSpPr>
          <p:cNvPr id="11" name="Text 9"/>
          <p:cNvSpPr/>
          <p:nvPr/>
        </p:nvSpPr>
        <p:spPr>
          <a:xfrm>
            <a:off x="4206240" y="14630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Goal and Application: Powering the World</a:t>
            </a:r>
            <a:endParaRPr lang="en-US" sz="1200" dirty="0"/>
          </a:p>
        </p:txBody>
      </p:sp>
      <p:sp>
        <p:nvSpPr>
          <p:cNvPr id="12" name="Text 10"/>
          <p:cNvSpPr/>
          <p:nvPr/>
        </p:nvSpPr>
        <p:spPr>
          <a:xfrm>
            <a:off x="3749040" y="18288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05</a:t>
            </a:r>
            <a:endParaRPr lang="en-US" sz="1200" dirty="0"/>
          </a:p>
        </p:txBody>
      </p:sp>
      <p:sp>
        <p:nvSpPr>
          <p:cNvPr id="13" name="Text 11"/>
          <p:cNvSpPr/>
          <p:nvPr/>
        </p:nvSpPr>
        <p:spPr>
          <a:xfrm>
            <a:off x="4206240" y="18288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Components: The Building Blocks</a:t>
            </a:r>
            <a:endParaRPr lang="en-US" sz="1200" dirty="0"/>
          </a:p>
        </p:txBody>
      </p:sp>
      <p:sp>
        <p:nvSpPr>
          <p:cNvPr id="14" name="Text 12"/>
          <p:cNvSpPr/>
          <p:nvPr/>
        </p:nvSpPr>
        <p:spPr>
          <a:xfrm>
            <a:off x="3749040" y="21945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06</a:t>
            </a:r>
            <a:endParaRPr lang="en-US" sz="1200" dirty="0"/>
          </a:p>
        </p:txBody>
      </p:sp>
      <p:sp>
        <p:nvSpPr>
          <p:cNvPr id="15" name="Text 13"/>
          <p:cNvSpPr/>
          <p:nvPr/>
        </p:nvSpPr>
        <p:spPr>
          <a:xfrm>
            <a:off x="4206240" y="21945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Design: Engineering for Efficiency</a:t>
            </a:r>
            <a:endParaRPr lang="en-US" sz="1200" dirty="0"/>
          </a:p>
        </p:txBody>
      </p:sp>
      <p:sp>
        <p:nvSpPr>
          <p:cNvPr id="16" name="Text 14"/>
          <p:cNvSpPr/>
          <p:nvPr/>
        </p:nvSpPr>
        <p:spPr>
          <a:xfrm>
            <a:off x="3749040" y="25603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07</a:t>
            </a:r>
            <a:endParaRPr lang="en-US" sz="1200" dirty="0"/>
          </a:p>
        </p:txBody>
      </p:sp>
      <p:sp>
        <p:nvSpPr>
          <p:cNvPr id="17" name="Text 15"/>
          <p:cNvSpPr/>
          <p:nvPr/>
        </p:nvSpPr>
        <p:spPr>
          <a:xfrm>
            <a:off x="4206240" y="25603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Working: How It All Comes Together</a:t>
            </a:r>
            <a:endParaRPr lang="en-US" sz="1200" dirty="0"/>
          </a:p>
        </p:txBody>
      </p:sp>
      <p:sp>
        <p:nvSpPr>
          <p:cNvPr id="18" name="Text 16"/>
          <p:cNvSpPr/>
          <p:nvPr/>
        </p:nvSpPr>
        <p:spPr>
          <a:xfrm>
            <a:off x="3749040" y="29260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08</a:t>
            </a:r>
            <a:endParaRPr lang="en-US" sz="1200" dirty="0"/>
          </a:p>
        </p:txBody>
      </p:sp>
      <p:sp>
        <p:nvSpPr>
          <p:cNvPr id="19" name="Text 17"/>
          <p:cNvSpPr/>
          <p:nvPr/>
        </p:nvSpPr>
        <p:spPr>
          <a:xfrm>
            <a:off x="4206240" y="29260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Review: Advantages and Disadvantages</a:t>
            </a:r>
            <a:endParaRPr lang="en-US" sz="1200" dirty="0"/>
          </a:p>
        </p:txBody>
      </p:sp>
      <p:sp>
        <p:nvSpPr>
          <p:cNvPr id="20" name="Text 18"/>
          <p:cNvSpPr/>
          <p:nvPr/>
        </p:nvSpPr>
        <p:spPr>
          <a:xfrm>
            <a:off x="3749040" y="32918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09</a:t>
            </a:r>
            <a:endParaRPr lang="en-US" sz="1200" dirty="0"/>
          </a:p>
        </p:txBody>
      </p:sp>
      <p:sp>
        <p:nvSpPr>
          <p:cNvPr id="21" name="Text 19"/>
          <p:cNvSpPr/>
          <p:nvPr/>
        </p:nvSpPr>
        <p:spPr>
          <a:xfrm>
            <a:off x="4206240" y="32918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Benefits and Challenges: The Big Picture</a:t>
            </a:r>
            <a:endParaRPr lang="en-US" sz="1200" dirty="0"/>
          </a:p>
        </p:txBody>
      </p:sp>
      <p:sp>
        <p:nvSpPr>
          <p:cNvPr id="22" name="Text 20"/>
          <p:cNvSpPr/>
          <p:nvPr/>
        </p:nvSpPr>
        <p:spPr>
          <a:xfrm>
            <a:off x="3749040" y="36576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10</a:t>
            </a:r>
            <a:endParaRPr lang="en-US" sz="1200" dirty="0"/>
          </a:p>
        </p:txBody>
      </p:sp>
      <p:sp>
        <p:nvSpPr>
          <p:cNvPr id="23" name="Text 21"/>
          <p:cNvSpPr/>
          <p:nvPr/>
        </p:nvSpPr>
        <p:spPr>
          <a:xfrm>
            <a:off x="4206240" y="36576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Introduction: A Brighter Future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Global energy needs are soaring, demanding innovative solutions. Solar energy offers a sustainable and clean alternative to traditional fossil fuels.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Solar trackers enhance energy capture by following the sun's path. This optimization leads to higher electricity generation.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We'll delve into the specifics of single axis trackers, their design, and benefits. Learn how they maximize solar power efficiency.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 project by Rajesh Kumar, Government Polytechnic Nawada. Driven by a passion for renewable energy advancements.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We'll cover types, components, design, applications, benefits and challenges. A comprehensive look at single axis trackers.</a:t>
            </a:r>
            <a:endParaRPr lang="en-US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2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Importance: Why Track the Sun?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Trackers significantly increase energy production compared to fixed panels. Capture more sunlight throughout the day.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Higher energy yields translate to a faster return on investment. Maximize the economic benefits of solar installations.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Consistent energy supply helps stabilize the power grid. Reduce reliance on fluctuating fossil fuel sources.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More efficient energy generation means less land required. Optimize space utilization with tracker technology.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Enhanced solar adoption reduces carbon emissions. Contribute to a cleaner and more sustainable environment for future generations.</a:t>
            </a:r>
            <a:endParaRPr lang="en-U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3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Types of Single Axis Trackers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Track the sun east to west along a horizontal axis. Ideal for low latitude regions with consistent sunlight.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Rotate around a vertical axis, adjusting to seasonal changes. Suited for higher latitude locations.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Combine horizontal tracking with a fixed tilt angle. Optimize performance for specific geographic locations.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Choosing the right type depends on location, climate, and energy goals. Consider these factors for optimal performance.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Each type has different installation and maintenance costs. Analyze long-term expenses for economic viability.</a:t>
            </a:r>
            <a:endParaRPr lang="en-US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4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Goal and Application: Powering the World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Power homes with efficient rooftop solar trackers. Reduce energy bills and promote self-sufficiency.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Supply energy to offices and businesses, lowering operating costs. Enhance sustainability and corporate responsibility.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Large-scale solar farms utilize trackers for maximum energy output. Contribute significantly to grid-scale power generation.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Provide electricity to off-grid communities, improving quality of life. Enable access to power in underserved regions.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Power irrigation systems and other agricultural operations. Reduce reliance on fossil fuels in farming.</a:t>
            </a:r>
            <a:endParaRPr lang="en-US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5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Components: The Building Blocks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Drive the movement of the solar panels, following the sun's path. Precision is crucial for optimal performance.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Monitor the sun's position and provide feedback to the control system. Ensure accurate and responsive tracking.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Processes sensor data and controls the motors for precise tracking. A central component for efficient operation.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Provides a stable base for the solar panels and tracking system. Designed to withstand weather conditions.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Photovoltaic (PV) panels convert sunlight into electricity. The core component of any solar energy system.</a:t>
            </a:r>
            <a:endParaRPr lang="en-US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6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Design: Engineering for Efficiency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Designs must withstand wind, snow, and other environmental factors. Ensure long-term reliability and safety.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Choosing durable and weather-resistant materials is essential. Minimize maintenance and maximize lifespan.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Selecting the appropriate motor size for the panel array is critical. Ensure adequate power for effective tracking.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control algorithm dictates how the tracker responds to sunlight changes. Optimize for maximum energy capture.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Design for easy maintenance and repair. Simplify servicing to minimize downtime and costs.</a:t>
            </a:r>
            <a:endParaRPr lang="en-US" sz="1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7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Working: How It All Comes Together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Sensors detect the first rays of sunlight, initiating the tracking process. Begin capturing energy early in the day.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control system adjusts the panel angle throughout the day. Maintain optimal alignment with the sun's position.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Some systems adjust for cloud cover to minimize energy loss. Optimize performance under varying weather conditions.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At sunset, the tracker returns to its east-facing position. Ready to capture sunlight again at sunrise.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Systems record energy production data for performance analysis. Track efficiency and identify areas for improvement.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2025-04-22T22:00:50Z</dcterms:created>
  <dcterms:modified xsi:type="dcterms:W3CDTF">2025-04-22T22:00:50Z</dcterms:modified>
</cp:coreProperties>
</file>