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hyperlink" Target="https://images.pexels.com/photos/27203526/pexels-photo-27203526.jpeg?auto=compress&amp;cs=tinysrgb&amp;fit=crop&amp;h=1200&amp;w=800" TargetMode="External"/><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jpe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images.pexels.com/photos/5945563/pexels-photo-5945563.jpeg?auto=compress&amp;cs=tinysrgb&amp;fit=crop&amp;h=1200&amp;w=800" TargetMode="External"/><Relationship Id="rId1" Type="http://schemas.openxmlformats.org/officeDocument/2006/relationships/image" Target="../media/image-10-1.png"/><Relationship Id="rId2" Type="http://schemas.openxmlformats.org/officeDocument/2006/relationships/image" Target="../media/image-10-2.jpeg"/><Relationship Id="rId4" Type="http://schemas.openxmlformats.org/officeDocument/2006/relationships/slideLayout" Target="../slideLayouts/slideLayout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images.pexels.com/photos/32609762/pexels-photo-32609762.jpeg?auto=compress&amp;cs=tinysrgb&amp;fit=crop&amp;h=1200&amp;w=800" TargetMode="External"/><Relationship Id="rId1" Type="http://schemas.openxmlformats.org/officeDocument/2006/relationships/image" Target="../media/image-11-1.png"/><Relationship Id="rId2" Type="http://schemas.openxmlformats.org/officeDocument/2006/relationships/image" Target="../media/image-11-2.jpeg"/><Relationship Id="rId4" Type="http://schemas.openxmlformats.org/officeDocument/2006/relationships/slideLayout" Target="../slideLayouts/slideLayout1.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djgurnpwsdoqjscwqbsj.supabase.co/storage/v1/object/public/Files/Adelicimdvnl.png" TargetMode="External"/><Relationship Id="rId1" Type="http://schemas.openxmlformats.org/officeDocument/2006/relationships/image" Target="../media/image-12-1.png"/><Relationship Id="rId2" Type="http://schemas.openxmlformats.org/officeDocument/2006/relationships/image" Target="../media/image-12-2.png"/><Relationship Id="rId4" Type="http://schemas.openxmlformats.org/officeDocument/2006/relationships/slideLayout" Target="../slideLayouts/slideLayout1.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images.pexels.com/photos/32640569/pexels-photo-32640569.jpeg?auto=compress&amp;cs=tinysrgb&amp;fit=crop&amp;h=1200&amp;w=800" TargetMode="External"/><Relationship Id="rId1" Type="http://schemas.openxmlformats.org/officeDocument/2006/relationships/image" Target="../media/image-13-1.png"/><Relationship Id="rId2" Type="http://schemas.openxmlformats.org/officeDocument/2006/relationships/image" Target="../media/image-13-2.jpe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images.pexels.com/photos/4439466/pexels-photo-4439466.jpeg?auto=compress&amp;cs=tinysrgb&amp;fit=crop&amp;h=1200&amp;w=800" TargetMode="External"/><Relationship Id="rId1" Type="http://schemas.openxmlformats.org/officeDocument/2006/relationships/image" Target="../media/image-14-1.png"/><Relationship Id="rId2" Type="http://schemas.openxmlformats.org/officeDocument/2006/relationships/image" Target="../media/image-14-2.jpe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djgurnpwsdoqjscwqbsj.supabase.co/storage/v1/object/public/Files/Exploreabvku.png" TargetMode="External"/><Relationship Id="rId1" Type="http://schemas.openxmlformats.org/officeDocument/2006/relationships/image" Target="../media/image-15-1.png"/><Relationship Id="rId2" Type="http://schemas.openxmlformats.org/officeDocument/2006/relationships/image" Target="../media/image-15-2.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djgurnpwsdoqjscwqbsj.supabase.co/storage/v1/object/public/Files/Createapkrul.png" TargetMode="External"/><Relationship Id="rId1" Type="http://schemas.openxmlformats.org/officeDocument/2006/relationships/image" Target="../media/image-16-1.png"/><Relationship Id="rId2" Type="http://schemas.openxmlformats.org/officeDocument/2006/relationships/image" Target="../media/image-16-2.pn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djgurnpwsdoqjscwqbsj.supabase.co/storage/v1/object/public/Files/Adeliciklfzc.png" TargetMode="External"/><Relationship Id="rId1" Type="http://schemas.openxmlformats.org/officeDocument/2006/relationships/image" Target="../media/image-17-1.png"/><Relationship Id="rId2" Type="http://schemas.openxmlformats.org/officeDocument/2006/relationships/image" Target="../media/image-17-2.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djgurnpwsdoqjscwqbsj.supabase.co/storage/v1/object/public/Files/Adeliciqzejv.png" TargetMode="External"/><Relationship Id="rId1" Type="http://schemas.openxmlformats.org/officeDocument/2006/relationships/image" Target="../media/image-18-1.png"/><Relationship Id="rId2" Type="http://schemas.openxmlformats.org/officeDocument/2006/relationships/image" Target="../media/image-18-2.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djgurnpwsdoqjscwqbsj.supabase.co/storage/v1/object/public/Files/Awarm,qlxhv.png" TargetMode="External"/><Relationship Id="rId1" Type="http://schemas.openxmlformats.org/officeDocument/2006/relationships/image" Target="../media/image-19-1.png"/><Relationship Id="rId2" Type="http://schemas.openxmlformats.org/officeDocument/2006/relationships/image" Target="../media/image-19-2.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jgurnpwsdoqjscwqbsj.supabase.co/storage/v1/object/public/Files/Describepyjfr.png" TargetMode="External"/><Relationship Id="rId1" Type="http://schemas.openxmlformats.org/officeDocument/2006/relationships/image" Target="../media/image-20-1.png"/><Relationship Id="rId2" Type="http://schemas.openxmlformats.org/officeDocument/2006/relationships/image" Target="../media/image-20-2.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djgurnpwsdoqjscwqbsj.supabase.co/storage/v1/object/public/Files/Createafrexz.png" TargetMode="External"/><Relationship Id="rId1" Type="http://schemas.openxmlformats.org/officeDocument/2006/relationships/image" Target="../media/image-21-1.png"/><Relationship Id="rId2" Type="http://schemas.openxmlformats.org/officeDocument/2006/relationships/image" Target="../media/image-21-2.pn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djgurnpwsdoqjscwqbsj.supabase.co/storage/v1/object/public/Files/Abeautidejoj.png" TargetMode="External"/><Relationship Id="rId1" Type="http://schemas.openxmlformats.org/officeDocument/2006/relationships/image" Target="../media/image-22-1.png"/><Relationship Id="rId2" Type="http://schemas.openxmlformats.org/officeDocument/2006/relationships/image" Target="../media/image-22-2.png"/><Relationship Id="rId4" Type="http://schemas.openxmlformats.org/officeDocument/2006/relationships/slideLayout" Target="../slideLayouts/slideLayout1.xml"/><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s://djgurnpwsdoqjscwqbsj.supabase.co/storage/v1/object/public/Files/Adetailgjcdz.png" TargetMode="External"/><Relationship Id="rId1" Type="http://schemas.openxmlformats.org/officeDocument/2006/relationships/image" Target="../media/image-23-1.png"/><Relationship Id="rId2" Type="http://schemas.openxmlformats.org/officeDocument/2006/relationships/image" Target="../media/image-23-2.png"/><Relationship Id="rId4" Type="http://schemas.openxmlformats.org/officeDocument/2006/relationships/slideLayout" Target="../slideLayouts/slideLayout1.xml"/><Relationship Id="rId5"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djgurnpwsdoqjscwqbsj.supabase.co/storage/v1/object/public/Files/Createavrnmd.png" TargetMode="External"/><Relationship Id="rId1" Type="http://schemas.openxmlformats.org/officeDocument/2006/relationships/image" Target="../media/image-24-1.png"/><Relationship Id="rId2" Type="http://schemas.openxmlformats.org/officeDocument/2006/relationships/image" Target="../media/image-24-2.png"/><Relationship Id="rId4" Type="http://schemas.openxmlformats.org/officeDocument/2006/relationships/slideLayout" Target="../slideLayouts/slideLayout1.xml"/><Relationship Id="rId5"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images.pexels.com/photos/6281442/pexels-photo-6281442.jpeg?auto=compress&amp;cs=tinysrgb&amp;fit=crop&amp;h=1200&amp;w=800" TargetMode="External"/><Relationship Id="rId1" Type="http://schemas.openxmlformats.org/officeDocument/2006/relationships/image" Target="../media/image-5-1.png"/><Relationship Id="rId2" Type="http://schemas.openxmlformats.org/officeDocument/2006/relationships/image" Target="../media/image-5-2.jpe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images.pexels.com/photos/17779122/pexels-photo-17779122.jpeg?auto=compress&amp;cs=tinysrgb&amp;fit=crop&amp;h=1200&amp;w=800" TargetMode="External"/><Relationship Id="rId1" Type="http://schemas.openxmlformats.org/officeDocument/2006/relationships/image" Target="../media/image-6-1.png"/><Relationship Id="rId2" Type="http://schemas.openxmlformats.org/officeDocument/2006/relationships/image" Target="../media/image-6-2.jpeg"/><Relationship Id="rId4" Type="http://schemas.openxmlformats.org/officeDocument/2006/relationships/slideLayout" Target="../slideLayouts/slideLayout1.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djgurnpwsdoqjscwqbsj.supabase.co/storage/v1/object/public/Files/Abeautioisuk.png" TargetMode="External"/><Relationship Id="rId1" Type="http://schemas.openxmlformats.org/officeDocument/2006/relationships/image" Target="../media/image-7-1.png"/><Relationship Id="rId2" Type="http://schemas.openxmlformats.org/officeDocument/2006/relationships/image" Target="../media/image-7-2.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images.pexels.com/photos/18853301/pexels-photo-18853301.jpeg?auto=compress&amp;cs=tinysrgb&amp;fit=crop&amp;h=1200&amp;w=800" TargetMode="External"/><Relationship Id="rId1" Type="http://schemas.openxmlformats.org/officeDocument/2006/relationships/image" Target="../media/image-8-1.png"/><Relationship Id="rId2" Type="http://schemas.openxmlformats.org/officeDocument/2006/relationships/image" Target="../media/image-8-2.jpe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images.pexels.com/photos/8976294/pexels-photo-8976294.jpeg?auto=compress&amp;cs=tinysrgb&amp;fit=crop&amp;h=1200&amp;w=800" TargetMode="External"/><Relationship Id="rId1" Type="http://schemas.openxmlformats.org/officeDocument/2006/relationships/image" Target="../media/image-9-1.png"/><Relationship Id="rId2" Type="http://schemas.openxmlformats.org/officeDocument/2006/relationships/image" Target="../media/image-9-2.jpeg"/><Relationship Id="rId4" Type="http://schemas.openxmlformats.org/officeDocument/2006/relationships/slideLayout" Target="../slideLayouts/slideLayout1.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4629150"/>
            <a:ext cx="9144000" cy="0"/>
          </a:xfrm>
          <a:prstGeom prst="line">
            <a:avLst/>
          </a:prstGeom>
          <a:noFill/>
          <a:ln w="12700">
            <a:solidFill>
              <a:srgbClr val="A9A9A9"/>
            </a:solidFill>
            <a:prstDash val="solid"/>
          </a:ln>
        </p:spPr>
      </p:sp>
      <p:sp>
        <p:nvSpPr>
          <p:cNvPr id="4" name="Text 1"/>
          <p:cNvSpPr/>
          <p:nvPr/>
        </p:nvSpPr>
        <p:spPr>
          <a:xfrm>
            <a:off x="914400" y="2314575"/>
            <a:ext cx="3657600" cy="274320"/>
          </a:xfrm>
          <a:prstGeom prst="rect">
            <a:avLst/>
          </a:prstGeom>
          <a:noFill/>
          <a:ln/>
        </p:spPr>
        <p:txBody>
          <a:bodyPr wrap="square" rtlCol="0" anchor="b"/>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Chocolate Dreams: A Decadent Journey</a:t>
            </a:r>
            <a:endParaRPr lang="en-US" sz="3300" dirty="0"/>
          </a:p>
        </p:txBody>
      </p:sp>
      <p:sp>
        <p:nvSpPr>
          <p:cNvPr id="5" name="Text 2"/>
          <p:cNvSpPr/>
          <p:nvPr/>
        </p:nvSpPr>
        <p:spPr>
          <a:xfrm>
            <a:off x="914400" y="2571750"/>
            <a:ext cx="3657600" cy="274320"/>
          </a:xfrm>
          <a:prstGeom prst="rect">
            <a:avLst/>
          </a:prstGeom>
          <a:noFill/>
          <a:ln/>
        </p:spPr>
        <p:txBody>
          <a:bodyPr wrap="square" rtlCol="0" anchor="t"/>
          <a:lstStyle/>
          <a:p>
            <a:pPr indent="0" marL="0">
              <a:buNone/>
            </a:pPr>
            <a:r>
              <a:rPr lang="en-US" sz="1200" dirty="0">
                <a:solidFill>
                  <a:srgbClr val="000000"/>
                </a:solidFill>
                <a:latin typeface="Plus Jakarta Sans Light" pitchFamily="34" charset="0"/>
                <a:ea typeface="Plus Jakarta Sans Light" pitchFamily="34" charset="-122"/>
                <a:cs typeface="Plus Jakarta Sans Light" pitchFamily="34" charset="-120"/>
              </a:rPr>
              <a:t>Exploring the Irresistible World of Chocolate Desserts</a:t>
            </a:r>
            <a:endParaRPr lang="en-US" sz="1200" dirty="0"/>
          </a:p>
        </p:txBody>
      </p:sp>
      <p:pic>
        <p:nvPicPr>
          <p:cNvPr id="6" name="Image 1" descr="preencoded.png">    </p:cNvPr>
          <p:cNvPicPr>
            <a:picLocks noChangeAspect="1"/>
          </p:cNvPicPr>
          <p:nvPr/>
        </p:nvPicPr>
        <p:blipFill>
          <a:blip r:embed="rId2"/>
          <a:stretch>
            <a:fillRect/>
          </a:stretch>
        </p:blipFill>
        <p:spPr>
          <a:xfrm>
            <a:off x="5394960" y="462915"/>
            <a:ext cx="685800" cy="514350"/>
          </a:xfrm>
          <a:prstGeom prst="rect">
            <a:avLst/>
          </a:prstGeom>
        </p:spPr>
      </p:pic>
      <p:pic>
        <p:nvPicPr>
          <p:cNvPr id="7" name="Image 2" descr="preencoded.png">    </p:cNvPr>
          <p:cNvPicPr>
            <a:picLocks noChangeAspect="1"/>
          </p:cNvPicPr>
          <p:nvPr/>
        </p:nvPicPr>
        <p:blipFill>
          <a:blip r:embed="rId3"/>
          <a:stretch>
            <a:fillRect/>
          </a:stretch>
        </p:blipFill>
        <p:spPr>
          <a:xfrm>
            <a:off x="7772400" y="3651885"/>
            <a:ext cx="685800" cy="514350"/>
          </a:xfrm>
          <a:prstGeom prst="rect">
            <a:avLst/>
          </a:prstGeom>
        </p:spPr>
      </p:pic>
      <p:sp>
        <p:nvSpPr>
          <p:cNvPr id="8" name="Shape 3"/>
          <p:cNvSpPr/>
          <p:nvPr/>
        </p:nvSpPr>
        <p:spPr>
          <a:xfrm>
            <a:off x="5715000" y="720090"/>
            <a:ext cx="2377440" cy="3188970"/>
          </a:xfrm>
          <a:prstGeom prst="rect">
            <a:avLst>
              <a:gd name="adj" fmla="val 7692"/>
            </a:avLst>
          </a:prstGeom>
          <a:solidFill>
            <a:srgbClr val="FFFFFF"/>
          </a:solidFill>
          <a:ln/>
        </p:spPr>
      </p:sp>
      <p:pic>
        <p:nvPicPr>
          <p:cNvPr id="9" name="Image 3" descr="https://images.pexels.com/photos/27203526/pexels-photo-27203526.jpeg?auto=compress&amp;cs=tinysrgb&amp;fit=crop&amp;h=1200&amp;w=800">    </p:cNvPr>
          <p:cNvPicPr>
            <a:picLocks noChangeAspect="1"/>
          </p:cNvPicPr>
          <p:nvPr/>
        </p:nvPicPr>
        <p:blipFill>
          <a:blip r:embed="rId4"/>
          <a:stretch>
            <a:fillRect/>
          </a:stretch>
        </p:blipFill>
        <p:spPr>
          <a:xfrm>
            <a:off x="5760720" y="771525"/>
            <a:ext cx="2286000" cy="3086100"/>
          </a:xfrm>
          <a:prstGeom prst="rect">
            <a:avLst/>
          </a:prstGeom>
        </p:spPr>
      </p:pic>
      <p:sp>
        <p:nvSpPr>
          <p:cNvPr id="10"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June 2025</a:t>
            </a:r>
            <a:endParaRPr lang="en-US" sz="1500" dirty="0"/>
          </a:p>
        </p:txBody>
      </p:sp>
      <p:sp>
        <p:nvSpPr>
          <p:cNvPr id="11" name="Text 5"/>
          <p:cNvSpPr/>
          <p:nvPr/>
        </p:nvSpPr>
        <p:spPr>
          <a:xfrm>
            <a:off x="5852160" y="3343275"/>
            <a:ext cx="1828800" cy="457200"/>
          </a:xfrm>
          <a:prstGeom prst="rect">
            <a:avLst/>
          </a:prstGeom>
          <a:noFill/>
          <a:ln/>
        </p:spPr>
        <p:txBody>
          <a:bodyPr wrap="square" rtlCol="0" anchor="ctr"/>
          <a:lstStyle/>
          <a:p>
            <a:pPr indent="0" marL="0">
              <a:buNone/>
            </a:pPr>
            <a:r>
              <a:rPr lang="en-US" sz="800" u="sng" dirty="0">
                <a:solidFill>
                  <a:srgbClr val="FFFFFF"/>
                </a:solidFill>
                <a:hlinkClick r:id="rId5"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No-Bake Delight</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Enjoy the simplicity of this no-bake dessert, perfect for quick and easy preparation, ensuring a delightful treat without the hassle of baking.</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pie is ultra rich and creamy, with a decadent flavor profile that promises a satisfying dessert experience, making it a go-to chocolate treat.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Be sure to become your go-to chocolate pudding pie because it is ultra rich and creamy. Surely you will love this super delicious dessert.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Three cheers for no-bake desserts! This one is ultra rich, creamy, and decadent. Sure to become your go-to chocolate pudding pie.</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5945563/pexels-photo-5945563.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06</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Blackout Bliss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These cupcakes are ultra moist, delivering a delightful texture that melts in your mouth, making every bite a memorable experience and a guaranteed crowd-pleaser.</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Stuffed with chocolate pudding and topped with chocolate frosting and cake crumbs, these cupcakes offer a triple dose of chocolate, perfect for satisfying intense cravings.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These require a little advance planning, but are sure to be a showstopper at your next event! Enjoy these yummy, mouth watering cupcakes.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No other chocolate cupcake can compare! These are ultra moist, stuffed with chocolate pudding, topped with chocolate frosting, and chocolate cake crumbs.</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32609762/pexels-photo-32609762.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07</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Beignet Bonanza</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Experience an elevated version of classic beignets, featuring rich chocolate flavor that enhances the fluffy texture and adds a touch of decadence.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Perfect for Mardi Gras or an indulgent weekend brunch, these beignets bring joy to any celebration, making every moment a sweet and memorable occasion.</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only thing better than classic beignets? CHOCOLATE BEIGNETS! Perfect for Mardi Gras or an indulgent weekend brunch.</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Perfect for Mardi Gras or an indulgent weekend brunch. The only thing better than classic beignets? CHOCOLATE BEIGNETS!</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Adelicimdvnl.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08</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Banana Cake Bliss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Transform overly ripe bananas into something extraordinary with this double chocolate banana cake, offering a delicious alternative to traditional banana bread.</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Topped with espresso fudge frosting, this cake delivers a rich and complex flavor profile, enhancing the sweetness of the banana and the intensity of the chocolate.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Next time you have overly ripe bananas sitting around, treat yourself to this recipe. This double chocolate banana cake will never disappoint you!</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Baked in a load pan, this is a great snacking cake! A great recipe for the when you have ripe bananas and want to bake something other than banana bread!</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32640569/pexels-photo-32640569.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09</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Thank You</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Thank you for joining me on this chocolatey adventure! I hope these recipes bring joy and delicious moments to your kitchen.</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May your days be filled with sweet success and delectable delights. Happy baking!</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Hopefully these recipes bring joy and delicious moments to your kitchen. Happy baking!</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It has been a pleasure sharing these recipes with you. We hope you have a great chocolate journey.</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4439466/pexels-photo-4439466.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10</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Pie Origins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Pie's invention is a gradual process spanning centuries. It began with early forms like galettes and evolved into the pies we recognize today.</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Chocolate's addition to pies is a relatively recent phenomenon. It reflects the increased availability and popularity of chocolate as a dessert ingredient.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term 'German' in German Chocolate Pie doesn't refer to Germany. It honors Sam German, who developed a baking chocolate used in the original recipe.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recipe's popularity grew after it was published in a newspaper. Its unique combination of chocolate and coconut-pecan frosting captured the public's imagination.</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Exploreabvku.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11</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Crust Creation</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Flour choice significantly impacts the crust's texture. All-purpose or pastry flour are common, each yielding slightly different results. </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Fat creates tenderness and flakiness. Cold butter or shortening are often used, cut into the flour to form small, separate pieces.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Liquid (usually ice water) binds the dry ingredients. It's added gradually until the dough just comes together, preventing gluten development.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Chilling the dough relaxes the gluten, preventing shrinkage. Rolling it out to the desired thickness requires a gentle touch to avoid toughness.</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Createapkrul.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12</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Chocolate Filling</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German's chocolate provides a distinct flavor. Using high-quality chocolate contributes to a rich, complex taste in the filling.</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Balancing sweetness is crucial. Sugar complements the chocolate's bitterness, creating a harmonious flavor profile without being cloying. </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Eggs and cream contribute to the filling's creamy texture. They provide richness and body, ensuring a smooth and decadent result.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Vanilla extract enhances the chocolate flavor. A touch of salt balances the sweetness and accentuates the other ingredients.</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Adeliciklfzc.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13</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Coconut-Pecan Topping</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Shredded coconut adds texture and flavor. Sweetened or unsweetened coconut can be used, adjusting the sugar accordingly to avoid excess sweetness.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Pecans provide a nutty crunch. Toasting them beforehand enhances their flavor and adds depth to the topping's overall profile.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A custard base binds the coconut and pecans. Eggs, butter, and sugar create a rich, creamy mixture that coats the nuts and coconut evenly.</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Broiling the topping caramelizes the sugars. It creates a golden-brown crust with a toasty flavor, adding visual appeal and enhancing the taste.</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Adeliciqzejv.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14</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Baking Process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Temperature control is key for even baking. A moderate oven temperature ensures the crust browns without burning and the filling sets properly.</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Preventing burning the crust involves shielding it with foil. This allows the filling to cook without over-browning the crust's edges.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Checking for doneness involves observing the filling's set. It should be firm around the edges but still slightly jiggly in the center.</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Cooling the pie allows the filling to set completely. It prevents a runny texture and ensures a clean slice when served.</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Awarm,qlxhv.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15</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462915"/>
            <a:ext cx="8229600" cy="274320"/>
          </a:xfrm>
          <a:prstGeom prst="rect">
            <a:avLst/>
          </a:prstGeom>
          <a:noFill/>
          <a:ln/>
        </p:spPr>
        <p:txBody>
          <a:bodyPr wrap="square" rtlCol="0" anchor="ctr"/>
          <a:lstStyle/>
          <a:p>
            <a:pPr algn="l" indent="0" marL="0">
              <a:buNone/>
            </a:pPr>
            <a:r>
              <a:rPr lang="en-US" sz="3200" b="1" dirty="0">
                <a:solidFill>
                  <a:srgbClr val="17A33E"/>
                </a:solidFill>
                <a:latin typeface="Plus Jakarta Sans" pitchFamily="34" charset="0"/>
                <a:ea typeface="Plus Jakarta Sans" pitchFamily="34" charset="-122"/>
                <a:cs typeface="Plus Jakarta Sans" pitchFamily="34" charset="-120"/>
              </a:rPr>
              <a:t>Table of Contents</a:t>
            </a:r>
            <a:endParaRPr lang="en-US" sz="3200" dirty="0"/>
          </a:p>
        </p:txBody>
      </p:sp>
      <p:sp>
        <p:nvSpPr>
          <p:cNvPr id="4" name="Shape 1"/>
          <p:cNvSpPr/>
          <p:nvPr/>
        </p:nvSpPr>
        <p:spPr>
          <a:xfrm>
            <a:off x="731520" y="1285875"/>
            <a:ext cx="3474720" cy="514350"/>
          </a:xfrm>
          <a:prstGeom prst="roundRect">
            <a:avLst>
              <a:gd name="adj" fmla="val 88889"/>
            </a:avLst>
          </a:prstGeom>
          <a:solidFill>
            <a:srgbClr val="E8FFEF"/>
          </a:solidFill>
          <a:ln w="12700">
            <a:solidFill>
              <a:srgbClr val="17A33E"/>
            </a:solidFill>
            <a:prstDash val="solid"/>
          </a:ln>
        </p:spPr>
      </p:sp>
      <p:sp>
        <p:nvSpPr>
          <p:cNvPr id="5" name="Shape 2"/>
          <p:cNvSpPr/>
          <p:nvPr/>
        </p:nvSpPr>
        <p:spPr>
          <a:xfrm>
            <a:off x="594360" y="1337310"/>
            <a:ext cx="411480" cy="411480"/>
          </a:xfrm>
          <a:prstGeom prst="ellipse">
            <a:avLst/>
          </a:prstGeom>
          <a:solidFill>
            <a:srgbClr val="FFFFFF"/>
          </a:solidFill>
          <a:ln w="50800">
            <a:solidFill>
              <a:srgbClr val="FFFFFF"/>
            </a:solidFill>
            <a:prstDash val="solid"/>
          </a:ln>
        </p:spPr>
      </p:sp>
      <p:sp>
        <p:nvSpPr>
          <p:cNvPr id="6" name="Shape 3"/>
          <p:cNvSpPr/>
          <p:nvPr/>
        </p:nvSpPr>
        <p:spPr>
          <a:xfrm>
            <a:off x="640080" y="1388745"/>
            <a:ext cx="320040" cy="308610"/>
          </a:xfrm>
          <a:prstGeom prst="ellipse">
            <a:avLst/>
          </a:prstGeom>
          <a:solidFill>
            <a:srgbClr val="17A33E"/>
          </a:solidFill>
          <a:ln w="50800">
            <a:solidFill>
              <a:srgbClr val="17A33E"/>
            </a:solidFill>
            <a:prstDash val="solid"/>
          </a:ln>
        </p:spPr>
      </p:sp>
      <p:sp>
        <p:nvSpPr>
          <p:cNvPr id="7" name="Text 4"/>
          <p:cNvSpPr/>
          <p:nvPr/>
        </p:nvSpPr>
        <p:spPr>
          <a:xfrm>
            <a:off x="576072"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a:t>
            </a:r>
            <a:endParaRPr lang="en-US" sz="1400" dirty="0"/>
          </a:p>
        </p:txBody>
      </p:sp>
      <p:sp>
        <p:nvSpPr>
          <p:cNvPr id="8" name="Text 5"/>
          <p:cNvSpPr/>
          <p:nvPr/>
        </p:nvSpPr>
        <p:spPr>
          <a:xfrm>
            <a:off x="109728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A Symphony of Sweetness</a:t>
            </a:r>
            <a:endParaRPr lang="en-US" sz="1400" dirty="0"/>
          </a:p>
        </p:txBody>
      </p:sp>
      <p:sp>
        <p:nvSpPr>
          <p:cNvPr id="9" name="Shape 6"/>
          <p:cNvSpPr/>
          <p:nvPr/>
        </p:nvSpPr>
        <p:spPr>
          <a:xfrm>
            <a:off x="731520" y="2057400"/>
            <a:ext cx="3474720" cy="514350"/>
          </a:xfrm>
          <a:prstGeom prst="roundRect">
            <a:avLst>
              <a:gd name="adj" fmla="val 88889"/>
            </a:avLst>
          </a:prstGeom>
          <a:solidFill>
            <a:srgbClr val="E8FFEF"/>
          </a:solidFill>
          <a:ln w="12700">
            <a:solidFill>
              <a:srgbClr val="17A33E"/>
            </a:solidFill>
            <a:prstDash val="solid"/>
          </a:ln>
        </p:spPr>
      </p:sp>
      <p:sp>
        <p:nvSpPr>
          <p:cNvPr id="10" name="Shape 7"/>
          <p:cNvSpPr/>
          <p:nvPr/>
        </p:nvSpPr>
        <p:spPr>
          <a:xfrm>
            <a:off x="594360" y="2108835"/>
            <a:ext cx="411480" cy="411480"/>
          </a:xfrm>
          <a:prstGeom prst="ellipse">
            <a:avLst/>
          </a:prstGeom>
          <a:solidFill>
            <a:srgbClr val="FFFFFF"/>
          </a:solidFill>
          <a:ln w="50800">
            <a:solidFill>
              <a:srgbClr val="FFFFFF"/>
            </a:solidFill>
            <a:prstDash val="solid"/>
          </a:ln>
        </p:spPr>
      </p:sp>
      <p:sp>
        <p:nvSpPr>
          <p:cNvPr id="11" name="Shape 8"/>
          <p:cNvSpPr/>
          <p:nvPr/>
        </p:nvSpPr>
        <p:spPr>
          <a:xfrm>
            <a:off x="640080" y="2160270"/>
            <a:ext cx="320040" cy="308610"/>
          </a:xfrm>
          <a:prstGeom prst="ellipse">
            <a:avLst/>
          </a:prstGeom>
          <a:solidFill>
            <a:srgbClr val="17A33E"/>
          </a:solidFill>
          <a:ln w="50800">
            <a:solidFill>
              <a:srgbClr val="17A33E"/>
            </a:solidFill>
            <a:prstDash val="solid"/>
          </a:ln>
        </p:spPr>
      </p:sp>
      <p:sp>
        <p:nvSpPr>
          <p:cNvPr id="12" name="Text 9"/>
          <p:cNvSpPr/>
          <p:nvPr/>
        </p:nvSpPr>
        <p:spPr>
          <a:xfrm>
            <a:off x="576072"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2</a:t>
            </a:r>
            <a:endParaRPr lang="en-US" sz="1400" dirty="0"/>
          </a:p>
        </p:txBody>
      </p:sp>
      <p:sp>
        <p:nvSpPr>
          <p:cNvPr id="13" name="Text 10"/>
          <p:cNvSpPr/>
          <p:nvPr/>
        </p:nvSpPr>
        <p:spPr>
          <a:xfrm>
            <a:off x="109728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Cheesecake Nirvana</a:t>
            </a:r>
            <a:endParaRPr lang="en-US" sz="1400" dirty="0"/>
          </a:p>
        </p:txBody>
      </p:sp>
      <p:sp>
        <p:nvSpPr>
          <p:cNvPr id="14" name="Shape 11"/>
          <p:cNvSpPr/>
          <p:nvPr/>
        </p:nvSpPr>
        <p:spPr>
          <a:xfrm>
            <a:off x="731520" y="2828925"/>
            <a:ext cx="3474720" cy="514350"/>
          </a:xfrm>
          <a:prstGeom prst="roundRect">
            <a:avLst>
              <a:gd name="adj" fmla="val 88889"/>
            </a:avLst>
          </a:prstGeom>
          <a:solidFill>
            <a:srgbClr val="E8FFEF"/>
          </a:solidFill>
          <a:ln w="12700">
            <a:solidFill>
              <a:srgbClr val="17A33E"/>
            </a:solidFill>
            <a:prstDash val="solid"/>
          </a:ln>
        </p:spPr>
      </p:sp>
      <p:sp>
        <p:nvSpPr>
          <p:cNvPr id="15" name="Shape 12"/>
          <p:cNvSpPr/>
          <p:nvPr/>
        </p:nvSpPr>
        <p:spPr>
          <a:xfrm>
            <a:off x="594360" y="2880360"/>
            <a:ext cx="411480" cy="411480"/>
          </a:xfrm>
          <a:prstGeom prst="ellipse">
            <a:avLst/>
          </a:prstGeom>
          <a:solidFill>
            <a:srgbClr val="FFFFFF"/>
          </a:solidFill>
          <a:ln w="50800">
            <a:solidFill>
              <a:srgbClr val="FFFFFF"/>
            </a:solidFill>
            <a:prstDash val="solid"/>
          </a:ln>
        </p:spPr>
      </p:sp>
      <p:sp>
        <p:nvSpPr>
          <p:cNvPr id="16" name="Shape 13"/>
          <p:cNvSpPr/>
          <p:nvPr/>
        </p:nvSpPr>
        <p:spPr>
          <a:xfrm>
            <a:off x="640080" y="2931795"/>
            <a:ext cx="320040" cy="308610"/>
          </a:xfrm>
          <a:prstGeom prst="ellipse">
            <a:avLst/>
          </a:prstGeom>
          <a:solidFill>
            <a:srgbClr val="17A33E"/>
          </a:solidFill>
          <a:ln w="50800">
            <a:solidFill>
              <a:srgbClr val="17A33E"/>
            </a:solidFill>
            <a:prstDash val="solid"/>
          </a:ln>
        </p:spPr>
      </p:sp>
      <p:sp>
        <p:nvSpPr>
          <p:cNvPr id="17" name="Text 14"/>
          <p:cNvSpPr/>
          <p:nvPr/>
        </p:nvSpPr>
        <p:spPr>
          <a:xfrm>
            <a:off x="576072"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3</a:t>
            </a:r>
            <a:endParaRPr lang="en-US" sz="1400" dirty="0"/>
          </a:p>
        </p:txBody>
      </p:sp>
      <p:sp>
        <p:nvSpPr>
          <p:cNvPr id="18" name="Text 15"/>
          <p:cNvSpPr/>
          <p:nvPr/>
        </p:nvSpPr>
        <p:spPr>
          <a:xfrm>
            <a:off x="109728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Bundt Cake Bliss</a:t>
            </a:r>
            <a:endParaRPr lang="en-US" sz="1400" dirty="0"/>
          </a:p>
        </p:txBody>
      </p:sp>
      <p:sp>
        <p:nvSpPr>
          <p:cNvPr id="19" name="Shape 16"/>
          <p:cNvSpPr/>
          <p:nvPr/>
        </p:nvSpPr>
        <p:spPr>
          <a:xfrm>
            <a:off x="731520" y="3600450"/>
            <a:ext cx="3474720" cy="514350"/>
          </a:xfrm>
          <a:prstGeom prst="roundRect">
            <a:avLst>
              <a:gd name="adj" fmla="val 88889"/>
            </a:avLst>
          </a:prstGeom>
          <a:solidFill>
            <a:srgbClr val="E8FFEF"/>
          </a:solidFill>
          <a:ln w="12700">
            <a:solidFill>
              <a:srgbClr val="17A33E"/>
            </a:solidFill>
            <a:prstDash val="solid"/>
          </a:ln>
        </p:spPr>
      </p:sp>
      <p:sp>
        <p:nvSpPr>
          <p:cNvPr id="20" name="Shape 17"/>
          <p:cNvSpPr/>
          <p:nvPr/>
        </p:nvSpPr>
        <p:spPr>
          <a:xfrm>
            <a:off x="594360" y="3651885"/>
            <a:ext cx="411480" cy="411480"/>
          </a:xfrm>
          <a:prstGeom prst="ellipse">
            <a:avLst/>
          </a:prstGeom>
          <a:solidFill>
            <a:srgbClr val="FFFFFF"/>
          </a:solidFill>
          <a:ln w="50800">
            <a:solidFill>
              <a:srgbClr val="FFFFFF"/>
            </a:solidFill>
            <a:prstDash val="solid"/>
          </a:ln>
        </p:spPr>
      </p:sp>
      <p:sp>
        <p:nvSpPr>
          <p:cNvPr id="21" name="Shape 18"/>
          <p:cNvSpPr/>
          <p:nvPr/>
        </p:nvSpPr>
        <p:spPr>
          <a:xfrm>
            <a:off x="640080" y="3703320"/>
            <a:ext cx="320040" cy="308610"/>
          </a:xfrm>
          <a:prstGeom prst="ellipse">
            <a:avLst/>
          </a:prstGeom>
          <a:solidFill>
            <a:srgbClr val="17A33E"/>
          </a:solidFill>
          <a:ln w="50800">
            <a:solidFill>
              <a:srgbClr val="17A33E"/>
            </a:solidFill>
            <a:prstDash val="solid"/>
          </a:ln>
        </p:spPr>
      </p:sp>
      <p:sp>
        <p:nvSpPr>
          <p:cNvPr id="22" name="Text 19"/>
          <p:cNvSpPr/>
          <p:nvPr/>
        </p:nvSpPr>
        <p:spPr>
          <a:xfrm>
            <a:off x="576072"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4</a:t>
            </a:r>
            <a:endParaRPr lang="en-US" sz="1400" dirty="0"/>
          </a:p>
        </p:txBody>
      </p:sp>
      <p:sp>
        <p:nvSpPr>
          <p:cNvPr id="23" name="Text 20"/>
          <p:cNvSpPr/>
          <p:nvPr/>
        </p:nvSpPr>
        <p:spPr>
          <a:xfrm>
            <a:off x="109728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Fudge Cookie Fantasy</a:t>
            </a:r>
            <a:endParaRPr lang="en-US" sz="1400" dirty="0"/>
          </a:p>
        </p:txBody>
      </p:sp>
      <p:sp>
        <p:nvSpPr>
          <p:cNvPr id="24" name="Shape 21"/>
          <p:cNvSpPr/>
          <p:nvPr/>
        </p:nvSpPr>
        <p:spPr>
          <a:xfrm>
            <a:off x="5029200" y="1285875"/>
            <a:ext cx="3474720" cy="514350"/>
          </a:xfrm>
          <a:prstGeom prst="roundRect">
            <a:avLst>
              <a:gd name="adj" fmla="val 88889"/>
            </a:avLst>
          </a:prstGeom>
          <a:solidFill>
            <a:srgbClr val="E8FFEF"/>
          </a:solidFill>
          <a:ln w="12700">
            <a:solidFill>
              <a:srgbClr val="17A33E"/>
            </a:solidFill>
            <a:prstDash val="solid"/>
          </a:ln>
        </p:spPr>
      </p:sp>
      <p:sp>
        <p:nvSpPr>
          <p:cNvPr id="25" name="Shape 22"/>
          <p:cNvSpPr/>
          <p:nvPr/>
        </p:nvSpPr>
        <p:spPr>
          <a:xfrm>
            <a:off x="4873752" y="1337310"/>
            <a:ext cx="411480" cy="411480"/>
          </a:xfrm>
          <a:prstGeom prst="ellipse">
            <a:avLst/>
          </a:prstGeom>
          <a:solidFill>
            <a:srgbClr val="FFFFFF"/>
          </a:solidFill>
          <a:ln w="50800">
            <a:solidFill>
              <a:srgbClr val="FFFFFF"/>
            </a:solidFill>
            <a:prstDash val="solid"/>
          </a:ln>
        </p:spPr>
      </p:sp>
      <p:sp>
        <p:nvSpPr>
          <p:cNvPr id="26" name="Shape 23"/>
          <p:cNvSpPr/>
          <p:nvPr/>
        </p:nvSpPr>
        <p:spPr>
          <a:xfrm>
            <a:off x="4937760" y="1388745"/>
            <a:ext cx="320040" cy="308610"/>
          </a:xfrm>
          <a:prstGeom prst="ellipse">
            <a:avLst/>
          </a:prstGeom>
          <a:solidFill>
            <a:srgbClr val="17A33E"/>
          </a:solidFill>
          <a:ln w="50800">
            <a:solidFill>
              <a:srgbClr val="17A33E"/>
            </a:solidFill>
            <a:prstDash val="solid"/>
          </a:ln>
        </p:spPr>
      </p:sp>
      <p:sp>
        <p:nvSpPr>
          <p:cNvPr id="27" name="Text 24"/>
          <p:cNvSpPr/>
          <p:nvPr/>
        </p:nvSpPr>
        <p:spPr>
          <a:xfrm>
            <a:off x="4892040"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5</a:t>
            </a:r>
            <a:endParaRPr lang="en-US" sz="1400" dirty="0"/>
          </a:p>
        </p:txBody>
      </p:sp>
      <p:sp>
        <p:nvSpPr>
          <p:cNvPr id="28" name="Text 25"/>
          <p:cNvSpPr/>
          <p:nvPr/>
        </p:nvSpPr>
        <p:spPr>
          <a:xfrm>
            <a:off x="539496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Irish Cream Indulgence</a:t>
            </a:r>
            <a:endParaRPr lang="en-US" sz="1400" dirty="0"/>
          </a:p>
        </p:txBody>
      </p:sp>
      <p:sp>
        <p:nvSpPr>
          <p:cNvPr id="29" name="Shape 26"/>
          <p:cNvSpPr/>
          <p:nvPr/>
        </p:nvSpPr>
        <p:spPr>
          <a:xfrm>
            <a:off x="5029200" y="2057400"/>
            <a:ext cx="3474720" cy="514350"/>
          </a:xfrm>
          <a:prstGeom prst="roundRect">
            <a:avLst>
              <a:gd name="adj" fmla="val 88889"/>
            </a:avLst>
          </a:prstGeom>
          <a:solidFill>
            <a:srgbClr val="E8FFEF"/>
          </a:solidFill>
          <a:ln w="12700">
            <a:solidFill>
              <a:srgbClr val="17A33E"/>
            </a:solidFill>
            <a:prstDash val="solid"/>
          </a:ln>
        </p:spPr>
      </p:sp>
      <p:sp>
        <p:nvSpPr>
          <p:cNvPr id="30" name="Shape 27"/>
          <p:cNvSpPr/>
          <p:nvPr/>
        </p:nvSpPr>
        <p:spPr>
          <a:xfrm>
            <a:off x="4873752" y="2108835"/>
            <a:ext cx="411480" cy="411480"/>
          </a:xfrm>
          <a:prstGeom prst="ellipse">
            <a:avLst/>
          </a:prstGeom>
          <a:solidFill>
            <a:srgbClr val="FFFFFF"/>
          </a:solidFill>
          <a:ln w="50800">
            <a:solidFill>
              <a:srgbClr val="FFFFFF"/>
            </a:solidFill>
            <a:prstDash val="solid"/>
          </a:ln>
        </p:spPr>
      </p:sp>
      <p:sp>
        <p:nvSpPr>
          <p:cNvPr id="31" name="Shape 28"/>
          <p:cNvSpPr/>
          <p:nvPr/>
        </p:nvSpPr>
        <p:spPr>
          <a:xfrm>
            <a:off x="4937760" y="2160270"/>
            <a:ext cx="320040" cy="308610"/>
          </a:xfrm>
          <a:prstGeom prst="ellipse">
            <a:avLst/>
          </a:prstGeom>
          <a:solidFill>
            <a:srgbClr val="17A33E"/>
          </a:solidFill>
          <a:ln w="50800">
            <a:solidFill>
              <a:srgbClr val="17A33E"/>
            </a:solidFill>
            <a:prstDash val="solid"/>
          </a:ln>
        </p:spPr>
      </p:sp>
      <p:sp>
        <p:nvSpPr>
          <p:cNvPr id="32" name="Text 29"/>
          <p:cNvSpPr/>
          <p:nvPr/>
        </p:nvSpPr>
        <p:spPr>
          <a:xfrm>
            <a:off x="4892040"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6</a:t>
            </a:r>
            <a:endParaRPr lang="en-US" sz="1400" dirty="0"/>
          </a:p>
        </p:txBody>
      </p:sp>
      <p:sp>
        <p:nvSpPr>
          <p:cNvPr id="33" name="Text 30"/>
          <p:cNvSpPr/>
          <p:nvPr/>
        </p:nvSpPr>
        <p:spPr>
          <a:xfrm>
            <a:off x="539496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No-Bake Delight</a:t>
            </a:r>
            <a:endParaRPr lang="en-US" sz="1400" dirty="0"/>
          </a:p>
        </p:txBody>
      </p:sp>
      <p:sp>
        <p:nvSpPr>
          <p:cNvPr id="34" name="Shape 31"/>
          <p:cNvSpPr/>
          <p:nvPr/>
        </p:nvSpPr>
        <p:spPr>
          <a:xfrm>
            <a:off x="5029200" y="2828925"/>
            <a:ext cx="3474720" cy="514350"/>
          </a:xfrm>
          <a:prstGeom prst="roundRect">
            <a:avLst>
              <a:gd name="adj" fmla="val 88889"/>
            </a:avLst>
          </a:prstGeom>
          <a:solidFill>
            <a:srgbClr val="E8FFEF"/>
          </a:solidFill>
          <a:ln w="12700">
            <a:solidFill>
              <a:srgbClr val="17A33E"/>
            </a:solidFill>
            <a:prstDash val="solid"/>
          </a:ln>
        </p:spPr>
      </p:sp>
      <p:sp>
        <p:nvSpPr>
          <p:cNvPr id="35" name="Shape 32"/>
          <p:cNvSpPr/>
          <p:nvPr/>
        </p:nvSpPr>
        <p:spPr>
          <a:xfrm>
            <a:off x="4873752" y="2880360"/>
            <a:ext cx="411480" cy="411480"/>
          </a:xfrm>
          <a:prstGeom prst="ellipse">
            <a:avLst/>
          </a:prstGeom>
          <a:solidFill>
            <a:srgbClr val="FFFFFF"/>
          </a:solidFill>
          <a:ln w="50800">
            <a:solidFill>
              <a:srgbClr val="FFFFFF"/>
            </a:solidFill>
            <a:prstDash val="solid"/>
          </a:ln>
        </p:spPr>
      </p:sp>
      <p:sp>
        <p:nvSpPr>
          <p:cNvPr id="36" name="Shape 33"/>
          <p:cNvSpPr/>
          <p:nvPr/>
        </p:nvSpPr>
        <p:spPr>
          <a:xfrm>
            <a:off x="4937760" y="2931795"/>
            <a:ext cx="320040" cy="308610"/>
          </a:xfrm>
          <a:prstGeom prst="ellipse">
            <a:avLst/>
          </a:prstGeom>
          <a:solidFill>
            <a:srgbClr val="17A33E"/>
          </a:solidFill>
          <a:ln w="50800">
            <a:solidFill>
              <a:srgbClr val="17A33E"/>
            </a:solidFill>
            <a:prstDash val="solid"/>
          </a:ln>
        </p:spPr>
      </p:sp>
      <p:sp>
        <p:nvSpPr>
          <p:cNvPr id="37" name="Text 34"/>
          <p:cNvSpPr/>
          <p:nvPr/>
        </p:nvSpPr>
        <p:spPr>
          <a:xfrm>
            <a:off x="4892040"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7</a:t>
            </a:r>
            <a:endParaRPr lang="en-US" sz="1400" dirty="0"/>
          </a:p>
        </p:txBody>
      </p:sp>
      <p:sp>
        <p:nvSpPr>
          <p:cNvPr id="38" name="Text 35"/>
          <p:cNvSpPr/>
          <p:nvPr/>
        </p:nvSpPr>
        <p:spPr>
          <a:xfrm>
            <a:off x="539496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Blackout Bliss</a:t>
            </a:r>
            <a:endParaRPr lang="en-US" sz="1400" dirty="0"/>
          </a:p>
        </p:txBody>
      </p:sp>
      <p:sp>
        <p:nvSpPr>
          <p:cNvPr id="39" name="Shape 36"/>
          <p:cNvSpPr/>
          <p:nvPr/>
        </p:nvSpPr>
        <p:spPr>
          <a:xfrm>
            <a:off x="5029200" y="3600450"/>
            <a:ext cx="3474720" cy="514350"/>
          </a:xfrm>
          <a:prstGeom prst="roundRect">
            <a:avLst>
              <a:gd name="adj" fmla="val 88889"/>
            </a:avLst>
          </a:prstGeom>
          <a:solidFill>
            <a:srgbClr val="E8FFEF"/>
          </a:solidFill>
          <a:ln w="12700">
            <a:solidFill>
              <a:srgbClr val="17A33E"/>
            </a:solidFill>
            <a:prstDash val="solid"/>
          </a:ln>
        </p:spPr>
      </p:sp>
      <p:sp>
        <p:nvSpPr>
          <p:cNvPr id="40" name="Shape 37"/>
          <p:cNvSpPr/>
          <p:nvPr/>
        </p:nvSpPr>
        <p:spPr>
          <a:xfrm>
            <a:off x="4873752" y="3651885"/>
            <a:ext cx="411480" cy="411480"/>
          </a:xfrm>
          <a:prstGeom prst="ellipse">
            <a:avLst/>
          </a:prstGeom>
          <a:solidFill>
            <a:srgbClr val="FFFFFF"/>
          </a:solidFill>
          <a:ln w="50800">
            <a:solidFill>
              <a:srgbClr val="FFFFFF"/>
            </a:solidFill>
            <a:prstDash val="solid"/>
          </a:ln>
        </p:spPr>
      </p:sp>
      <p:sp>
        <p:nvSpPr>
          <p:cNvPr id="41" name="Shape 38"/>
          <p:cNvSpPr/>
          <p:nvPr/>
        </p:nvSpPr>
        <p:spPr>
          <a:xfrm>
            <a:off x="4937760" y="3703320"/>
            <a:ext cx="320040" cy="308610"/>
          </a:xfrm>
          <a:prstGeom prst="ellipse">
            <a:avLst/>
          </a:prstGeom>
          <a:solidFill>
            <a:srgbClr val="17A33E"/>
          </a:solidFill>
          <a:ln w="50800">
            <a:solidFill>
              <a:srgbClr val="17A33E"/>
            </a:solidFill>
            <a:prstDash val="solid"/>
          </a:ln>
        </p:spPr>
      </p:sp>
      <p:sp>
        <p:nvSpPr>
          <p:cNvPr id="42" name="Text 39"/>
          <p:cNvSpPr/>
          <p:nvPr/>
        </p:nvSpPr>
        <p:spPr>
          <a:xfrm>
            <a:off x="4892040"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8</a:t>
            </a:r>
            <a:endParaRPr lang="en-US" sz="1400" dirty="0"/>
          </a:p>
        </p:txBody>
      </p:sp>
      <p:sp>
        <p:nvSpPr>
          <p:cNvPr id="43" name="Text 40"/>
          <p:cNvSpPr/>
          <p:nvPr/>
        </p:nvSpPr>
        <p:spPr>
          <a:xfrm>
            <a:off x="539496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Beignet Bonanza</a:t>
            </a:r>
            <a:endParaRPr 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Flavor Profiles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Bittersweet chocolate provides depth and complexity. It balances the sweetness of the other ingredients, preventing a one-dimensional flavor.</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Sweet coconut adds a tropical note. Its chewy texture complements the creamy filling and crunchy pecans, creating a pleasant mouthfeel.</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Nutty pecans contribute a rich, earthy flavor. Their buttery texture enhances the overall richness of the pie, adding a satisfying crunch.</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custardy base provides a creamy foundation. It binds the ingredients together, creating a cohesive and harmonious flavor profile.</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Describepyjfr.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16</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Variations and Adaptations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Crust alternatives include graham cracker crusts. These offer a different texture and flavor profile, providing a twist on the classic recipe.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Filling modifications involve adding coffee extract. It enhances the chocolate flavor and adds a subtle mocha note to the pie.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Topping innovations include adding caramel sauce. This elevates the sweetness and richness, creating a decadent and indulgent dessert.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Vegan options use plant-based substitutes. Coconut milk and vegan chocolate offer a dairy-free and animal-friendly alternative.</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Createafrexz.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17</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Serving Suggestions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Serving at room temperature enhances the flavors. It allows the filling to soften slightly, creating a smoother and more enjoyable texture.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Garnish options include whipped cream. It adds a light and airy element, complementing the richness of the pie and providing visual appeal.</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Complementary pairings include vanilla ice cream. The cold ice cream contrasts with the warm pie, creating a delightful sensory experience.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Coffee or milk are perfect beverage accompaniments. Their flavors enhance the pie's taste, providing a balanced and satisfying pairing.</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Abeautidejoj.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18</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Troubleshooting Tips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A tough crust results from overworking the dough. Avoid over-mixing and handle the dough gently to prevent excessive gluten development.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A runny filling indicates underbaking. Ensure the pie is baked until the filling is set but still slightly jiggly in the center.</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A burnt topping results from excessive heat. Shield the crust with foil to prevent over-browning and reduce the oven temperature if necessary.</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Uneven baking requires rotating the pie during baking. It ensures the heat is distributed evenly, preventing one side from browning too quickly.</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Adetailgjcdz.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19</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Thank You</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Thank you for your time and attention.</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We hope this presentation has been informative.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Feel free to reach out with any questions.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We encourage you to explore further into the world of baking!</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Createavrnmd.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20</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731520" y="1285875"/>
            <a:ext cx="3474720" cy="514350"/>
          </a:xfrm>
          <a:prstGeom prst="roundRect">
            <a:avLst>
              <a:gd name="adj" fmla="val 88889"/>
            </a:avLst>
          </a:prstGeom>
          <a:solidFill>
            <a:srgbClr val="E8FFEF"/>
          </a:solidFill>
          <a:ln w="12700">
            <a:solidFill>
              <a:srgbClr val="17A33E"/>
            </a:solidFill>
            <a:prstDash val="solid"/>
          </a:ln>
        </p:spPr>
      </p:sp>
      <p:sp>
        <p:nvSpPr>
          <p:cNvPr id="4" name="Shape 1"/>
          <p:cNvSpPr/>
          <p:nvPr/>
        </p:nvSpPr>
        <p:spPr>
          <a:xfrm>
            <a:off x="594360" y="1337310"/>
            <a:ext cx="411480" cy="411480"/>
          </a:xfrm>
          <a:prstGeom prst="ellipse">
            <a:avLst/>
          </a:prstGeom>
          <a:solidFill>
            <a:srgbClr val="FFFFFF"/>
          </a:solidFill>
          <a:ln w="50800">
            <a:solidFill>
              <a:srgbClr val="FFFFFF"/>
            </a:solidFill>
            <a:prstDash val="solid"/>
          </a:ln>
        </p:spPr>
      </p:sp>
      <p:sp>
        <p:nvSpPr>
          <p:cNvPr id="5" name="Shape 2"/>
          <p:cNvSpPr/>
          <p:nvPr/>
        </p:nvSpPr>
        <p:spPr>
          <a:xfrm>
            <a:off x="640080" y="1388745"/>
            <a:ext cx="320040" cy="308610"/>
          </a:xfrm>
          <a:prstGeom prst="ellipse">
            <a:avLst/>
          </a:prstGeom>
          <a:solidFill>
            <a:srgbClr val="17A33E"/>
          </a:solidFill>
          <a:ln w="50800">
            <a:solidFill>
              <a:srgbClr val="17A33E"/>
            </a:solidFill>
            <a:prstDash val="solid"/>
          </a:ln>
        </p:spPr>
      </p:sp>
      <p:sp>
        <p:nvSpPr>
          <p:cNvPr id="6" name="Text 3"/>
          <p:cNvSpPr/>
          <p:nvPr/>
        </p:nvSpPr>
        <p:spPr>
          <a:xfrm>
            <a:off x="576072"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9</a:t>
            </a:r>
            <a:endParaRPr lang="en-US" sz="1400" dirty="0"/>
          </a:p>
        </p:txBody>
      </p:sp>
      <p:sp>
        <p:nvSpPr>
          <p:cNvPr id="7" name="Text 4"/>
          <p:cNvSpPr/>
          <p:nvPr/>
        </p:nvSpPr>
        <p:spPr>
          <a:xfrm>
            <a:off x="109728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Banana Cake Bliss</a:t>
            </a:r>
            <a:endParaRPr lang="en-US" sz="1400" dirty="0"/>
          </a:p>
        </p:txBody>
      </p:sp>
      <p:sp>
        <p:nvSpPr>
          <p:cNvPr id="8" name="Shape 5"/>
          <p:cNvSpPr/>
          <p:nvPr/>
        </p:nvSpPr>
        <p:spPr>
          <a:xfrm>
            <a:off x="731520" y="2057400"/>
            <a:ext cx="3474720" cy="514350"/>
          </a:xfrm>
          <a:prstGeom prst="roundRect">
            <a:avLst>
              <a:gd name="adj" fmla="val 88889"/>
            </a:avLst>
          </a:prstGeom>
          <a:solidFill>
            <a:srgbClr val="E8FFEF"/>
          </a:solidFill>
          <a:ln w="12700">
            <a:solidFill>
              <a:srgbClr val="17A33E"/>
            </a:solidFill>
            <a:prstDash val="solid"/>
          </a:ln>
        </p:spPr>
      </p:sp>
      <p:sp>
        <p:nvSpPr>
          <p:cNvPr id="9" name="Shape 6"/>
          <p:cNvSpPr/>
          <p:nvPr/>
        </p:nvSpPr>
        <p:spPr>
          <a:xfrm>
            <a:off x="594360" y="2108835"/>
            <a:ext cx="411480" cy="411480"/>
          </a:xfrm>
          <a:prstGeom prst="ellipse">
            <a:avLst/>
          </a:prstGeom>
          <a:solidFill>
            <a:srgbClr val="FFFFFF"/>
          </a:solidFill>
          <a:ln w="50800">
            <a:solidFill>
              <a:srgbClr val="FFFFFF"/>
            </a:solidFill>
            <a:prstDash val="solid"/>
          </a:ln>
        </p:spPr>
      </p:sp>
      <p:sp>
        <p:nvSpPr>
          <p:cNvPr id="10" name="Shape 7"/>
          <p:cNvSpPr/>
          <p:nvPr/>
        </p:nvSpPr>
        <p:spPr>
          <a:xfrm>
            <a:off x="640080" y="2160270"/>
            <a:ext cx="320040" cy="308610"/>
          </a:xfrm>
          <a:prstGeom prst="ellipse">
            <a:avLst/>
          </a:prstGeom>
          <a:solidFill>
            <a:srgbClr val="17A33E"/>
          </a:solidFill>
          <a:ln w="50800">
            <a:solidFill>
              <a:srgbClr val="17A33E"/>
            </a:solidFill>
            <a:prstDash val="solid"/>
          </a:ln>
        </p:spPr>
      </p:sp>
      <p:sp>
        <p:nvSpPr>
          <p:cNvPr id="11" name="Text 8"/>
          <p:cNvSpPr/>
          <p:nvPr/>
        </p:nvSpPr>
        <p:spPr>
          <a:xfrm>
            <a:off x="576072"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10</a:t>
            </a:r>
            <a:endParaRPr lang="en-US" sz="1400" dirty="0"/>
          </a:p>
        </p:txBody>
      </p:sp>
      <p:sp>
        <p:nvSpPr>
          <p:cNvPr id="12" name="Text 9"/>
          <p:cNvSpPr/>
          <p:nvPr/>
        </p:nvSpPr>
        <p:spPr>
          <a:xfrm>
            <a:off x="109728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Thank You</a:t>
            </a:r>
            <a:endParaRPr lang="en-US" sz="1400" dirty="0"/>
          </a:p>
        </p:txBody>
      </p:sp>
      <p:sp>
        <p:nvSpPr>
          <p:cNvPr id="13" name="Shape 10"/>
          <p:cNvSpPr/>
          <p:nvPr/>
        </p:nvSpPr>
        <p:spPr>
          <a:xfrm>
            <a:off x="731520" y="2828925"/>
            <a:ext cx="3474720" cy="514350"/>
          </a:xfrm>
          <a:prstGeom prst="roundRect">
            <a:avLst>
              <a:gd name="adj" fmla="val 88889"/>
            </a:avLst>
          </a:prstGeom>
          <a:solidFill>
            <a:srgbClr val="E8FFEF"/>
          </a:solidFill>
          <a:ln w="12700">
            <a:solidFill>
              <a:srgbClr val="17A33E"/>
            </a:solidFill>
            <a:prstDash val="solid"/>
          </a:ln>
        </p:spPr>
      </p:sp>
      <p:sp>
        <p:nvSpPr>
          <p:cNvPr id="14" name="Shape 11"/>
          <p:cNvSpPr/>
          <p:nvPr/>
        </p:nvSpPr>
        <p:spPr>
          <a:xfrm>
            <a:off x="594360" y="2880360"/>
            <a:ext cx="411480" cy="411480"/>
          </a:xfrm>
          <a:prstGeom prst="ellipse">
            <a:avLst/>
          </a:prstGeom>
          <a:solidFill>
            <a:srgbClr val="FFFFFF"/>
          </a:solidFill>
          <a:ln w="50800">
            <a:solidFill>
              <a:srgbClr val="FFFFFF"/>
            </a:solidFill>
            <a:prstDash val="solid"/>
          </a:ln>
        </p:spPr>
      </p:sp>
      <p:sp>
        <p:nvSpPr>
          <p:cNvPr id="15" name="Shape 12"/>
          <p:cNvSpPr/>
          <p:nvPr/>
        </p:nvSpPr>
        <p:spPr>
          <a:xfrm>
            <a:off x="640080" y="2931795"/>
            <a:ext cx="320040" cy="308610"/>
          </a:xfrm>
          <a:prstGeom prst="ellipse">
            <a:avLst/>
          </a:prstGeom>
          <a:solidFill>
            <a:srgbClr val="17A33E"/>
          </a:solidFill>
          <a:ln w="50800">
            <a:solidFill>
              <a:srgbClr val="17A33E"/>
            </a:solidFill>
            <a:prstDash val="solid"/>
          </a:ln>
        </p:spPr>
      </p:sp>
      <p:sp>
        <p:nvSpPr>
          <p:cNvPr id="16" name="Text 13"/>
          <p:cNvSpPr/>
          <p:nvPr/>
        </p:nvSpPr>
        <p:spPr>
          <a:xfrm>
            <a:off x="576072"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11</a:t>
            </a:r>
            <a:endParaRPr lang="en-US" sz="1400" dirty="0"/>
          </a:p>
        </p:txBody>
      </p:sp>
      <p:sp>
        <p:nvSpPr>
          <p:cNvPr id="17" name="Text 14"/>
          <p:cNvSpPr/>
          <p:nvPr/>
        </p:nvSpPr>
        <p:spPr>
          <a:xfrm>
            <a:off x="109728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Pie Origins</a:t>
            </a:r>
            <a:endParaRPr lang="en-US" sz="1400" dirty="0"/>
          </a:p>
        </p:txBody>
      </p:sp>
      <p:sp>
        <p:nvSpPr>
          <p:cNvPr id="18" name="Shape 15"/>
          <p:cNvSpPr/>
          <p:nvPr/>
        </p:nvSpPr>
        <p:spPr>
          <a:xfrm>
            <a:off x="731520" y="3600450"/>
            <a:ext cx="3474720" cy="514350"/>
          </a:xfrm>
          <a:prstGeom prst="roundRect">
            <a:avLst>
              <a:gd name="adj" fmla="val 88889"/>
            </a:avLst>
          </a:prstGeom>
          <a:solidFill>
            <a:srgbClr val="E8FFEF"/>
          </a:solidFill>
          <a:ln w="12700">
            <a:solidFill>
              <a:srgbClr val="17A33E"/>
            </a:solidFill>
            <a:prstDash val="solid"/>
          </a:ln>
        </p:spPr>
      </p:sp>
      <p:sp>
        <p:nvSpPr>
          <p:cNvPr id="19" name="Shape 16"/>
          <p:cNvSpPr/>
          <p:nvPr/>
        </p:nvSpPr>
        <p:spPr>
          <a:xfrm>
            <a:off x="594360" y="3651885"/>
            <a:ext cx="411480" cy="411480"/>
          </a:xfrm>
          <a:prstGeom prst="ellipse">
            <a:avLst/>
          </a:prstGeom>
          <a:solidFill>
            <a:srgbClr val="FFFFFF"/>
          </a:solidFill>
          <a:ln w="50800">
            <a:solidFill>
              <a:srgbClr val="FFFFFF"/>
            </a:solidFill>
            <a:prstDash val="solid"/>
          </a:ln>
        </p:spPr>
      </p:sp>
      <p:sp>
        <p:nvSpPr>
          <p:cNvPr id="20" name="Shape 17"/>
          <p:cNvSpPr/>
          <p:nvPr/>
        </p:nvSpPr>
        <p:spPr>
          <a:xfrm>
            <a:off x="640080" y="3703320"/>
            <a:ext cx="320040" cy="308610"/>
          </a:xfrm>
          <a:prstGeom prst="ellipse">
            <a:avLst/>
          </a:prstGeom>
          <a:solidFill>
            <a:srgbClr val="17A33E"/>
          </a:solidFill>
          <a:ln w="50800">
            <a:solidFill>
              <a:srgbClr val="17A33E"/>
            </a:solidFill>
            <a:prstDash val="solid"/>
          </a:ln>
        </p:spPr>
      </p:sp>
      <p:sp>
        <p:nvSpPr>
          <p:cNvPr id="21" name="Text 18"/>
          <p:cNvSpPr/>
          <p:nvPr/>
        </p:nvSpPr>
        <p:spPr>
          <a:xfrm>
            <a:off x="576072"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12</a:t>
            </a:r>
            <a:endParaRPr lang="en-US" sz="1400" dirty="0"/>
          </a:p>
        </p:txBody>
      </p:sp>
      <p:sp>
        <p:nvSpPr>
          <p:cNvPr id="22" name="Text 19"/>
          <p:cNvSpPr/>
          <p:nvPr/>
        </p:nvSpPr>
        <p:spPr>
          <a:xfrm>
            <a:off x="109728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Crust Creation</a:t>
            </a:r>
            <a:endParaRPr lang="en-US" sz="1400" dirty="0"/>
          </a:p>
        </p:txBody>
      </p:sp>
      <p:sp>
        <p:nvSpPr>
          <p:cNvPr id="23" name="Shape 20"/>
          <p:cNvSpPr/>
          <p:nvPr/>
        </p:nvSpPr>
        <p:spPr>
          <a:xfrm>
            <a:off x="5029200" y="1285875"/>
            <a:ext cx="3474720" cy="514350"/>
          </a:xfrm>
          <a:prstGeom prst="roundRect">
            <a:avLst>
              <a:gd name="adj" fmla="val 88889"/>
            </a:avLst>
          </a:prstGeom>
          <a:solidFill>
            <a:srgbClr val="E8FFEF"/>
          </a:solidFill>
          <a:ln w="12700">
            <a:solidFill>
              <a:srgbClr val="17A33E"/>
            </a:solidFill>
            <a:prstDash val="solid"/>
          </a:ln>
        </p:spPr>
      </p:sp>
      <p:sp>
        <p:nvSpPr>
          <p:cNvPr id="24" name="Shape 21"/>
          <p:cNvSpPr/>
          <p:nvPr/>
        </p:nvSpPr>
        <p:spPr>
          <a:xfrm>
            <a:off x="4873752" y="1337310"/>
            <a:ext cx="411480" cy="411480"/>
          </a:xfrm>
          <a:prstGeom prst="ellipse">
            <a:avLst/>
          </a:prstGeom>
          <a:solidFill>
            <a:srgbClr val="FFFFFF"/>
          </a:solidFill>
          <a:ln w="50800">
            <a:solidFill>
              <a:srgbClr val="FFFFFF"/>
            </a:solidFill>
            <a:prstDash val="solid"/>
          </a:ln>
        </p:spPr>
      </p:sp>
      <p:sp>
        <p:nvSpPr>
          <p:cNvPr id="25" name="Shape 22"/>
          <p:cNvSpPr/>
          <p:nvPr/>
        </p:nvSpPr>
        <p:spPr>
          <a:xfrm>
            <a:off x="4937760" y="1388745"/>
            <a:ext cx="320040" cy="308610"/>
          </a:xfrm>
          <a:prstGeom prst="ellipse">
            <a:avLst/>
          </a:prstGeom>
          <a:solidFill>
            <a:srgbClr val="17A33E"/>
          </a:solidFill>
          <a:ln w="50800">
            <a:solidFill>
              <a:srgbClr val="17A33E"/>
            </a:solidFill>
            <a:prstDash val="solid"/>
          </a:ln>
        </p:spPr>
      </p:sp>
      <p:sp>
        <p:nvSpPr>
          <p:cNvPr id="26" name="Text 23"/>
          <p:cNvSpPr/>
          <p:nvPr/>
        </p:nvSpPr>
        <p:spPr>
          <a:xfrm>
            <a:off x="4892040"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13</a:t>
            </a:r>
            <a:endParaRPr lang="en-US" sz="1400" dirty="0"/>
          </a:p>
        </p:txBody>
      </p:sp>
      <p:sp>
        <p:nvSpPr>
          <p:cNvPr id="27" name="Text 24"/>
          <p:cNvSpPr/>
          <p:nvPr/>
        </p:nvSpPr>
        <p:spPr>
          <a:xfrm>
            <a:off x="539496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Chocolate Filling</a:t>
            </a:r>
            <a:endParaRPr lang="en-US" sz="1400" dirty="0"/>
          </a:p>
        </p:txBody>
      </p:sp>
      <p:sp>
        <p:nvSpPr>
          <p:cNvPr id="28" name="Shape 25"/>
          <p:cNvSpPr/>
          <p:nvPr/>
        </p:nvSpPr>
        <p:spPr>
          <a:xfrm>
            <a:off x="5029200" y="2057400"/>
            <a:ext cx="3474720" cy="514350"/>
          </a:xfrm>
          <a:prstGeom prst="roundRect">
            <a:avLst>
              <a:gd name="adj" fmla="val 88889"/>
            </a:avLst>
          </a:prstGeom>
          <a:solidFill>
            <a:srgbClr val="E8FFEF"/>
          </a:solidFill>
          <a:ln w="12700">
            <a:solidFill>
              <a:srgbClr val="17A33E"/>
            </a:solidFill>
            <a:prstDash val="solid"/>
          </a:ln>
        </p:spPr>
      </p:sp>
      <p:sp>
        <p:nvSpPr>
          <p:cNvPr id="29" name="Shape 26"/>
          <p:cNvSpPr/>
          <p:nvPr/>
        </p:nvSpPr>
        <p:spPr>
          <a:xfrm>
            <a:off x="4873752" y="2108835"/>
            <a:ext cx="411480" cy="411480"/>
          </a:xfrm>
          <a:prstGeom prst="ellipse">
            <a:avLst/>
          </a:prstGeom>
          <a:solidFill>
            <a:srgbClr val="FFFFFF"/>
          </a:solidFill>
          <a:ln w="50800">
            <a:solidFill>
              <a:srgbClr val="FFFFFF"/>
            </a:solidFill>
            <a:prstDash val="solid"/>
          </a:ln>
        </p:spPr>
      </p:sp>
      <p:sp>
        <p:nvSpPr>
          <p:cNvPr id="30" name="Shape 27"/>
          <p:cNvSpPr/>
          <p:nvPr/>
        </p:nvSpPr>
        <p:spPr>
          <a:xfrm>
            <a:off x="4937760" y="2160270"/>
            <a:ext cx="320040" cy="308610"/>
          </a:xfrm>
          <a:prstGeom prst="ellipse">
            <a:avLst/>
          </a:prstGeom>
          <a:solidFill>
            <a:srgbClr val="17A33E"/>
          </a:solidFill>
          <a:ln w="50800">
            <a:solidFill>
              <a:srgbClr val="17A33E"/>
            </a:solidFill>
            <a:prstDash val="solid"/>
          </a:ln>
        </p:spPr>
      </p:sp>
      <p:sp>
        <p:nvSpPr>
          <p:cNvPr id="31" name="Text 28"/>
          <p:cNvSpPr/>
          <p:nvPr/>
        </p:nvSpPr>
        <p:spPr>
          <a:xfrm>
            <a:off x="4892040"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14</a:t>
            </a:r>
            <a:endParaRPr lang="en-US" sz="1400" dirty="0"/>
          </a:p>
        </p:txBody>
      </p:sp>
      <p:sp>
        <p:nvSpPr>
          <p:cNvPr id="32" name="Text 29"/>
          <p:cNvSpPr/>
          <p:nvPr/>
        </p:nvSpPr>
        <p:spPr>
          <a:xfrm>
            <a:off x="539496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Coconut-Pecan Topping</a:t>
            </a:r>
            <a:endParaRPr lang="en-US" sz="1400" dirty="0"/>
          </a:p>
        </p:txBody>
      </p:sp>
      <p:sp>
        <p:nvSpPr>
          <p:cNvPr id="33" name="Shape 30"/>
          <p:cNvSpPr/>
          <p:nvPr/>
        </p:nvSpPr>
        <p:spPr>
          <a:xfrm>
            <a:off x="5029200" y="2828925"/>
            <a:ext cx="3474720" cy="514350"/>
          </a:xfrm>
          <a:prstGeom prst="roundRect">
            <a:avLst>
              <a:gd name="adj" fmla="val 88889"/>
            </a:avLst>
          </a:prstGeom>
          <a:solidFill>
            <a:srgbClr val="E8FFEF"/>
          </a:solidFill>
          <a:ln w="12700">
            <a:solidFill>
              <a:srgbClr val="17A33E"/>
            </a:solidFill>
            <a:prstDash val="solid"/>
          </a:ln>
        </p:spPr>
      </p:sp>
      <p:sp>
        <p:nvSpPr>
          <p:cNvPr id="34" name="Shape 31"/>
          <p:cNvSpPr/>
          <p:nvPr/>
        </p:nvSpPr>
        <p:spPr>
          <a:xfrm>
            <a:off x="4873752" y="2880360"/>
            <a:ext cx="411480" cy="411480"/>
          </a:xfrm>
          <a:prstGeom prst="ellipse">
            <a:avLst/>
          </a:prstGeom>
          <a:solidFill>
            <a:srgbClr val="FFFFFF"/>
          </a:solidFill>
          <a:ln w="50800">
            <a:solidFill>
              <a:srgbClr val="FFFFFF"/>
            </a:solidFill>
            <a:prstDash val="solid"/>
          </a:ln>
        </p:spPr>
      </p:sp>
      <p:sp>
        <p:nvSpPr>
          <p:cNvPr id="35" name="Shape 32"/>
          <p:cNvSpPr/>
          <p:nvPr/>
        </p:nvSpPr>
        <p:spPr>
          <a:xfrm>
            <a:off x="4937760" y="2931795"/>
            <a:ext cx="320040" cy="308610"/>
          </a:xfrm>
          <a:prstGeom prst="ellipse">
            <a:avLst/>
          </a:prstGeom>
          <a:solidFill>
            <a:srgbClr val="17A33E"/>
          </a:solidFill>
          <a:ln w="50800">
            <a:solidFill>
              <a:srgbClr val="17A33E"/>
            </a:solidFill>
            <a:prstDash val="solid"/>
          </a:ln>
        </p:spPr>
      </p:sp>
      <p:sp>
        <p:nvSpPr>
          <p:cNvPr id="36" name="Text 33"/>
          <p:cNvSpPr/>
          <p:nvPr/>
        </p:nvSpPr>
        <p:spPr>
          <a:xfrm>
            <a:off x="4892040"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15</a:t>
            </a:r>
            <a:endParaRPr lang="en-US" sz="1400" dirty="0"/>
          </a:p>
        </p:txBody>
      </p:sp>
      <p:sp>
        <p:nvSpPr>
          <p:cNvPr id="37" name="Text 34"/>
          <p:cNvSpPr/>
          <p:nvPr/>
        </p:nvSpPr>
        <p:spPr>
          <a:xfrm>
            <a:off x="539496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Baking Process</a:t>
            </a:r>
            <a:endParaRPr lang="en-US" sz="1400" dirty="0"/>
          </a:p>
        </p:txBody>
      </p:sp>
      <p:sp>
        <p:nvSpPr>
          <p:cNvPr id="38" name="Shape 35"/>
          <p:cNvSpPr/>
          <p:nvPr/>
        </p:nvSpPr>
        <p:spPr>
          <a:xfrm>
            <a:off x="5029200" y="3600450"/>
            <a:ext cx="3474720" cy="514350"/>
          </a:xfrm>
          <a:prstGeom prst="roundRect">
            <a:avLst>
              <a:gd name="adj" fmla="val 88889"/>
            </a:avLst>
          </a:prstGeom>
          <a:solidFill>
            <a:srgbClr val="E8FFEF"/>
          </a:solidFill>
          <a:ln w="12700">
            <a:solidFill>
              <a:srgbClr val="17A33E"/>
            </a:solidFill>
            <a:prstDash val="solid"/>
          </a:ln>
        </p:spPr>
      </p:sp>
      <p:sp>
        <p:nvSpPr>
          <p:cNvPr id="39" name="Shape 36"/>
          <p:cNvSpPr/>
          <p:nvPr/>
        </p:nvSpPr>
        <p:spPr>
          <a:xfrm>
            <a:off x="4873752" y="3651885"/>
            <a:ext cx="411480" cy="411480"/>
          </a:xfrm>
          <a:prstGeom prst="ellipse">
            <a:avLst/>
          </a:prstGeom>
          <a:solidFill>
            <a:srgbClr val="FFFFFF"/>
          </a:solidFill>
          <a:ln w="50800">
            <a:solidFill>
              <a:srgbClr val="FFFFFF"/>
            </a:solidFill>
            <a:prstDash val="solid"/>
          </a:ln>
        </p:spPr>
      </p:sp>
      <p:sp>
        <p:nvSpPr>
          <p:cNvPr id="40" name="Shape 37"/>
          <p:cNvSpPr/>
          <p:nvPr/>
        </p:nvSpPr>
        <p:spPr>
          <a:xfrm>
            <a:off x="4937760" y="3703320"/>
            <a:ext cx="320040" cy="308610"/>
          </a:xfrm>
          <a:prstGeom prst="ellipse">
            <a:avLst/>
          </a:prstGeom>
          <a:solidFill>
            <a:srgbClr val="17A33E"/>
          </a:solidFill>
          <a:ln w="50800">
            <a:solidFill>
              <a:srgbClr val="17A33E"/>
            </a:solidFill>
            <a:prstDash val="solid"/>
          </a:ln>
        </p:spPr>
      </p:sp>
      <p:sp>
        <p:nvSpPr>
          <p:cNvPr id="41" name="Text 38"/>
          <p:cNvSpPr/>
          <p:nvPr/>
        </p:nvSpPr>
        <p:spPr>
          <a:xfrm>
            <a:off x="4892040"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16</a:t>
            </a:r>
            <a:endParaRPr lang="en-US" sz="1400" dirty="0"/>
          </a:p>
        </p:txBody>
      </p:sp>
      <p:sp>
        <p:nvSpPr>
          <p:cNvPr id="42" name="Text 39"/>
          <p:cNvSpPr/>
          <p:nvPr/>
        </p:nvSpPr>
        <p:spPr>
          <a:xfrm>
            <a:off x="539496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Flavor Profiles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731520" y="1285875"/>
            <a:ext cx="3474720" cy="514350"/>
          </a:xfrm>
          <a:prstGeom prst="roundRect">
            <a:avLst>
              <a:gd name="adj" fmla="val 88889"/>
            </a:avLst>
          </a:prstGeom>
          <a:solidFill>
            <a:srgbClr val="E8FFEF"/>
          </a:solidFill>
          <a:ln w="12700">
            <a:solidFill>
              <a:srgbClr val="17A33E"/>
            </a:solidFill>
            <a:prstDash val="solid"/>
          </a:ln>
        </p:spPr>
      </p:sp>
      <p:sp>
        <p:nvSpPr>
          <p:cNvPr id="4" name="Shape 1"/>
          <p:cNvSpPr/>
          <p:nvPr/>
        </p:nvSpPr>
        <p:spPr>
          <a:xfrm>
            <a:off x="594360" y="1337310"/>
            <a:ext cx="411480" cy="411480"/>
          </a:xfrm>
          <a:prstGeom prst="ellipse">
            <a:avLst/>
          </a:prstGeom>
          <a:solidFill>
            <a:srgbClr val="FFFFFF"/>
          </a:solidFill>
          <a:ln w="50800">
            <a:solidFill>
              <a:srgbClr val="FFFFFF"/>
            </a:solidFill>
            <a:prstDash val="solid"/>
          </a:ln>
        </p:spPr>
      </p:sp>
      <p:sp>
        <p:nvSpPr>
          <p:cNvPr id="5" name="Shape 2"/>
          <p:cNvSpPr/>
          <p:nvPr/>
        </p:nvSpPr>
        <p:spPr>
          <a:xfrm>
            <a:off x="640080" y="1388745"/>
            <a:ext cx="320040" cy="308610"/>
          </a:xfrm>
          <a:prstGeom prst="ellipse">
            <a:avLst/>
          </a:prstGeom>
          <a:solidFill>
            <a:srgbClr val="17A33E"/>
          </a:solidFill>
          <a:ln w="50800">
            <a:solidFill>
              <a:srgbClr val="17A33E"/>
            </a:solidFill>
            <a:prstDash val="solid"/>
          </a:ln>
        </p:spPr>
      </p:sp>
      <p:sp>
        <p:nvSpPr>
          <p:cNvPr id="6" name="Text 3"/>
          <p:cNvSpPr/>
          <p:nvPr/>
        </p:nvSpPr>
        <p:spPr>
          <a:xfrm>
            <a:off x="576072"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17</a:t>
            </a:r>
            <a:endParaRPr lang="en-US" sz="1400" dirty="0"/>
          </a:p>
        </p:txBody>
      </p:sp>
      <p:sp>
        <p:nvSpPr>
          <p:cNvPr id="7" name="Text 4"/>
          <p:cNvSpPr/>
          <p:nvPr/>
        </p:nvSpPr>
        <p:spPr>
          <a:xfrm>
            <a:off x="109728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Variations and Adaptations</a:t>
            </a:r>
            <a:endParaRPr lang="en-US" sz="1400" dirty="0"/>
          </a:p>
        </p:txBody>
      </p:sp>
      <p:sp>
        <p:nvSpPr>
          <p:cNvPr id="8" name="Shape 5"/>
          <p:cNvSpPr/>
          <p:nvPr/>
        </p:nvSpPr>
        <p:spPr>
          <a:xfrm>
            <a:off x="731520" y="2057400"/>
            <a:ext cx="3474720" cy="514350"/>
          </a:xfrm>
          <a:prstGeom prst="roundRect">
            <a:avLst>
              <a:gd name="adj" fmla="val 88889"/>
            </a:avLst>
          </a:prstGeom>
          <a:solidFill>
            <a:srgbClr val="E8FFEF"/>
          </a:solidFill>
          <a:ln w="12700">
            <a:solidFill>
              <a:srgbClr val="17A33E"/>
            </a:solidFill>
            <a:prstDash val="solid"/>
          </a:ln>
        </p:spPr>
      </p:sp>
      <p:sp>
        <p:nvSpPr>
          <p:cNvPr id="9" name="Shape 6"/>
          <p:cNvSpPr/>
          <p:nvPr/>
        </p:nvSpPr>
        <p:spPr>
          <a:xfrm>
            <a:off x="594360" y="2108835"/>
            <a:ext cx="411480" cy="411480"/>
          </a:xfrm>
          <a:prstGeom prst="ellipse">
            <a:avLst/>
          </a:prstGeom>
          <a:solidFill>
            <a:srgbClr val="FFFFFF"/>
          </a:solidFill>
          <a:ln w="50800">
            <a:solidFill>
              <a:srgbClr val="FFFFFF"/>
            </a:solidFill>
            <a:prstDash val="solid"/>
          </a:ln>
        </p:spPr>
      </p:sp>
      <p:sp>
        <p:nvSpPr>
          <p:cNvPr id="10" name="Shape 7"/>
          <p:cNvSpPr/>
          <p:nvPr/>
        </p:nvSpPr>
        <p:spPr>
          <a:xfrm>
            <a:off x="640080" y="2160270"/>
            <a:ext cx="320040" cy="308610"/>
          </a:xfrm>
          <a:prstGeom prst="ellipse">
            <a:avLst/>
          </a:prstGeom>
          <a:solidFill>
            <a:srgbClr val="17A33E"/>
          </a:solidFill>
          <a:ln w="50800">
            <a:solidFill>
              <a:srgbClr val="17A33E"/>
            </a:solidFill>
            <a:prstDash val="solid"/>
          </a:ln>
        </p:spPr>
      </p:sp>
      <p:sp>
        <p:nvSpPr>
          <p:cNvPr id="11" name="Text 8"/>
          <p:cNvSpPr/>
          <p:nvPr/>
        </p:nvSpPr>
        <p:spPr>
          <a:xfrm>
            <a:off x="576072"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18</a:t>
            </a:r>
            <a:endParaRPr lang="en-US" sz="1400" dirty="0"/>
          </a:p>
        </p:txBody>
      </p:sp>
      <p:sp>
        <p:nvSpPr>
          <p:cNvPr id="12" name="Text 9"/>
          <p:cNvSpPr/>
          <p:nvPr/>
        </p:nvSpPr>
        <p:spPr>
          <a:xfrm>
            <a:off x="109728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Serving Suggestions</a:t>
            </a:r>
            <a:endParaRPr lang="en-US" sz="1400" dirty="0"/>
          </a:p>
        </p:txBody>
      </p:sp>
      <p:sp>
        <p:nvSpPr>
          <p:cNvPr id="13" name="Shape 10"/>
          <p:cNvSpPr/>
          <p:nvPr/>
        </p:nvSpPr>
        <p:spPr>
          <a:xfrm>
            <a:off x="731520" y="2828925"/>
            <a:ext cx="3474720" cy="514350"/>
          </a:xfrm>
          <a:prstGeom prst="roundRect">
            <a:avLst>
              <a:gd name="adj" fmla="val 88889"/>
            </a:avLst>
          </a:prstGeom>
          <a:solidFill>
            <a:srgbClr val="E8FFEF"/>
          </a:solidFill>
          <a:ln w="12700">
            <a:solidFill>
              <a:srgbClr val="17A33E"/>
            </a:solidFill>
            <a:prstDash val="solid"/>
          </a:ln>
        </p:spPr>
      </p:sp>
      <p:sp>
        <p:nvSpPr>
          <p:cNvPr id="14" name="Shape 11"/>
          <p:cNvSpPr/>
          <p:nvPr/>
        </p:nvSpPr>
        <p:spPr>
          <a:xfrm>
            <a:off x="594360" y="2880360"/>
            <a:ext cx="411480" cy="411480"/>
          </a:xfrm>
          <a:prstGeom prst="ellipse">
            <a:avLst/>
          </a:prstGeom>
          <a:solidFill>
            <a:srgbClr val="FFFFFF"/>
          </a:solidFill>
          <a:ln w="50800">
            <a:solidFill>
              <a:srgbClr val="FFFFFF"/>
            </a:solidFill>
            <a:prstDash val="solid"/>
          </a:ln>
        </p:spPr>
      </p:sp>
      <p:sp>
        <p:nvSpPr>
          <p:cNvPr id="15" name="Shape 12"/>
          <p:cNvSpPr/>
          <p:nvPr/>
        </p:nvSpPr>
        <p:spPr>
          <a:xfrm>
            <a:off x="640080" y="2931795"/>
            <a:ext cx="320040" cy="308610"/>
          </a:xfrm>
          <a:prstGeom prst="ellipse">
            <a:avLst/>
          </a:prstGeom>
          <a:solidFill>
            <a:srgbClr val="17A33E"/>
          </a:solidFill>
          <a:ln w="50800">
            <a:solidFill>
              <a:srgbClr val="17A33E"/>
            </a:solidFill>
            <a:prstDash val="solid"/>
          </a:ln>
        </p:spPr>
      </p:sp>
      <p:sp>
        <p:nvSpPr>
          <p:cNvPr id="16" name="Text 13"/>
          <p:cNvSpPr/>
          <p:nvPr/>
        </p:nvSpPr>
        <p:spPr>
          <a:xfrm>
            <a:off x="576072"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19</a:t>
            </a:r>
            <a:endParaRPr lang="en-US" sz="1400" dirty="0"/>
          </a:p>
        </p:txBody>
      </p:sp>
      <p:sp>
        <p:nvSpPr>
          <p:cNvPr id="17" name="Text 14"/>
          <p:cNvSpPr/>
          <p:nvPr/>
        </p:nvSpPr>
        <p:spPr>
          <a:xfrm>
            <a:off x="109728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Troubleshooting Tips</a:t>
            </a:r>
            <a:endParaRPr lang="en-US" sz="1400" dirty="0"/>
          </a:p>
        </p:txBody>
      </p:sp>
      <p:sp>
        <p:nvSpPr>
          <p:cNvPr id="18" name="Shape 15"/>
          <p:cNvSpPr/>
          <p:nvPr/>
        </p:nvSpPr>
        <p:spPr>
          <a:xfrm>
            <a:off x="731520" y="3600450"/>
            <a:ext cx="3474720" cy="514350"/>
          </a:xfrm>
          <a:prstGeom prst="roundRect">
            <a:avLst>
              <a:gd name="adj" fmla="val 88889"/>
            </a:avLst>
          </a:prstGeom>
          <a:solidFill>
            <a:srgbClr val="E8FFEF"/>
          </a:solidFill>
          <a:ln w="12700">
            <a:solidFill>
              <a:srgbClr val="17A33E"/>
            </a:solidFill>
            <a:prstDash val="solid"/>
          </a:ln>
        </p:spPr>
      </p:sp>
      <p:sp>
        <p:nvSpPr>
          <p:cNvPr id="19" name="Shape 16"/>
          <p:cNvSpPr/>
          <p:nvPr/>
        </p:nvSpPr>
        <p:spPr>
          <a:xfrm>
            <a:off x="594360" y="3651885"/>
            <a:ext cx="411480" cy="411480"/>
          </a:xfrm>
          <a:prstGeom prst="ellipse">
            <a:avLst/>
          </a:prstGeom>
          <a:solidFill>
            <a:srgbClr val="FFFFFF"/>
          </a:solidFill>
          <a:ln w="50800">
            <a:solidFill>
              <a:srgbClr val="FFFFFF"/>
            </a:solidFill>
            <a:prstDash val="solid"/>
          </a:ln>
        </p:spPr>
      </p:sp>
      <p:sp>
        <p:nvSpPr>
          <p:cNvPr id="20" name="Shape 17"/>
          <p:cNvSpPr/>
          <p:nvPr/>
        </p:nvSpPr>
        <p:spPr>
          <a:xfrm>
            <a:off x="640080" y="3703320"/>
            <a:ext cx="320040" cy="308610"/>
          </a:xfrm>
          <a:prstGeom prst="ellipse">
            <a:avLst/>
          </a:prstGeom>
          <a:solidFill>
            <a:srgbClr val="17A33E"/>
          </a:solidFill>
          <a:ln w="50800">
            <a:solidFill>
              <a:srgbClr val="17A33E"/>
            </a:solidFill>
            <a:prstDash val="solid"/>
          </a:ln>
        </p:spPr>
      </p:sp>
      <p:sp>
        <p:nvSpPr>
          <p:cNvPr id="21" name="Text 18"/>
          <p:cNvSpPr/>
          <p:nvPr/>
        </p:nvSpPr>
        <p:spPr>
          <a:xfrm>
            <a:off x="576072"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20</a:t>
            </a:r>
            <a:endParaRPr lang="en-US" sz="1400" dirty="0"/>
          </a:p>
        </p:txBody>
      </p:sp>
      <p:sp>
        <p:nvSpPr>
          <p:cNvPr id="22" name="Text 19"/>
          <p:cNvSpPr/>
          <p:nvPr/>
        </p:nvSpPr>
        <p:spPr>
          <a:xfrm>
            <a:off x="109728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Thank You</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A Symphony of Sweetness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Welcome to a realm where chocolate dreams come true! This collection is designed to satiate every chocolate craving, offering a diverse range of delightful treats.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Discover familiar favorites and exciting new chocolate creations you never knew existed, promising a journey of delicious discovery and indulgence.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From elaborate cakes for grand celebrations to simple cookies for cozy nights, these recipes cater to every event, big or small, making every moment special.</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This collection showcases the versatility of chocolate, providing inspiration for birthday parties, romantic desserts, and any occasion that calls for a sweet treat.</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6281442/pexels-photo-6281442.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01</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Cheesecake Nirvana</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Find your chocolate cheesecake dreams with this ultimate recipe, featuring a creamy texture and intense chocolate flavor that will satisfy any sweet tooth.</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chocolate ganache and chocolate curls topping adds an exquisite touch, creating a visually stunning and delectable dessert that is both elegant and irresistible.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ultimate chocolate cheesecake is easy to make and freezer friendly, that is ready whenever you need it. So don't need to worry about desserts when you have an unexpected guest.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creamy and supremely flavorful chocolate cheesecake is the way to the chocolate lover's heart. It will surely to steal your chocolate loving heart.</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17779122/pexels-photo-17779122.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02</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Bundt Cake Bliss</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This bundt cake is loaded with chocolate chips, delivering a burst of rich chocolate flavor in every bite and making it a hit among kids and adults alike.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Topped with a luscious chocolate glaze, this bundt cake offers an extra layer of sweetness and indulgence, enhancing the overall chocolate experience.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Loved by both children and adults, the chocolate chip bundt cake is suitable for parties, potlucks, and can be enjoyed in any occasion.</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Perfect for any day of the week, and it is a great way to bring joy and deliciousness to the table, making every moment a celebration.</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djgurnpwsdoqjscwqbsj.supabase.co/storage/v1/object/public/Files/Abeautioisuk.png">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03</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Fudge Cookie Fantasy</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These cookies are an upgrade from classic chocolate chip, delivering a rich and intense chocolate flavor that will leave you craving more.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Enjoy these cookies in a vanilla ice cream to create amazing sandwiches, making them the perfect base for ice cream sandwiches, with a sweet combination.</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Simply stuff with vanilla ice cream. Vanilla and chocolate is one of the most delicious food that is suitable for your ice cream sandwiches.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It has a very rich chocolate flavor. These Soft Batch Double Chocolate Fudge Cookies are the perfect gifts for your family, friends, and your love one.</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18853301/pexels-photo-18853301.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04</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Irish Cream Indulgence</a:t>
            </a:r>
            <a:endParaRPr lang="en-US" sz="3300" dirty="0"/>
          </a:p>
        </p:txBody>
      </p:sp>
      <p:sp>
        <p:nvSpPr>
          <p:cNvPr id="4" name="Text 1"/>
          <p:cNvSpPr/>
          <p:nvPr/>
        </p:nvSpPr>
        <p:spPr>
          <a:xfrm>
            <a:off x="457200" y="1285875"/>
            <a:ext cx="59436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This sweet puddings are a delightful splash of baileys Irish cream elevates classic chocolate pudding, creating a harmonious blend of flavors that is both comforting and sophisticated.</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Perfect for St. Patrick’s Day parties, these pudding cups add a touch of Irish flair to your dessert table, celebrating the holiday with a creamy and indulgent treat.</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These pudding cups are perfect for St. Patrick’s Day. These chocolate puddings will add sweetness to your St. Patrick's Day parties.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The only thing that can improve classic chocolate pudding? A hearty splash of baileys Irish cream! These sweet little puds are perfect for St. Patrick’s Day parties!</a:t>
            </a:r>
            <a:endParaRPr lang="en-US" sz="1200" dirty="0"/>
          </a:p>
        </p:txBody>
      </p:sp>
      <p:sp>
        <p:nvSpPr>
          <p:cNvPr id="5" name="Shape 2"/>
          <p:cNvSpPr/>
          <p:nvPr/>
        </p:nvSpPr>
        <p:spPr>
          <a:xfrm>
            <a:off x="7086600" y="1388745"/>
            <a:ext cx="1920240" cy="2931795"/>
          </a:xfrm>
          <a:prstGeom prst="rect">
            <a:avLst>
              <a:gd name="adj" fmla="val 9524"/>
            </a:avLst>
          </a:prstGeom>
          <a:solidFill>
            <a:srgbClr val="FFFFFF"/>
          </a:solidFill>
          <a:ln/>
        </p:spPr>
      </p:sp>
      <p:pic>
        <p:nvPicPr>
          <p:cNvPr id="6" name="Image 1" descr="https://images.pexels.com/photos/8976294/pexels-photo-8976294.jpeg?auto=compress&amp;cs=tinysrgb&amp;fit=crop&amp;h=1200&amp;w=800">    </p:cNvPr>
          <p:cNvPicPr>
            <a:picLocks noChangeAspect="1"/>
          </p:cNvPicPr>
          <p:nvPr/>
        </p:nvPicPr>
        <p:blipFill>
          <a:blip r:embed="rId2"/>
          <a:stretch>
            <a:fillRect/>
          </a:stretch>
        </p:blipFill>
        <p:spPr>
          <a:xfrm>
            <a:off x="7132320" y="1440180"/>
            <a:ext cx="1828800" cy="2828925"/>
          </a:xfrm>
          <a:prstGeom prst="rect">
            <a:avLst/>
          </a:prstGeom>
        </p:spPr>
      </p:pic>
      <p:sp>
        <p:nvSpPr>
          <p:cNvPr id="7" name="Shape 3"/>
          <p:cNvSpPr/>
          <p:nvPr/>
        </p:nvSpPr>
        <p:spPr>
          <a:xfrm>
            <a:off x="0" y="4629150"/>
            <a:ext cx="9144000" cy="0"/>
          </a:xfrm>
          <a:prstGeom prst="line">
            <a:avLst/>
          </a:prstGeom>
          <a:noFill/>
          <a:ln w="12700">
            <a:solidFill>
              <a:srgbClr val="A9A9A9"/>
            </a:solidFill>
            <a:prstDash val="solid"/>
          </a:ln>
        </p:spPr>
      </p:sp>
      <p:sp>
        <p:nvSpPr>
          <p:cNvPr id="8"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05</a:t>
            </a:r>
            <a:endParaRPr lang="en-US" sz="1500" dirty="0"/>
          </a:p>
        </p:txBody>
      </p:sp>
      <p:sp>
        <p:nvSpPr>
          <p:cNvPr id="9" name="Text 5"/>
          <p:cNvSpPr/>
          <p:nvPr/>
        </p:nvSpPr>
        <p:spPr>
          <a:xfrm>
            <a:off x="7223760" y="396049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AI</a:t>
            </a:r>
            <a:endParaRPr lang="en-US" sz="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2025-06-23T07:24:12Z</dcterms:created>
  <dcterms:modified xsi:type="dcterms:W3CDTF">2025-06-23T07:24:12Z</dcterms:modified>
</cp:coreProperties>
</file>